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97" r:id="rId2"/>
    <p:sldId id="298" r:id="rId3"/>
    <p:sldId id="259" r:id="rId4"/>
    <p:sldId id="292" r:id="rId5"/>
    <p:sldId id="274" r:id="rId6"/>
    <p:sldId id="296" r:id="rId7"/>
    <p:sldId id="294" r:id="rId8"/>
    <p:sldId id="277" r:id="rId9"/>
    <p:sldId id="279" r:id="rId10"/>
    <p:sldId id="288" r:id="rId11"/>
    <p:sldId id="299" r:id="rId12"/>
  </p:sldIdLst>
  <p:sldSz cx="9144000" cy="5143500" type="screen16x9"/>
  <p:notesSz cx="7010400" cy="9296400"/>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3089" autoAdjust="0"/>
    <p:restoredTop sz="82363" autoAdjust="0"/>
  </p:normalViewPr>
  <p:slideViewPr>
    <p:cSldViewPr>
      <p:cViewPr>
        <p:scale>
          <a:sx n="100" d="100"/>
          <a:sy n="100" d="100"/>
        </p:scale>
        <p:origin x="-2676" y="-1002"/>
      </p:cViewPr>
      <p:guideLst>
        <p:guide orient="horz" pos="15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75" d="100"/>
          <a:sy n="75" d="100"/>
        </p:scale>
        <p:origin x="-4056" y="-444"/>
      </p:cViewPr>
      <p:guideLst>
        <p:guide orient="horz" pos="288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0452B7-A5DC-E645-AE9D-531B0904798B}" type="datetimeFigureOut">
              <a:rPr lang="sv-SE" smtClean="0"/>
              <a:t>2015-06-02</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5104DE-0F90-9F4A-989B-9A09BD69D1AF}" type="slidenum">
              <a:rPr lang="sv-SE" smtClean="0"/>
              <a:t>‹#›</a:t>
            </a:fld>
            <a:endParaRPr lang="sv-SE"/>
          </a:p>
        </p:txBody>
      </p:sp>
    </p:spTree>
    <p:extLst>
      <p:ext uri="{BB962C8B-B14F-4D97-AF65-F5344CB8AC3E}">
        <p14:creationId xmlns:p14="http://schemas.microsoft.com/office/powerpoint/2010/main" val="8986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sv-SE" sz="1200"/>
            </a:lvl1pPr>
            <a:extLst/>
          </a:lstStyle>
          <a:p>
            <a:endParaRPr lang="sv-S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sv-SE" sz="1200"/>
            </a:lvl1pPr>
            <a:extLst/>
          </a:lstStyle>
          <a:p>
            <a:fld id="{A8ADFD5B-A66C-449C-B6E8-FB716D07777D}" type="datetimeFigureOut">
              <a:rPr lang="sv-SE"/>
              <a:pPr/>
              <a:t>2015-06-02</a:t>
            </a:fld>
            <a:endParaRPr lang="sv-SE"/>
          </a:p>
        </p:txBody>
      </p:sp>
      <p:sp>
        <p:nvSpPr>
          <p:cNvPr id="4" name="Slide Image Placeholder 3"/>
          <p:cNvSpPr>
            <a:spLocks noGrp="1" noRot="1" noChangeAspect="1"/>
          </p:cNvSpPr>
          <p:nvPr>
            <p:ph type="sldImg" idx="2"/>
          </p:nvPr>
        </p:nvSpPr>
        <p:spPr>
          <a:xfrm>
            <a:off x="552450" y="696913"/>
            <a:ext cx="5892800" cy="3314700"/>
          </a:xfrm>
          <a:prstGeom prst="rect">
            <a:avLst/>
          </a:prstGeom>
          <a:noFill/>
          <a:ln w="12700">
            <a:solidFill>
              <a:prstClr val="black"/>
            </a:solidFill>
          </a:ln>
        </p:spPr>
        <p:txBody>
          <a:bodyPr vert="horz" lIns="93177" tIns="46589" rIns="93177" bIns="46589" rtlCol="0" anchor="ctr"/>
          <a:lstStyle>
            <a:extLst/>
          </a:lstStyle>
          <a:p>
            <a:endParaRPr lang="sv-SE"/>
          </a:p>
        </p:txBody>
      </p:sp>
      <p:sp>
        <p:nvSpPr>
          <p:cNvPr id="5" name="Notes Placeholder 4"/>
          <p:cNvSpPr>
            <a:spLocks noGrp="1"/>
          </p:cNvSpPr>
          <p:nvPr>
            <p:ph type="body" sz="quarter" idx="3"/>
          </p:nvPr>
        </p:nvSpPr>
        <p:spPr>
          <a:xfrm>
            <a:off x="523129" y="4140342"/>
            <a:ext cx="5937216" cy="4501867"/>
          </a:xfrm>
          <a:prstGeom prst="rect">
            <a:avLst/>
          </a:prstGeom>
        </p:spPr>
        <p:txBody>
          <a:bodyPr vert="horz" lIns="93177" tIns="46589" rIns="93177" bIns="46589" rtlCol="0">
            <a:normAutofit/>
          </a:bodyPr>
          <a:lstStyle>
            <a:extLst/>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sv-SE" sz="1200"/>
            </a:lvl1pPr>
            <a:extLst/>
          </a:lstStyle>
          <a:p>
            <a:endParaRPr lang="sv-S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sv-SE" sz="1200"/>
            </a:lvl1pPr>
            <a:extLst/>
          </a:lstStyle>
          <a:p>
            <a:fld id="{CA5D3BF3-D352-46FC-8343-31F56E6730EA}" type="slidenum">
              <a:rPr/>
              <a:pPr/>
              <a:t>‹#›</a:t>
            </a:fld>
            <a:endParaRPr lang="sv-SE"/>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notesStyle>
    <a:lvl1pPr marL="0" algn="l" rtl="0" latinLnBrk="0">
      <a:defRPr lang="sv-SE" sz="1200" kern="1200">
        <a:solidFill>
          <a:schemeClr val="tx1"/>
        </a:solidFill>
        <a:latin typeface="+mn-lt"/>
        <a:ea typeface="+mn-ea"/>
        <a:cs typeface="+mn-cs"/>
      </a:defRPr>
    </a:lvl1pPr>
    <a:lvl2pPr marL="457200" algn="l" rtl="0" latinLnBrk="0">
      <a:defRPr lang="sv-SE" sz="1200" kern="1200">
        <a:solidFill>
          <a:schemeClr val="tx1"/>
        </a:solidFill>
        <a:latin typeface="+mn-lt"/>
        <a:ea typeface="+mn-ea"/>
        <a:cs typeface="+mn-cs"/>
      </a:defRPr>
    </a:lvl2pPr>
    <a:lvl3pPr marL="914400" algn="l" rtl="0" latinLnBrk="0">
      <a:defRPr lang="sv-SE" sz="1200" kern="1200">
        <a:solidFill>
          <a:schemeClr val="tx1"/>
        </a:solidFill>
        <a:latin typeface="+mn-lt"/>
        <a:ea typeface="+mn-ea"/>
        <a:cs typeface="+mn-cs"/>
      </a:defRPr>
    </a:lvl3pPr>
    <a:lvl4pPr marL="1371600" algn="l" rtl="0" latinLnBrk="0">
      <a:defRPr lang="sv-SE" sz="1200" kern="1200">
        <a:solidFill>
          <a:schemeClr val="tx1"/>
        </a:solidFill>
        <a:latin typeface="+mn-lt"/>
        <a:ea typeface="+mn-ea"/>
        <a:cs typeface="+mn-cs"/>
      </a:defRPr>
    </a:lvl4pPr>
    <a:lvl5pPr marL="1828800" algn="l" rtl="0" latinLnBrk="0">
      <a:defRPr lang="sv-SE" sz="1200" kern="1200">
        <a:solidFill>
          <a:schemeClr val="tx1"/>
        </a:solidFill>
        <a:latin typeface="+mn-lt"/>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2"/>
            <a:ext cx="5937216" cy="5154445"/>
          </a:xfrm>
        </p:spPr>
        <p:txBody>
          <a:bodyPr>
            <a:normAutofit/>
          </a:bodyPr>
          <a:lstStyle/>
          <a:p>
            <a:pPr>
              <a:lnSpc>
                <a:spcPct val="120000"/>
              </a:lnSpc>
            </a:pPr>
            <a:r>
              <a:rPr lang="es-AR" sz="1000" b="1" dirty="0"/>
              <a:t>Información de antecedentes</a:t>
            </a:r>
          </a:p>
          <a:p>
            <a:pPr>
              <a:lnSpc>
                <a:spcPct val="120000"/>
              </a:lnSpc>
            </a:pPr>
            <a:r>
              <a:rPr lang="es-AR" sz="1000" dirty="0"/>
              <a:t>Cada año, más de 1,2 millones de personas mueren en accidentes de tránsito y los vehículos comerciales están involucrados en un 10 % de estos casos. Eso equivale a más de 3.400 muertes al día. Por otra parte, la Organización Mundial de la Salud (OMS) estima que, si no se hace nada, el número se incrementará en un 45 % en 15 años más.</a:t>
            </a:r>
          </a:p>
          <a:p>
            <a:pPr>
              <a:lnSpc>
                <a:spcPct val="120000"/>
              </a:lnSpc>
            </a:pPr>
            <a:endParaRPr lang="en-GB" sz="1000" dirty="0"/>
          </a:p>
          <a:p>
            <a:pPr>
              <a:lnSpc>
                <a:spcPct val="120000"/>
              </a:lnSpc>
            </a:pPr>
            <a:r>
              <a:rPr lang="es-AR" sz="1000" b="1" dirty="0"/>
              <a:t>Seguridad: nuestro valor fundamental</a:t>
            </a:r>
          </a:p>
          <a:p>
            <a:pPr>
              <a:lnSpc>
                <a:spcPct val="120000"/>
              </a:lnSpc>
            </a:pPr>
            <a:r>
              <a:rPr lang="es-AR" sz="1000" dirty="0"/>
              <a:t>Volvo se ha centrado en la seguridad desde que la empresa se creó en 1927. Nuestra visión de seguridad es cero accidentes. El trabajo de seguridad de la empresa abarca desde la realización de investigaciones de tránsito hasta desarrollar características de seguridad de vanguardia para nuestros productos para mantener a salvo al conductor y los demás usuarios de la ruta. Pero queremos hacer más que eso. Y para esto, necesitamos su ayuda.</a:t>
            </a:r>
            <a:endParaRPr lang="en-GB" sz="1000" dirty="0"/>
          </a:p>
          <a:p>
            <a:pPr>
              <a:lnSpc>
                <a:spcPct val="120000"/>
              </a:lnSpc>
            </a:pPr>
            <a:endParaRPr lang="en-GB" sz="1000" dirty="0"/>
          </a:p>
          <a:p>
            <a:pPr>
              <a:lnSpc>
                <a:spcPct val="120000"/>
              </a:lnSpc>
            </a:pPr>
            <a:r>
              <a:rPr lang="es-AR" sz="1000" b="1" dirty="0"/>
              <a:t>Pare, Mire, Haga una señal con la mano</a:t>
            </a:r>
          </a:p>
          <a:p>
            <a:pPr>
              <a:lnSpc>
                <a:spcPct val="120000"/>
              </a:lnSpc>
            </a:pPr>
            <a:r>
              <a:rPr lang="es-AR" sz="1000" dirty="0"/>
              <a:t>Uno de los proyectos donde pretendemos hacer una diferencia real en la seguridad del tránsito es ayudar a los niños a entender cómo actuar con seguridad alrededor de los camiones, autobuses, automóviles, etc… Estamos verdaderamente comprometidos a explicar el concepto de </a:t>
            </a:r>
            <a:r>
              <a:rPr lang="es-AR" sz="1000" b="1" dirty="0" smtClean="0"/>
              <a:t>Pare, Mire, Haga una señal con la mano </a:t>
            </a:r>
            <a:r>
              <a:rPr lang="es-AR" sz="1000" dirty="0" smtClean="0"/>
              <a:t>a la mayor cantidad de niños posible. Este mensaje puede hacer la diferencia para salvar vidas. ¿A cuántos niños pueden llegar y hablarles sobre la iniciativa "Pare, Mire, Haga una señal con la mano"?</a:t>
            </a:r>
            <a:endParaRPr lang="en-GB" sz="1000" dirty="0"/>
          </a:p>
          <a:p>
            <a:pPr>
              <a:lnSpc>
                <a:spcPct val="120000"/>
              </a:lnSpc>
            </a:pPr>
            <a:endParaRPr lang="en-GB" sz="1000" dirty="0"/>
          </a:p>
          <a:p>
            <a:pPr>
              <a:lnSpc>
                <a:spcPct val="120000"/>
              </a:lnSpc>
            </a:pPr>
            <a:r>
              <a:rPr lang="es-AR" sz="1000" b="1" dirty="0"/>
              <a:t>Cómo usar el material </a:t>
            </a:r>
          </a:p>
          <a:p>
            <a:pPr>
              <a:lnSpc>
                <a:spcPct val="120000"/>
              </a:lnSpc>
            </a:pPr>
            <a:r>
              <a:rPr lang="es-AR" sz="1000" dirty="0"/>
              <a:t>Utilicen las siguientes diapositivas para crear un diálogo con los niños. Repitan y expliquen los principales mensajes. </a:t>
            </a:r>
            <a:r>
              <a:rPr lang="es-AR" sz="1000" dirty="0" smtClean="0"/>
              <a:t>Por supuesto, no tienen que seguir el guión palabra por palabra. </a:t>
            </a:r>
            <a:endParaRPr lang="en-GB" sz="1000" dirty="0" smtClean="0"/>
          </a:p>
          <a:p>
            <a:pPr>
              <a:lnSpc>
                <a:spcPct val="120000"/>
              </a:lnSpc>
            </a:pPr>
            <a:r>
              <a:rPr lang="es-AR" sz="1000" dirty="0"/>
              <a:t>Si desea promover y ayudar a organizar una actividad de capacitación completa en una escuela, con la ayuda de un maestro, en un grupo de jóvenes o en colaboración con las instituciones gubernamentales locales o regionales, también hay disponible un kit integral con varios componentes. Para obtener más información, hable con el departamento de responsabilidad social empresarial o gerente de comunicaciones.</a:t>
            </a:r>
            <a:endParaRPr lang="en-GB" sz="1000" dirty="0"/>
          </a:p>
        </p:txBody>
      </p:sp>
      <p:sp>
        <p:nvSpPr>
          <p:cNvPr id="4" name="Platshållare för bildnummer 3"/>
          <p:cNvSpPr>
            <a:spLocks noGrp="1"/>
          </p:cNvSpPr>
          <p:nvPr>
            <p:ph type="sldNum" sz="quarter" idx="10"/>
          </p:nvPr>
        </p:nvSpPr>
        <p:spPr/>
        <p:txBody>
          <a:bodyPr/>
          <a:lstStyle/>
          <a:p>
            <a:fld id="{71CFF73B-4AAA-EF47-BD5A-1D925FDA4997}" type="slidenum">
              <a:rPr lang="sv-SE" smtClean="0"/>
              <a:t>1</a:t>
            </a:fld>
            <a:endParaRPr lang="sv-SE"/>
          </a:p>
        </p:txBody>
      </p:sp>
    </p:spTree>
    <p:extLst>
      <p:ext uri="{BB962C8B-B14F-4D97-AF65-F5344CB8AC3E}">
        <p14:creationId xmlns:p14="http://schemas.microsoft.com/office/powerpoint/2010/main" val="275780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es-AR" sz="1100" b="1" dirty="0"/>
              <a:t>Creen un diálogo, con preguntas como:</a:t>
            </a:r>
          </a:p>
          <a:p>
            <a:pPr marL="174708" indent="-174708" defTabSz="465887">
              <a:buFontTx/>
              <a:buChar char="-"/>
              <a:defRPr/>
            </a:pPr>
            <a:r>
              <a:rPr lang="es-AR" sz="1100" dirty="0"/>
              <a:t>¿Cómo saben que el conductor los ha visto? </a:t>
            </a:r>
          </a:p>
          <a:p>
            <a:pPr marL="174708" indent="-174708" defTabSz="465887">
              <a:buFontTx/>
              <a:buChar char="-"/>
              <a:defRPr/>
            </a:pPr>
            <a:r>
              <a:rPr lang="es-AR" sz="1100" dirty="0"/>
              <a:t>¿Qué pueden hacer para asegurarse de que el conductor los ha visto? </a:t>
            </a:r>
          </a:p>
          <a:p>
            <a:pPr marL="174708" indent="-174708" defTabSz="465887">
              <a:buFontTx/>
              <a:buChar char="-"/>
              <a:defRPr/>
            </a:pPr>
            <a:r>
              <a:rPr lang="es-AR" sz="1100" dirty="0"/>
              <a:t>¿Es suficiente que le hagan una señal con la mano? </a:t>
            </a:r>
          </a:p>
          <a:p>
            <a:endParaRPr lang="en-GB" sz="1100" dirty="0"/>
          </a:p>
          <a:p>
            <a:r>
              <a:rPr lang="es-AR" sz="1100" b="1" dirty="0"/>
              <a:t>Expliquen que:</a:t>
            </a:r>
          </a:p>
          <a:p>
            <a:r>
              <a:rPr lang="es-AR" sz="1100" dirty="0"/>
              <a:t>Como se dijo antes, el conductor del camión podría tener dificultades para ver todo alrededor del camión o autobús. Así que aunque sea fácil para nosotros ver el vehículo, no podemos estar seguros de que el conductor nos ha visto.</a:t>
            </a:r>
          </a:p>
          <a:p>
            <a:endParaRPr lang="en-GB" sz="1100" dirty="0"/>
          </a:p>
          <a:p>
            <a:r>
              <a:rPr lang="es-AR" sz="1100" dirty="0"/>
              <a:t>Para evitar que suceda un accidente grave, es importante buscar siempre el contacto visual con el conductor para que saber con seguridad que él nos ve. </a:t>
            </a:r>
          </a:p>
          <a:p>
            <a:endParaRPr lang="en-GB" sz="1100" dirty="0"/>
          </a:p>
          <a:p>
            <a:r>
              <a:rPr lang="es-AR" sz="1100" dirty="0"/>
              <a:t>Para asegurarse de que han llamado la atención del conductor, </a:t>
            </a:r>
            <a:r>
              <a:rPr lang="es-AR" sz="1100" b="1" dirty="0"/>
              <a:t>HAGAN UNA SEÑAL CON LA MANO</a:t>
            </a:r>
            <a:r>
              <a:rPr lang="es-AR" sz="1100" dirty="0"/>
              <a:t> y esperen a que el conductor también les haga una señal con la mano. Ahora pueden cruzar la calle.</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10</a:t>
            </a:fld>
            <a:endParaRPr lang="sv-SE"/>
          </a:p>
        </p:txBody>
      </p:sp>
    </p:spTree>
    <p:extLst>
      <p:ext uri="{BB962C8B-B14F-4D97-AF65-F5344CB8AC3E}">
        <p14:creationId xmlns:p14="http://schemas.microsoft.com/office/powerpoint/2010/main" val="159143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2"/>
            <a:ext cx="5937216" cy="4978258"/>
          </a:xfrm>
        </p:spPr>
        <p:txBody>
          <a:bodyPr>
            <a:normAutofit/>
          </a:bodyPr>
          <a:lstStyle/>
          <a:p>
            <a:pPr defTabSz="465887">
              <a:defRPr/>
            </a:pPr>
            <a:r>
              <a:rPr lang="es-AR" sz="1100" b="1" dirty="0"/>
              <a:t>Asegúrense de que los niños hayan entendido el mensaje principal, con preguntas como:</a:t>
            </a:r>
          </a:p>
          <a:p>
            <a:pPr marL="174708" indent="-174708" defTabSz="465887">
              <a:buFontTx/>
              <a:buChar char="-"/>
              <a:defRPr/>
            </a:pPr>
            <a:r>
              <a:rPr lang="es-AR" sz="1100" dirty="0"/>
              <a:t>¿Recuerdan qué significa "Pare, Mire, Haga una señal con la mano"?</a:t>
            </a:r>
          </a:p>
          <a:p>
            <a:pPr marL="174708" indent="-174708" defTabSz="465887">
              <a:buFontTx/>
              <a:buChar char="-"/>
              <a:defRPr/>
            </a:pPr>
            <a:r>
              <a:rPr lang="es-AR" sz="1100" dirty="0"/>
              <a:t>¿Cuándo se debe utilizar "Pare, Mire, Haga una señal con la mano"?</a:t>
            </a:r>
          </a:p>
          <a:p>
            <a:pPr marL="174708" indent="-174708" defTabSz="465887">
              <a:buFontTx/>
              <a:buChar char="-"/>
              <a:defRPr/>
            </a:pPr>
            <a:r>
              <a:rPr lang="es-AR" sz="1100" dirty="0"/>
              <a:t>¿Lo han probado ya?</a:t>
            </a:r>
          </a:p>
          <a:p>
            <a:pPr marL="174708" indent="-174708" defTabSz="465887">
              <a:buFontTx/>
              <a:buChar char="-"/>
              <a:defRPr/>
            </a:pPr>
            <a:r>
              <a:rPr lang="es-AR" sz="1100" dirty="0"/>
              <a:t>¿Por qué se debe utilizar "Pare, Mire, Haga una señal con la mano"?</a:t>
            </a:r>
          </a:p>
          <a:p>
            <a:endParaRPr lang="en-GB" sz="1100" dirty="0"/>
          </a:p>
          <a:p>
            <a:r>
              <a:rPr lang="es-AR" sz="1100" b="1" dirty="0"/>
              <a:t>Resumen:</a:t>
            </a:r>
            <a:endParaRPr lang="en-GB" sz="1100" dirty="0"/>
          </a:p>
          <a:p>
            <a:r>
              <a:rPr lang="es-AR" sz="1100" dirty="0"/>
              <a:t>Ahora hemos repasado las palabras mágicas "Pare, Mire, Haga una señal con la mano". </a:t>
            </a:r>
          </a:p>
          <a:p>
            <a:endParaRPr lang="en-GB" sz="1100" dirty="0"/>
          </a:p>
          <a:p>
            <a:r>
              <a:rPr lang="es-AR" sz="1100" dirty="0"/>
              <a:t>Antes de cruzar la calle, asegúrense de </a:t>
            </a:r>
            <a:r>
              <a:rPr lang="es-AR" sz="1100" b="1" dirty="0"/>
              <a:t>PARAR</a:t>
            </a:r>
            <a:r>
              <a:rPr lang="es-AR" sz="1100" dirty="0"/>
              <a:t> completamente. </a:t>
            </a:r>
          </a:p>
          <a:p>
            <a:endParaRPr lang="en-GB" sz="1100" dirty="0"/>
          </a:p>
          <a:p>
            <a:r>
              <a:rPr lang="es-AR" sz="1100" dirty="0"/>
              <a:t>Circulación por la derecha:</a:t>
            </a:r>
            <a:r>
              <a:rPr dirty="0"/>
              <a:t/>
            </a:r>
            <a:br>
              <a:rPr dirty="0"/>
            </a:br>
            <a:r>
              <a:rPr lang="es-AR" sz="1100" dirty="0"/>
              <a:t>Antes de cruzar, es importante </a:t>
            </a:r>
            <a:r>
              <a:rPr lang="es-AR" sz="1100" b="1" dirty="0"/>
              <a:t>MIRAR</a:t>
            </a:r>
            <a:r>
              <a:rPr lang="es-AR" sz="1100" dirty="0"/>
              <a:t> a su alrededor con cuidado. Primero miren a la izquierda, luego a la derecha y luego a la izquierda otra vez. Busquen el contacto visual con el conductor.</a:t>
            </a:r>
            <a:endParaRPr lang="en-GB" sz="1100" i="1" dirty="0"/>
          </a:p>
          <a:p>
            <a:endParaRPr lang="en-GB" sz="1100" dirty="0"/>
          </a:p>
          <a:p>
            <a:r>
              <a:rPr lang="es-AR" sz="1100" i="1" dirty="0"/>
              <a:t>Circulación por la izquierda: </a:t>
            </a:r>
            <a:r>
              <a:rPr dirty="0"/>
              <a:t/>
            </a:r>
            <a:br>
              <a:rPr dirty="0"/>
            </a:br>
            <a:r>
              <a:rPr lang="es-AR" sz="1100" i="1" dirty="0"/>
              <a:t>Antes de cruzar, es importante </a:t>
            </a:r>
            <a:r>
              <a:rPr lang="es-AR" sz="1100" b="1" i="1" dirty="0"/>
              <a:t>MIRAR</a:t>
            </a:r>
            <a:r>
              <a:rPr lang="es-AR" sz="1100" i="1" dirty="0"/>
              <a:t> a su alrededor con cuidado. Primero miren a la derecha, luego a la izquierda y luego a la derecha otra vez. Busquen el contacto visual con el conductor.</a:t>
            </a:r>
            <a:endParaRPr lang="en-GB" sz="1100" i="1" dirty="0"/>
          </a:p>
          <a:p>
            <a:endParaRPr lang="en-GB" sz="1100" dirty="0"/>
          </a:p>
          <a:p>
            <a:r>
              <a:rPr lang="es-AR" sz="1100" dirty="0"/>
              <a:t>Para asegurarse de que han llamado la atención del conductor, </a:t>
            </a:r>
            <a:r>
              <a:rPr lang="es-AR" sz="1100" b="1" dirty="0"/>
              <a:t>HAGAN UNA SEÑAL CON LA MANO</a:t>
            </a:r>
            <a:r>
              <a:rPr lang="es-AR" sz="1100" dirty="0"/>
              <a:t> y esperen a que el conductor también les haga una señal con la mano. La razón por la que siempre hay que hacer una señal con la mano y esperar que el conductor también haga una señal con la mano, es que no podemos estar seguros de que el conductor nos ha visto, aunque ustedes hayan visto el vehículo. ¿Recuerdan?</a:t>
            </a:r>
          </a:p>
          <a:p>
            <a:endParaRPr lang="en-GB" sz="1100" dirty="0"/>
          </a:p>
          <a:p>
            <a:r>
              <a:rPr lang="es-AR" sz="1100" dirty="0"/>
              <a:t>Siempre "Paren, Miren, Hagan una señal con la mano" antes de cruzar una calle para evitar un accidente.</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11</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es-AR" sz="1100" b="1" dirty="0"/>
              <a:t>Creen un diálogo, con preguntas como:</a:t>
            </a:r>
          </a:p>
          <a:p>
            <a:pPr marL="174708" indent="-174708" defTabSz="465887">
              <a:buFontTx/>
              <a:buChar char="-"/>
              <a:defRPr/>
            </a:pPr>
            <a:r>
              <a:rPr lang="es-AR" sz="1100" dirty="0"/>
              <a:t>¿Han oído hablar de Pare, Mire, Haga una señal con la mano? </a:t>
            </a:r>
          </a:p>
          <a:p>
            <a:pPr marL="174708" indent="-174708" defTabSz="465887">
              <a:buFontTx/>
              <a:buChar char="-"/>
              <a:defRPr/>
            </a:pPr>
            <a:r>
              <a:rPr lang="es-AR" sz="1100" dirty="0"/>
              <a:t>¿Saben lo que es? </a:t>
            </a:r>
          </a:p>
          <a:p>
            <a:pPr marL="174708" indent="-174708" defTabSz="465887">
              <a:buFontTx/>
              <a:buChar char="-"/>
              <a:defRPr/>
            </a:pPr>
            <a:r>
              <a:rPr lang="es-AR" sz="1100" dirty="0"/>
              <a:t>Si imaginan un cruce ¿en qué tipo de vehículos piensan? </a:t>
            </a:r>
            <a:endParaRPr lang="en-GB" sz="1100" b="1" dirty="0"/>
          </a:p>
          <a:p>
            <a:endParaRPr lang="en-GB" sz="1100" b="1" dirty="0"/>
          </a:p>
          <a:p>
            <a:r>
              <a:rPr lang="es-AR" sz="1100" b="1" dirty="0"/>
              <a:t>Expliquen que:</a:t>
            </a:r>
            <a:endParaRPr lang="en-GB" sz="1100" dirty="0"/>
          </a:p>
          <a:p>
            <a:r>
              <a:rPr lang="es-AR" sz="1100" dirty="0"/>
              <a:t>Estas tres frases, Pare, Mire, Haga una señal con la mano, son palabras mágicas en el tránsito. Hoy veremos lo que significan y por qué son tan importantes. </a:t>
            </a:r>
          </a:p>
          <a:p>
            <a:endParaRPr lang="en-GB" sz="1100" dirty="0"/>
          </a:p>
          <a:p>
            <a:r>
              <a:rPr lang="es-AR" sz="1100" dirty="0"/>
              <a:t>Pero antes de revisar la iniciativa "Pare, Mire, Haga una señal con la mano", ¿alguna vez han pensado en los vehículos más grandes de las calles y por qué están allí? </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2</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es-AR" sz="1100" b="1" dirty="0"/>
              <a:t>Creen un diálogo, con preguntas como:</a:t>
            </a:r>
          </a:p>
          <a:p>
            <a:pPr marL="174708" indent="-174708" defTabSz="465887">
              <a:buFontTx/>
              <a:buChar char="-"/>
              <a:defRPr/>
            </a:pPr>
            <a:r>
              <a:rPr lang="es-AR" sz="1100" dirty="0"/>
              <a:t>¿Alguna vez han pensado por qué tenemos camiones? </a:t>
            </a:r>
          </a:p>
          <a:p>
            <a:pPr marL="174708" indent="-174708" defTabSz="465887">
              <a:buFontTx/>
              <a:buChar char="-"/>
              <a:defRPr/>
            </a:pPr>
            <a:r>
              <a:rPr lang="es-AR" sz="1100" dirty="0"/>
              <a:t>¿Qué funciones tienen los camiones?</a:t>
            </a:r>
          </a:p>
          <a:p>
            <a:pPr marL="174708" indent="-174708" defTabSz="465887">
              <a:buFontTx/>
              <a:buChar char="-"/>
              <a:defRPr/>
            </a:pPr>
            <a:r>
              <a:rPr lang="es-AR" sz="1100" dirty="0"/>
              <a:t>¿Qué diferentes tipos de camiones se les ocurren? </a:t>
            </a:r>
          </a:p>
          <a:p>
            <a:pPr marL="174708" indent="-174708" defTabSz="465887">
              <a:buFontTx/>
              <a:buChar char="-"/>
              <a:defRPr/>
            </a:pPr>
            <a:r>
              <a:rPr lang="es-AR" sz="1100" dirty="0"/>
              <a:t>¿Cómo podríamos hacer las cosas si no tuviéramos camiones?</a:t>
            </a:r>
          </a:p>
          <a:p>
            <a:pPr marL="174708" indent="-174708" defTabSz="465887">
              <a:buFontTx/>
              <a:buChar char="-"/>
              <a:defRPr/>
            </a:pPr>
            <a:r>
              <a:rPr lang="es-AR" sz="1100" dirty="0"/>
              <a:t>¿Por qué tenemos autobuses? ¿Cómo sería si no hubiesen autobuses?</a:t>
            </a:r>
          </a:p>
          <a:p>
            <a:pPr defTabSz="465887">
              <a:defRPr/>
            </a:pPr>
            <a:endParaRPr lang="en-GB" sz="1100" dirty="0"/>
          </a:p>
          <a:p>
            <a:pPr defTabSz="465887">
              <a:defRPr/>
            </a:pPr>
            <a:r>
              <a:rPr lang="es-AR" sz="1100" b="1" dirty="0"/>
              <a:t>Expliquen que:</a:t>
            </a:r>
          </a:p>
          <a:p>
            <a:pPr defTabSz="465887">
              <a:defRPr/>
            </a:pPr>
            <a:r>
              <a:rPr lang="es-AR" sz="1100" dirty="0"/>
              <a:t>Muchos camiones se utilizan para entregar cosas de un lugar a otro. Aquí, vemos un camión que traslada pan desde la panadería hacia un café. Los camiones entregan casi todo lo que se utiliza en el hogar: muebles, juguetes, comida, automóviles e incluso los ladrillos y la madera que utilizaron para construir su casa. </a:t>
            </a:r>
          </a:p>
          <a:p>
            <a:pPr defTabSz="465887">
              <a:defRPr/>
            </a:pPr>
            <a:endParaRPr lang="en-GB" sz="1100" dirty="0"/>
          </a:p>
          <a:p>
            <a:pPr defTabSz="465887">
              <a:defRPr/>
            </a:pPr>
            <a:r>
              <a:rPr lang="es-AR" sz="1100" dirty="0"/>
              <a:t>Otros camiones que pueden reconocer son los camiones de bomberos, camiones de reciclaje o camiones madereros. </a:t>
            </a:r>
          </a:p>
          <a:p>
            <a:pPr defTabSz="465887">
              <a:defRPr/>
            </a:pPr>
            <a:endParaRPr lang="en-GB" sz="1100" dirty="0"/>
          </a:p>
          <a:p>
            <a:pPr defTabSz="465887">
              <a:defRPr/>
            </a:pPr>
            <a:r>
              <a:rPr lang="es-AR" sz="1100" dirty="0"/>
              <a:t>Necesitamos camiones para que nuestro mundo funcione. Si no tuviéramos camiones, no se recogería la basura, no se apagarían los incendios y la comida no se entregaría a las tiendas de abarrotes, tiendas, restaurantes o cafeterías. </a:t>
            </a:r>
            <a:endParaRPr lang="en-GB" sz="1100" dirty="0" smtClean="0"/>
          </a:p>
          <a:p>
            <a:pPr defTabSz="465887">
              <a:defRPr/>
            </a:pPr>
            <a:endParaRPr lang="en-GB" sz="1100" dirty="0"/>
          </a:p>
          <a:p>
            <a:pPr defTabSz="465887">
              <a:defRPr/>
            </a:pPr>
            <a:r>
              <a:rPr lang="es-AR" sz="1100" dirty="0"/>
              <a:t>También necesitamos autobuses, ya que son una forma muy eficiente de transportar a muchas personas al mismo tiempo.</a:t>
            </a:r>
          </a:p>
          <a:p>
            <a:pPr defTabSz="465887">
              <a:defRPr/>
            </a:pP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3</a:t>
            </a:fld>
            <a:endParaRPr lang="sv-SE"/>
          </a:p>
        </p:txBody>
      </p:sp>
    </p:spTree>
    <p:extLst>
      <p:ext uri="{BB962C8B-B14F-4D97-AF65-F5344CB8AC3E}">
        <p14:creationId xmlns:p14="http://schemas.microsoft.com/office/powerpoint/2010/main" val="19166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es-AR" sz="1100" b="1" dirty="0"/>
              <a:t>Creen un diálogo, con preguntas como:</a:t>
            </a:r>
          </a:p>
          <a:p>
            <a:pPr marL="174708" indent="-174708" defTabSz="465887">
              <a:buFontTx/>
              <a:buChar char="-"/>
              <a:defRPr/>
            </a:pPr>
            <a:r>
              <a:rPr lang="es-AR" sz="1100" dirty="0"/>
              <a:t>¿Alguna vez han pensado en lo grande que es un camión?</a:t>
            </a:r>
          </a:p>
          <a:p>
            <a:pPr marL="174708" indent="-174708" defTabSz="465887">
              <a:buFontTx/>
              <a:buChar char="-"/>
              <a:defRPr/>
            </a:pPr>
            <a:r>
              <a:rPr lang="es-AR" sz="1100" dirty="0"/>
              <a:t>¿Son todos los camiones del mismo tamaño?</a:t>
            </a:r>
          </a:p>
          <a:p>
            <a:pPr defTabSz="465887">
              <a:defRPr/>
            </a:pPr>
            <a:endParaRPr lang="en-GB" sz="1100" dirty="0"/>
          </a:p>
          <a:p>
            <a:pPr defTabSz="465887">
              <a:defRPr/>
            </a:pPr>
            <a:r>
              <a:rPr lang="es-AR" sz="1100" b="1" dirty="0"/>
              <a:t>Expliquen que:</a:t>
            </a:r>
          </a:p>
          <a:p>
            <a:pPr defTabSz="465887">
              <a:defRPr/>
            </a:pPr>
            <a:r>
              <a:rPr lang="es-AR" sz="1100" dirty="0"/>
              <a:t>Los camiones y autobuses varían de tamaño dependiendo de para qué se utilizan. </a:t>
            </a:r>
          </a:p>
          <a:p>
            <a:endParaRPr lang="en-GB" sz="1100" dirty="0"/>
          </a:p>
          <a:p>
            <a:r>
              <a:rPr lang="es-AR" sz="1100" dirty="0"/>
              <a:t>Un camión de basura o de reciclaje es bastante pequeño ya que tiene que recorrer pueblos y las calles de la ciudad recogiendo basura. Tiene diferentes compartimentos para diferentes tipos de basura como papel, plástico, metal y vidrio. Para adaptarse lo máximo posible, la basura se comprime antes trasladarla a la estación de reciclaje. </a:t>
            </a:r>
          </a:p>
          <a:p>
            <a:endParaRPr lang="en-GB" sz="1100" dirty="0"/>
          </a:p>
          <a:p>
            <a:pPr defTabSz="465887">
              <a:defRPr/>
            </a:pPr>
            <a:r>
              <a:rPr lang="es-AR" sz="1100" dirty="0"/>
              <a:t>Los camiones más grandes y más largos se denominan camiones articulados o remolques, ya que llevan una carga en el remolque. Por lo general, llevan grandes cargas a largas distancias en las autopistas, por ejemplo, transportan fruta de España a Suecia.</a:t>
            </a:r>
          </a:p>
          <a:p>
            <a:r>
              <a:rPr lang="es-AR" sz="1100" dirty="0"/>
              <a:t> </a:t>
            </a:r>
          </a:p>
          <a:p>
            <a:pPr defTabSz="465887">
              <a:defRPr/>
            </a:pPr>
            <a:r>
              <a:rPr lang="es-AR" sz="1100" dirty="0"/>
              <a:t>Este camión remolque mide cuatro metros y medio de alto y 16,5 metros de largo con el remolque enganchado. Eso es casi tan alto como una jirafa e incluso más largo que 3 o 4 automóviles normales.</a:t>
            </a:r>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4</a:t>
            </a:fld>
            <a:endParaRPr lang="sv-SE"/>
          </a:p>
        </p:txBody>
      </p:sp>
    </p:spTree>
    <p:extLst>
      <p:ext uri="{BB962C8B-B14F-4D97-AF65-F5344CB8AC3E}">
        <p14:creationId xmlns:p14="http://schemas.microsoft.com/office/powerpoint/2010/main" val="31828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0"/>
            <a:ext cx="5937216" cy="4600858"/>
          </a:xfrm>
        </p:spPr>
        <p:txBody>
          <a:bodyPr>
            <a:normAutofit/>
          </a:bodyPr>
          <a:lstStyle/>
          <a:p>
            <a:pPr defTabSz="465887">
              <a:defRPr/>
            </a:pPr>
            <a:r>
              <a:rPr lang="es-AR" sz="1100" b="1" dirty="0"/>
              <a:t>Creen un diálogo, con preguntas como:</a:t>
            </a:r>
          </a:p>
          <a:p>
            <a:pPr marL="174708" indent="-174708" defTabSz="465887">
              <a:buFontTx/>
              <a:buChar char="-"/>
              <a:defRPr/>
            </a:pPr>
            <a:r>
              <a:rPr lang="es-AR" sz="1100" dirty="0"/>
              <a:t>¿Cómo creen que se siente sentarse en un camión tan grande?</a:t>
            </a:r>
          </a:p>
          <a:p>
            <a:pPr marL="174708" indent="-174708" defTabSz="465887">
              <a:buFontTx/>
              <a:buChar char="-"/>
              <a:defRPr/>
            </a:pPr>
            <a:r>
              <a:rPr lang="es-AR" sz="1100" dirty="0"/>
              <a:t>¿Cuántas personas ven en la imagen? ¿Creen que fue difícil verlos a todos? </a:t>
            </a:r>
          </a:p>
          <a:p>
            <a:pPr marL="174708" indent="-174708" defTabSz="465887">
              <a:buFontTx/>
              <a:buChar char="-"/>
              <a:defRPr/>
            </a:pPr>
            <a:r>
              <a:rPr lang="es-AR" sz="1100" dirty="0" smtClean="0"/>
              <a:t>En el tránsito, ¿cómo pueden asegurarse de que el conductor los ve?</a:t>
            </a:r>
          </a:p>
          <a:p>
            <a:endParaRPr lang="en-GB" sz="1100" dirty="0"/>
          </a:p>
          <a:p>
            <a:r>
              <a:rPr lang="es-AR" sz="1100" b="1" dirty="0"/>
              <a:t>Expliquen que:</a:t>
            </a:r>
            <a:endParaRPr lang="en-GB" sz="1100" dirty="0"/>
          </a:p>
          <a:p>
            <a:r>
              <a:rPr lang="es-AR" sz="1100" dirty="0"/>
              <a:t>Puede ser difícil ver lo que hay alrededor del camión o un autobús. Esto es porque el vehículo es grande y, en un camión, el conductor está sentado muy alto. </a:t>
            </a:r>
          </a:p>
          <a:p>
            <a:endParaRPr lang="en-GB" sz="1100" dirty="0"/>
          </a:p>
          <a:p>
            <a:r>
              <a:rPr lang="es-AR" sz="1100" dirty="0"/>
              <a:t>El conductor debe inclinarse hacia el frente y hacia los lados para asegurarse de ver todo. También utiliza los espejos para ver lo que está detrás de él, a su lado y cerca delante de él.</a:t>
            </a:r>
          </a:p>
          <a:p>
            <a:r>
              <a:rPr lang="es-AR" sz="1100" dirty="0"/>
              <a:t>  </a:t>
            </a:r>
          </a:p>
          <a:p>
            <a:r>
              <a:rPr lang="es-AR" sz="1100" dirty="0"/>
              <a:t>A pesar de que nosotros podemos ver el camión, no podemos estar seguros de que el conductor del camión nos ve. </a:t>
            </a:r>
          </a:p>
          <a:p>
            <a:endParaRPr lang="en-GB" sz="1100" dirty="0"/>
          </a:p>
          <a:p>
            <a:r>
              <a:rPr lang="es-AR" sz="1100" dirty="0"/>
              <a:t>Por lo tanto, es importante buscar siempre el contacto visual con el conductor para saber con seguridad que él nos ve. </a:t>
            </a:r>
          </a:p>
          <a:p>
            <a:endParaRPr lang="en-GB" sz="22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5</a:t>
            </a:fld>
            <a:endParaRPr lang="sv-SE"/>
          </a:p>
        </p:txBody>
      </p:sp>
    </p:spTree>
    <p:extLst>
      <p:ext uri="{BB962C8B-B14F-4D97-AF65-F5344CB8AC3E}">
        <p14:creationId xmlns:p14="http://schemas.microsoft.com/office/powerpoint/2010/main" val="23083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es-AR" sz="1100" b="1" dirty="0"/>
              <a:t>Creen un diálogo, con preguntas como:</a:t>
            </a:r>
          </a:p>
          <a:p>
            <a:pPr marL="174708" indent="-174708" defTabSz="465887">
              <a:buFontTx/>
              <a:buChar char="-"/>
              <a:defRPr/>
            </a:pPr>
            <a:r>
              <a:rPr lang="es-AR" sz="1100" dirty="0"/>
              <a:t>Como el conductor está sentado tan alto en un vehículo tan grande, ¿creen que el conductor puede ver todas las bicicletas de la foto?</a:t>
            </a:r>
          </a:p>
          <a:p>
            <a:pPr marL="174708" indent="-174708" defTabSz="465887">
              <a:buFontTx/>
              <a:buChar char="-"/>
              <a:defRPr/>
            </a:pPr>
            <a:r>
              <a:rPr lang="es-AR" sz="1100" dirty="0"/>
              <a:t>¿Cuál de estas bicicletas creen que son más difíciles de ver desde el interior del camión? ¿Cuál de estas motos piensan que tiene la posición más segura?</a:t>
            </a:r>
          </a:p>
          <a:p>
            <a:endParaRPr lang="en-GB" sz="1100" dirty="0"/>
          </a:p>
          <a:p>
            <a:r>
              <a:rPr lang="es-AR" sz="1100" b="1" dirty="0"/>
              <a:t>Expliquen que:</a:t>
            </a:r>
          </a:p>
          <a:p>
            <a:r>
              <a:rPr lang="es-AR" sz="1100" dirty="0"/>
              <a:t>Al ir en bicicleta en el tránsito, es especialmente importante recordar que es posible que los conductores de camiones no los vean.  </a:t>
            </a:r>
          </a:p>
          <a:p>
            <a:endParaRPr lang="en-GB" sz="1100" dirty="0"/>
          </a:p>
          <a:p>
            <a:r>
              <a:rPr lang="es-AR" sz="1100" dirty="0"/>
              <a:t>El conductor debe inclinarse y usar los espejos para ver todas las bicicletas de la imagen. Las bicicletas más difíciles de ver son las tres bicicletas del frente. La bicicleta verde en el lado derecho del camión también puede ser difícil de detectar para el conductor. Las bicicletas más seguras son los que están más atrás. </a:t>
            </a:r>
          </a:p>
          <a:p>
            <a:endParaRPr lang="en-GB" i="1"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6</a:t>
            </a:fld>
            <a:endParaRPr lang="sv-SE"/>
          </a:p>
        </p:txBody>
      </p:sp>
    </p:spTree>
    <p:extLst>
      <p:ext uri="{BB962C8B-B14F-4D97-AF65-F5344CB8AC3E}">
        <p14:creationId xmlns:p14="http://schemas.microsoft.com/office/powerpoint/2010/main" val="13742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3"/>
            <a:ext cx="5937216" cy="4952858"/>
          </a:xfrm>
        </p:spPr>
        <p:txBody>
          <a:bodyPr>
            <a:normAutofit fontScale="92500"/>
          </a:bodyPr>
          <a:lstStyle/>
          <a:p>
            <a:pPr defTabSz="465887">
              <a:defRPr/>
            </a:pPr>
            <a:r>
              <a:rPr lang="es-AR" sz="1100" b="1" dirty="0"/>
              <a:t>Creen un diálogo, con preguntas como:</a:t>
            </a:r>
          </a:p>
          <a:p>
            <a:pPr marL="174708" indent="-174708" defTabSz="465887">
              <a:buFontTx/>
              <a:buChar char="-"/>
              <a:defRPr/>
            </a:pPr>
            <a:r>
              <a:rPr lang="es-AR" sz="1100" dirty="0"/>
              <a:t>¿Alguna vez han visto un camión girando en una intersección? ¿Cómo se veía?  </a:t>
            </a:r>
          </a:p>
          <a:p>
            <a:pPr marL="174708" indent="-174708" defTabSz="465887">
              <a:buFontTx/>
              <a:buChar char="-"/>
              <a:defRPr/>
            </a:pPr>
            <a:r>
              <a:rPr lang="es-AR" sz="1100" dirty="0"/>
              <a:t>¿Saben cómo mantenerse seguros al andar en bicicleta al lado de un camión?</a:t>
            </a:r>
          </a:p>
          <a:p>
            <a:endParaRPr lang="en-GB" sz="1100" dirty="0"/>
          </a:p>
          <a:p>
            <a:r>
              <a:rPr lang="es-AR" sz="1100" b="1" dirty="0"/>
              <a:t>Expliquen que:</a:t>
            </a:r>
            <a:endParaRPr lang="en-GB" sz="1100" dirty="0"/>
          </a:p>
          <a:p>
            <a:pPr defTabSz="931774">
              <a:defRPr/>
            </a:pPr>
            <a:r>
              <a:rPr lang="es-AR" sz="1100" dirty="0"/>
              <a:t>Circulación por la derecha</a:t>
            </a:r>
            <a:r>
              <a:rPr dirty="0"/>
              <a:t/>
            </a:r>
            <a:br>
              <a:rPr dirty="0"/>
            </a:br>
            <a:r>
              <a:rPr lang="es-AR" sz="1100" dirty="0"/>
              <a:t>El accidente más común entre los ciclistas y camiones es cuando el camión está a punto de girar a la derecha como en esta situación. En este caso, hay un riesgo de que el conductor no los vea, lo que podría provocar un grave accidente.</a:t>
            </a:r>
            <a:endParaRPr lang="en-GB" sz="1100" dirty="0"/>
          </a:p>
          <a:p>
            <a:pPr defTabSz="931774">
              <a:defRPr/>
            </a:pPr>
            <a:endParaRPr lang="en-GB" sz="1100" dirty="0"/>
          </a:p>
          <a:p>
            <a:r>
              <a:rPr lang="es-AR" sz="1100" dirty="0" smtClean="0"/>
              <a:t>Los camiones y autobuses tienen un radio de giro más amplio que los automóviles. No pueden hacer un giro a la derecha desde la calzada derecha, lo que significa que se moverán directamente a la intersección antes de comenzar a girar. Por lo tanto, si ustedes están al lado o detrás de un camión o autobús, se puede </a:t>
            </a:r>
            <a:r>
              <a:rPr lang="es-AR" sz="1100" i="1" dirty="0"/>
              <a:t>ver</a:t>
            </a:r>
            <a:r>
              <a:rPr lang="es-AR" sz="1100" dirty="0"/>
              <a:t> como que el camión se está moviendo hacia adelante, pero en realidad está preparando un giro. </a:t>
            </a:r>
          </a:p>
          <a:p>
            <a:pPr>
              <a:defRPr/>
            </a:pPr>
            <a:endParaRPr lang="en-GB" sz="1100" dirty="0" smtClean="0"/>
          </a:p>
          <a:p>
            <a:pPr>
              <a:defRPr/>
            </a:pPr>
            <a:endParaRPr lang="en-GB" sz="1100" dirty="0"/>
          </a:p>
          <a:p>
            <a:pPr>
              <a:defRPr/>
            </a:pPr>
            <a:r>
              <a:rPr lang="es-AR" sz="1100" i="1" dirty="0"/>
              <a:t>Circulación por la izquierda</a:t>
            </a:r>
            <a:r>
              <a:rPr dirty="0"/>
              <a:t/>
            </a:r>
            <a:br>
              <a:rPr dirty="0"/>
            </a:br>
            <a:r>
              <a:rPr lang="es-AR" sz="1100" i="1" dirty="0"/>
              <a:t>El accidente más común entre los ciclistas y camiones es cuando el camión está a punto de girar a la izquierda, esta imagen muestra que este giro se ve como circulación por la derecha. En este caso, hay un riesgo de que el conductor no los vea, lo que podría provocar un grave accidente.</a:t>
            </a:r>
            <a:endParaRPr lang="en-GB" sz="1100" i="1" dirty="0"/>
          </a:p>
          <a:p>
            <a:pPr>
              <a:defRPr/>
            </a:pPr>
            <a:endParaRPr lang="en-GB" sz="1100" i="1" dirty="0"/>
          </a:p>
          <a:p>
            <a:r>
              <a:rPr lang="es-AR" sz="1100" i="1" dirty="0" smtClean="0"/>
              <a:t>Los camiones y autobuses tienen un radio de giro más amplio que los automóviles. No pueden hacer un giro a la izquierda desde la calzada izquierda, lo que significa que se moverán directamente a la intersección antes de comenzar a girar. Por lo tanto, si ustedes están al lado o detrás de un camión o autobús, se puede ver como que el camión se está moviendo hacia adelante, pero en realidad está preparando un giro. </a:t>
            </a:r>
            <a:endParaRPr lang="en-GB" sz="1100" i="1" dirty="0"/>
          </a:p>
          <a:p>
            <a:endParaRPr lang="en-GB" sz="1100" dirty="0"/>
          </a:p>
          <a:p>
            <a:r>
              <a:rPr lang="es-AR" sz="1100" dirty="0"/>
              <a:t>Para obtener una pista de la dirección en que se va moviendo el vehículo, se puede ver en los indicadores. Si parpadean, el vehículo está a punto de girar. Pero el conductor podría haber olvidado encender los indicadores. Así que, para estar en el lado seguro, siempre deben parar en las intersecciones, no demasiado cerca del cruce de bicicletas (y siempre detrás del remolque, como se puede ver en la imagen). Antes de seguir, esperen hasta que el camión (o autobús) haya pasado. </a:t>
            </a: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7</a:t>
            </a:fld>
            <a:endParaRPr lang="sv-SE"/>
          </a:p>
        </p:txBody>
      </p:sp>
    </p:spTree>
    <p:extLst>
      <p:ext uri="{BB962C8B-B14F-4D97-AF65-F5344CB8AC3E}">
        <p14:creationId xmlns:p14="http://schemas.microsoft.com/office/powerpoint/2010/main" val="25148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es-AR" sz="1100" b="1" dirty="0"/>
              <a:t>Creen un diálogo, con preguntas como:</a:t>
            </a:r>
          </a:p>
          <a:p>
            <a:pPr marL="174708" indent="-174708" defTabSz="465887">
              <a:buFontTx/>
              <a:buChar char="-"/>
              <a:defRPr/>
            </a:pPr>
            <a:r>
              <a:rPr lang="es-AR" sz="1100" dirty="0"/>
              <a:t>Si van caminando, ¿saben dónde deben cruzar la calle? </a:t>
            </a:r>
          </a:p>
          <a:p>
            <a:pPr marL="174708" indent="-174708" defTabSz="465887">
              <a:buFontTx/>
              <a:buChar char="-"/>
              <a:defRPr/>
            </a:pPr>
            <a:r>
              <a:rPr lang="es-AR" sz="1100" dirty="0"/>
              <a:t>¿Qué es lo primero que hacen cuando llegan a la calle?</a:t>
            </a:r>
          </a:p>
          <a:p>
            <a:pPr defTabSz="465887">
              <a:defRPr/>
            </a:pPr>
            <a:endParaRPr lang="en-GB" sz="1100" b="1" dirty="0"/>
          </a:p>
          <a:p>
            <a:pPr defTabSz="465887">
              <a:defRPr/>
            </a:pPr>
            <a:r>
              <a:rPr lang="es-AR" sz="1100" b="1" dirty="0"/>
              <a:t>Expliquen que:</a:t>
            </a:r>
          </a:p>
          <a:p>
            <a:pPr defTabSz="465887">
              <a:defRPr/>
            </a:pPr>
            <a:r>
              <a:rPr lang="es-AR" sz="1100" dirty="0"/>
              <a:t>Si están a punto de cruzar una calle, siempre deben usar un cruce de peatones o un cruce de cebra.</a:t>
            </a:r>
          </a:p>
          <a:p>
            <a:endParaRPr lang="en-GB" sz="1100" dirty="0"/>
          </a:p>
          <a:p>
            <a:r>
              <a:rPr lang="es-AR" sz="1100" dirty="0"/>
              <a:t>Antes de cruzar la calle, asegúrense de </a:t>
            </a:r>
            <a:r>
              <a:rPr lang="es-AR" sz="1100" b="1" dirty="0"/>
              <a:t>PARAR</a:t>
            </a:r>
            <a:r>
              <a:rPr lang="es-AR" sz="1100" dirty="0"/>
              <a:t> completamente.</a:t>
            </a:r>
            <a:endParaRPr lang="en-GB" sz="1100" dirty="0"/>
          </a:p>
          <a:p>
            <a:endParaRPr lang="en-GB" sz="1100" dirty="0"/>
          </a:p>
          <a:p>
            <a:r>
              <a:rPr lang="es-AR" sz="1100" dirty="0"/>
              <a:t>Expliquen que PARE es la primera palabra mágica para recordar.</a:t>
            </a:r>
          </a:p>
          <a:p>
            <a:pPr defTabSz="465887">
              <a:defRPr/>
            </a:pPr>
            <a:endParaRPr lang="en-GB" dirty="0" smtClean="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8</a:t>
            </a:fld>
            <a:endParaRPr lang="sv-SE"/>
          </a:p>
        </p:txBody>
      </p:sp>
    </p:spTree>
    <p:extLst>
      <p:ext uri="{BB962C8B-B14F-4D97-AF65-F5344CB8AC3E}">
        <p14:creationId xmlns:p14="http://schemas.microsoft.com/office/powerpoint/2010/main" val="890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es-AR" sz="1100" b="1" dirty="0"/>
              <a:t>Creen un diálogo, con preguntas como:</a:t>
            </a:r>
          </a:p>
          <a:p>
            <a:pPr marL="174708" indent="-174708" defTabSz="465887">
              <a:buFontTx/>
              <a:buChar char="-"/>
              <a:defRPr/>
            </a:pPr>
            <a:r>
              <a:rPr lang="es-AR" sz="1100" dirty="0"/>
              <a:t>Cuando han parado, ¿qué deben hacer después? </a:t>
            </a:r>
          </a:p>
          <a:p>
            <a:pPr marL="174708" indent="-174708" defTabSz="465887">
              <a:buFontTx/>
              <a:buChar char="-"/>
              <a:defRPr/>
            </a:pPr>
            <a:r>
              <a:rPr lang="es-AR" sz="1100" dirty="0"/>
              <a:t>¿En qué dirección deben mirar antes de cruzar?</a:t>
            </a:r>
          </a:p>
          <a:p>
            <a:endParaRPr lang="en-GB" sz="1100" dirty="0"/>
          </a:p>
          <a:p>
            <a:r>
              <a:rPr lang="es-AR" sz="1100" b="1" dirty="0"/>
              <a:t>Expliquen que:</a:t>
            </a:r>
          </a:p>
          <a:p>
            <a:r>
              <a:rPr lang="es-AR" sz="1100" dirty="0"/>
              <a:t>Antes de cruzar, es importante </a:t>
            </a:r>
            <a:r>
              <a:rPr lang="es-AR" sz="1100" b="1" dirty="0"/>
              <a:t>MIRAR</a:t>
            </a:r>
            <a:r>
              <a:rPr lang="es-AR" sz="1100" dirty="0"/>
              <a:t> a su alrededor con cuidado.</a:t>
            </a:r>
            <a:endParaRPr lang="en-GB" sz="1100" dirty="0"/>
          </a:p>
          <a:p>
            <a:endParaRPr lang="en-GB" sz="1100" i="1" dirty="0"/>
          </a:p>
          <a:p>
            <a:r>
              <a:rPr lang="es-AR" sz="1100" dirty="0"/>
              <a:t>Circulación por la derecha:</a:t>
            </a:r>
            <a:r>
              <a:t/>
            </a:r>
            <a:br/>
            <a:r>
              <a:rPr lang="es-AR" sz="1100" dirty="0"/>
              <a:t>Primero deben mirar a la izquierda, luego a la derecha y luego a la izquierda otra vez. Y recuerden no entrar al camino si un vehículo se acerca.</a:t>
            </a:r>
          </a:p>
          <a:p>
            <a:endParaRPr lang="en-GB" sz="1100" dirty="0"/>
          </a:p>
          <a:p>
            <a:r>
              <a:rPr lang="es-AR" sz="1100" i="1" dirty="0"/>
              <a:t>Circulación por la izquierda:</a:t>
            </a:r>
            <a:r>
              <a:t/>
            </a:r>
            <a:br/>
            <a:r>
              <a:rPr lang="es-AR" sz="1100" i="1" dirty="0"/>
              <a:t>Primero deben mirar a la derecha, luego a la izquierda y luego a la derecha otra vez. Y recuerden no entrar al camino si un vehículo se acerca.</a:t>
            </a:r>
          </a:p>
          <a:p>
            <a:endParaRPr lang="en-GB" sz="1100" dirty="0"/>
          </a:p>
          <a:p>
            <a:r>
              <a:rPr lang="es-AR" sz="1100" dirty="0"/>
              <a:t>Si un vehículo se detiene, busquen el contacto visual con el conductor.</a:t>
            </a:r>
            <a:endParaRPr lang="en-GB" sz="1100" i="1" dirty="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9</a:t>
            </a:fld>
            <a:endParaRPr lang="sv-SE"/>
          </a:p>
        </p:txBody>
      </p:sp>
    </p:spTree>
    <p:extLst>
      <p:ext uri="{BB962C8B-B14F-4D97-AF65-F5344CB8AC3E}">
        <p14:creationId xmlns:p14="http://schemas.microsoft.com/office/powerpoint/2010/main" val="463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eaLnBrk="1" latinLnBrk="0" hangingPunct="1">
              <a:buNone/>
              <a:defRPr kumimoji="0" lang="sv-SE"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kumimoji="0" lang="sv-SE" smtClean="0"/>
              <a:t>Klicka här för att ändra format på underrubrik i bakgrunden</a:t>
            </a:r>
            <a:endParaRPr kumimoji="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sv-SE" sz="2000">
                <a:solidFill>
                  <a:srgbClr val="FFFFFF"/>
                </a:solidFill>
              </a:defRPr>
            </a:lvl1pPr>
            <a:extLst/>
          </a:lstStyle>
          <a:p>
            <a:pPr algn="ctr"/>
            <a:fld id="{047E157E-8DCB-4F70-A0AF-5EB586A91DD4}" type="datetime1">
              <a:rPr kumimoji="0" lang="sv-SE">
                <a:solidFill>
                  <a:srgbClr val="FFFFFF"/>
                </a:solidFill>
              </a:rPr>
              <a:pPr algn="ctr"/>
              <a:t>2015-06-02</a:t>
            </a:fld>
            <a:endParaRPr kumimoji="0" lang="sv-SE" sz="2000">
              <a:solidFill>
                <a:srgbClr val="FFFFFF"/>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sv-SE">
                <a:solidFill>
                  <a:schemeClr val="tx2"/>
                </a:solidFill>
              </a:defRPr>
            </a:lvl1pPr>
            <a:extLst/>
          </a:lstStyle>
          <a:p>
            <a:fld id="{8F82E0A0-C266-4798-8C8F-B9F91E9DA37E}" type="slidenum">
              <a:rPr kumimoji="0" lang="sv-SE">
                <a:solidFill>
                  <a:schemeClr val="tx2"/>
                </a:solidFill>
              </a:rPr>
              <a:pPr/>
              <a:t>‹#›</a:t>
            </a:fld>
            <a:endParaRPr kumimoji="0" lang="sv-SE">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eaLnBrk="1" latinLnBrk="0" hangingPunct="1">
              <a:defRPr kumimoji="0" lang="sv-SE" cap="all" baseline="0"/>
            </a:lvl1pPr>
            <a:extLst/>
          </a:lstStyle>
          <a:p>
            <a:pPr eaLnBrk="1" latinLnBrk="0" hangingPunct="1"/>
            <a:r>
              <a:rPr kumimoji="0" lang="sv-SE" smtClean="0"/>
              <a:t>Klicka här för att ändra format</a:t>
            </a:r>
            <a:endParaRPr kumimoji="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2" name="Bildobjekt 1" descr="Logo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9625" y="375507"/>
            <a:ext cx="6784753" cy="3816424"/>
          </a:xfrm>
          <a:prstGeom prst="rect">
            <a:avLst/>
          </a:prstGeom>
        </p:spPr>
      </p:pic>
      <p:pic>
        <p:nvPicPr>
          <p:cNvPr id="4" name="Bildobjekt 3" descr="Volvo logo 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4731990"/>
            <a:ext cx="1080120" cy="144737"/>
          </a:xfrm>
          <a:prstGeom prst="rect">
            <a:avLst/>
          </a:prstGeom>
        </p:spPr>
      </p:pic>
    </p:spTree>
    <p:extLst>
      <p:ext uri="{BB962C8B-B14F-4D97-AF65-F5344CB8AC3E}">
        <p14:creationId xmlns:p14="http://schemas.microsoft.com/office/powerpoint/2010/main" val="38778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10996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3835484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eaLnBrk="1" latinLnBrk="0" hangingPunct="1">
              <a:buNone/>
              <a:defRPr kumimoji="0" lang="sv-SE" sz="2800">
                <a:solidFill>
                  <a:schemeClr val="tx2"/>
                </a:solidFill>
              </a:defRPr>
            </a:lvl1pPr>
            <a:lvl2pPr eaLnBrk="1" latinLnBrk="0" hangingPunct="1">
              <a:buNone/>
              <a:defRPr kumimoji="0" lang="sv-SE" sz="1800">
                <a:solidFill>
                  <a:schemeClr val="tx1">
                    <a:tint val="75000"/>
                  </a:schemeClr>
                </a:solidFill>
              </a:defRPr>
            </a:lvl2pPr>
            <a:lvl3pPr eaLnBrk="1" latinLnBrk="0" hangingPunct="1">
              <a:buNone/>
              <a:defRPr kumimoji="0" lang="sv-SE" sz="1600">
                <a:solidFill>
                  <a:schemeClr val="tx1">
                    <a:tint val="75000"/>
                  </a:schemeClr>
                </a:solidFill>
              </a:defRPr>
            </a:lvl3pPr>
            <a:lvl4pPr eaLnBrk="1" latinLnBrk="0" hangingPunct="1">
              <a:buNone/>
              <a:defRPr kumimoji="0" lang="sv-SE" sz="1400">
                <a:solidFill>
                  <a:schemeClr val="tx1">
                    <a:tint val="75000"/>
                  </a:schemeClr>
                </a:solidFill>
              </a:defRPr>
            </a:lvl4pPr>
            <a:lvl5pPr eaLnBrk="1" latinLnBrk="0" hangingPunct="1">
              <a:buNone/>
              <a:defRPr kumimoji="0" lang="sv-SE"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eaLnBrk="1" latinLnBrk="0" hangingPunct="1">
              <a:buNone/>
              <a:defRPr kumimoji="0" lang="sv-SE" sz="4400" b="0" cap="none">
                <a:solidFill>
                  <a:srgbClr val="FFFFFF"/>
                </a:solidFill>
              </a:defRPr>
            </a:lvl1pPr>
            <a:extLst/>
          </a:lstStyle>
          <a:p>
            <a:r>
              <a:rPr kumimoji="0" lang="sv-SE"/>
              <a:t>Klicka för att ändra formatet för bakgrundsrubriken</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rPr kumimoji="0" lang="sv-SE"/>
              <a:pPr/>
              <a:t>2015-06-02</a:t>
            </a:fld>
            <a:endParaRPr kumimoji="0" lang="sv-SE"/>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sv-SE" sz="2400">
                <a:solidFill>
                  <a:srgbClr val="FFFFFF"/>
                </a:solidFill>
              </a:defRPr>
            </a:lvl1pPr>
            <a:extLst/>
          </a:lstStyle>
          <a:p>
            <a:pPr algn="ctr"/>
            <a:fld id="{8F82E0A0-C266-4798-8C8F-B9F91E9DA37E}" type="slidenum">
              <a:rPr kumimoji="0" lang="sv-SE" sz="2400" b="1">
                <a:solidFill>
                  <a:srgbClr val="FFFFFF"/>
                </a:solidFill>
              </a:rPr>
              <a:pPr algn="ctr"/>
              <a:t>‹#›</a:t>
            </a:fld>
            <a:endParaRPr kumimoji="0" lang="sv-SE" sz="240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extLst/>
          </a:lstStyle>
          <a:p>
            <a:endParaRPr kumimoji="0"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9" name="Content Placeholder 8"/>
          <p:cNvSpPr>
            <a:spLocks noGrp="1"/>
          </p:cNvSpPr>
          <p:nvPr>
            <p:ph sz="quarter" idx="13"/>
          </p:nvPr>
        </p:nvSpPr>
        <p:spPr>
          <a:xfrm>
            <a:off x="609600" y="1352551"/>
            <a:ext cx="3886200" cy="3268624"/>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1" name="Content Placeholder 10"/>
          <p:cNvSpPr>
            <a:spLocks noGrp="1"/>
          </p:cNvSpPr>
          <p:nvPr>
            <p:ph sz="quarter" idx="14"/>
          </p:nvPr>
        </p:nvSpPr>
        <p:spPr>
          <a:xfrm>
            <a:off x="4844901" y="1352549"/>
            <a:ext cx="3886200" cy="3268625"/>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2015-06-02</a:t>
            </a:fld>
            <a:endParaRPr kumimoji="0" lang="sv-SE"/>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eaLnBrk="1" latinLnBrk="0" hangingPunct="1">
              <a:defRPr kumimoji="0" lang="sv-SE"/>
            </a:lvl1pPr>
            <a:extLst/>
          </a:lstStyle>
          <a:p>
            <a:pPr eaLnBrk="1" latinLnBrk="0" hangingPunct="1"/>
            <a:r>
              <a:rPr kumimoji="0" lang="sv-SE" smtClean="0"/>
              <a:t>Klicka här för att ändra format</a:t>
            </a:r>
            <a:endParaRPr kumimoji="0"/>
          </a:p>
        </p:txBody>
      </p:sp>
      <p:sp>
        <p:nvSpPr>
          <p:cNvPr id="11" name="Content Placeholder 10"/>
          <p:cNvSpPr>
            <a:spLocks noGrp="1"/>
          </p:cNvSpPr>
          <p:nvPr>
            <p:ph sz="quarter" idx="13"/>
          </p:nvPr>
        </p:nvSpPr>
        <p:spPr>
          <a:xfrm>
            <a:off x="609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3" name="Content Placeholder 12"/>
          <p:cNvSpPr>
            <a:spLocks noGrp="1"/>
          </p:cNvSpPr>
          <p:nvPr>
            <p:ph sz="quarter" idx="14"/>
          </p:nvPr>
        </p:nvSpPr>
        <p:spPr>
          <a:xfrm>
            <a:off x="4800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2015-06-02</a:t>
            </a:fld>
            <a:endParaRPr kumimoji="0" lang="sv-SE"/>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rPr kumimoji="0" lang="sv-SE"/>
              <a:pPr/>
              <a:t>2015-06-02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rPr kumimoji="0" lang="sv-SE"/>
              <a:pPr/>
              <a:t>2015-06-02</a:t>
            </a:fld>
            <a:endParaRPr kumimoji="0" lang="sv-SE"/>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sv-SE">
                <a:solidFill>
                  <a:schemeClr val="tx2"/>
                </a:solidFill>
              </a:defRPr>
            </a:lvl1pPr>
            <a:extLst/>
          </a:lstStyle>
          <a:p>
            <a:fld id="{A3F7CB7D-F184-43C7-B6FD-03D728E1BBFF}" type="slidenum">
              <a:rPr kumimoji="0" lang="sv-SE">
                <a:solidFill>
                  <a:schemeClr val="tx2"/>
                </a:solidFill>
              </a:rPr>
              <a:pPr/>
              <a:t>‹#›</a:t>
            </a:fld>
            <a:endParaRPr kumimoji="0" lang="sv-SE">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eaLnBrk="1" latinLnBrk="0" hangingPunct="1">
              <a:buNone/>
              <a:defRPr kumimoji="0" lang="sv-SE" sz="4200" b="0"/>
            </a:lvl1pPr>
            <a:extLst/>
          </a:lstStyle>
          <a:p>
            <a:pPr eaLnBrk="1" latinLnBrk="0" hangingPunct="1"/>
            <a:r>
              <a:rPr kumimoji="0" lang="sv-SE" smtClean="0"/>
              <a:t>Klicka här för att ändra format</a:t>
            </a:r>
            <a:endParaRPr kumimoji="0"/>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rPr kumimoji="0" lang="sv-SE"/>
              <a:pPr/>
              <a:t>2015-06-02</a:t>
            </a:fld>
            <a:endParaRPr kumimoji="0" lang="sv-SE"/>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sv-SE" sz="1800"/>
            </a:lvl1pPr>
            <a:lvl2pPr eaLnBrk="1" latinLnBrk="0" hangingPunct="1">
              <a:buNone/>
              <a:defRPr kumimoji="0" lang="sv-SE" sz="1200"/>
            </a:lvl2pPr>
            <a:lvl3pPr eaLnBrk="1" latinLnBrk="0" hangingPunct="1">
              <a:buNone/>
              <a:defRPr kumimoji="0" lang="sv-SE" sz="1000"/>
            </a:lvl3pPr>
            <a:lvl4pPr eaLnBrk="1" latinLnBrk="0" hangingPunct="1">
              <a:buNone/>
              <a:defRPr kumimoji="0" lang="sv-SE" sz="900"/>
            </a:lvl4pPr>
            <a:lvl5pPr eaLnBrk="1" latinLnBrk="0" hangingPunct="1">
              <a:buNone/>
              <a:defRPr kumimoji="0" lang="sv-SE" sz="900"/>
            </a:lvl5pPr>
            <a:extLst/>
          </a:lstStyle>
          <a:p>
            <a:pPr lvl="0" eaLnBrk="1" latinLnBrk="0" hangingPunct="1"/>
            <a:r>
              <a:rPr kumimoji="0" lang="sv-SE" smtClean="0"/>
              <a:t>Klicka här för att ändra format på bakgrundstexten</a:t>
            </a:r>
          </a:p>
        </p:txBody>
      </p:sp>
      <p:sp>
        <p:nvSpPr>
          <p:cNvPr id="9" name="Content Placeholder 8"/>
          <p:cNvSpPr>
            <a:spLocks noGrp="1"/>
          </p:cNvSpPr>
          <p:nvPr>
            <p:ph sz="quarter" idx="13"/>
          </p:nvPr>
        </p:nvSpPr>
        <p:spPr>
          <a:xfrm>
            <a:off x="2362200" y="1428750"/>
            <a:ext cx="6400800" cy="32004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prstGeom prst="rect">
            <a:avLst/>
          </a:prstGeom>
          <a:solidFill>
            <a:schemeClr val="tx2">
              <a:shade val="50000"/>
            </a:schemeClr>
          </a:solidFill>
          <a:ln>
            <a:noFill/>
          </a:ln>
        </p:spPr>
        <p:txBody>
          <a:bodyPr/>
          <a:lstStyle>
            <a:lvl1pPr eaLnBrk="1" latinLnBrk="0" hangingPunct="1">
              <a:buNone/>
              <a:defRPr kumimoji="0" lang="sv-SE" sz="3200"/>
            </a:lvl1pPr>
            <a:extLst/>
          </a:lstStyle>
          <a:p>
            <a:r>
              <a:rPr kumimoji="0" lang="sv-SE" smtClean="0"/>
              <a:t>Dra bilden till platshållaren eller klicka på ikonen för att lägga till den</a:t>
            </a:r>
            <a:endParaRPr kumimoji="0" lang="sv-SE"/>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eaLnBrk="1" latinLnBrk="0" hangingPunct="1">
              <a:buFontTx/>
              <a:buNone/>
              <a:defRPr kumimoji="0" lang="sv-SE" sz="1700"/>
            </a:lvl1pPr>
            <a:lvl2pPr eaLnBrk="1" latinLnBrk="0" hangingPunct="1">
              <a:buFontTx/>
              <a:buNone/>
              <a:defRPr kumimoji="0" lang="sv-SE" sz="1200"/>
            </a:lvl2pPr>
            <a:lvl3pPr eaLnBrk="1" latinLnBrk="0" hangingPunct="1">
              <a:buFontTx/>
              <a:buNone/>
              <a:defRPr kumimoji="0" lang="sv-SE" sz="1000"/>
            </a:lvl3pPr>
            <a:lvl4pPr eaLnBrk="1" latinLnBrk="0" hangingPunct="1">
              <a:buFontTx/>
              <a:buNone/>
              <a:defRPr kumimoji="0" lang="sv-SE" sz="900"/>
            </a:lvl4pPr>
            <a:lvl5pPr eaLnBrk="1" latinLnBrk="0" hangingPunct="1">
              <a:buFontTx/>
              <a:buNone/>
              <a:defRPr kumimoji="0" lang="sv-SE" sz="900"/>
            </a:lvl5pPr>
            <a:extLst/>
          </a:lstStyle>
          <a:p>
            <a:pPr lvl="0" eaLnBrk="1" latinLnBrk="0" hangingPunct="1"/>
            <a:r>
              <a:rPr kumimoji="0" lang="sv-SE" smtClean="0"/>
              <a:t>Klicka här för att ändra format på bakgrundstexten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p:nvPr>
        </p:nvSpPr>
        <p:spPr>
          <a:xfrm>
            <a:off x="1600200" y="3543300"/>
            <a:ext cx="7315200" cy="457200"/>
          </a:xfrm>
          <a:prstGeom prst="rect">
            <a:avLst/>
          </a:prstGeom>
        </p:spPr>
        <p:txBody>
          <a:bodyPr anchor="ctr"/>
          <a:lstStyle>
            <a:lvl1pPr algn="l" eaLnBrk="1" latinLnBrk="0" hangingPunct="1">
              <a:buNone/>
              <a:defRPr kumimoji="0" lang="sv-SE" sz="2800" b="0">
                <a:solidFill>
                  <a:srgbClr val="FFFFFF"/>
                </a:solidFill>
              </a:defRPr>
            </a:lvl1pPr>
            <a:extLst/>
          </a:lstStyle>
          <a:p>
            <a:pPr eaLnBrk="1" latinLnBrk="0" hangingPunct="1"/>
            <a:r>
              <a:rPr kumimoji="0" lang="sv-SE" smtClean="0"/>
              <a:t>Klicka här för att ändra format</a:t>
            </a:r>
            <a:endParaRPr kumimoji="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rPr kumimoji="0" lang="sv-SE"/>
              <a:pPr/>
              <a:t>2015-06-02</a:t>
            </a:fld>
            <a:endParaRPr kumimoji="0" lang="sv-SE"/>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sv-SE" sz="2800"/>
            </a:lvl1pPr>
            <a:extLst/>
          </a:lstStyle>
          <a:p>
            <a:pPr algn="ctr"/>
            <a:fld id="{8F82E0A0-C266-4798-8C8F-B9F91E9DA37E}" type="slidenum">
              <a:rPr kumimoji="0" lang="sv-SE" sz="2800" b="1">
                <a:solidFill>
                  <a:srgbClr val="FFFFFF"/>
                </a:solidFill>
              </a:rPr>
              <a:pPr algn="ctr"/>
              <a:t>‹#›</a:t>
            </a:fld>
            <a:endParaRPr kumimoji="0" lang="sv-SE" sz="280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kumimoji="0"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0" lang="sv-SE"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sv-SE"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sv-SE"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sv-SE"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sv-SE"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sv-SE"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sv-SE"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sv-SE"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sv-SE"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sv-SE" sz="1800" kern="1200" baseline="0">
          <a:solidFill>
            <a:schemeClr val="tx1"/>
          </a:solidFill>
          <a:latin typeface="+mn-lt"/>
          <a:ea typeface="+mn-ea"/>
          <a:cs typeface="+mn-cs"/>
        </a:defRPr>
      </a:lvl9pPr>
      <a:extLst/>
    </p:bodyStyle>
    <p:otherStyle>
      <a:lvl1pPr marL="0" algn="l" rtl="0" eaLnBrk="1" latinLnBrk="0" hangingPunct="1">
        <a:defRPr kumimoji="0" lang="sv-SE" kern="1200">
          <a:solidFill>
            <a:schemeClr val="tx1"/>
          </a:solidFill>
          <a:latin typeface="+mn-lt"/>
          <a:ea typeface="+mn-ea"/>
          <a:cs typeface="+mn-cs"/>
        </a:defRPr>
      </a:lvl1pPr>
      <a:lvl2pPr marL="457200" algn="l" rtl="0" eaLnBrk="1" latinLnBrk="0" hangingPunct="1">
        <a:defRPr kumimoji="0" lang="sv-SE" kern="1200">
          <a:solidFill>
            <a:schemeClr val="tx1"/>
          </a:solidFill>
          <a:latin typeface="+mn-lt"/>
          <a:ea typeface="+mn-ea"/>
          <a:cs typeface="+mn-cs"/>
        </a:defRPr>
      </a:lvl2pPr>
      <a:lvl3pPr marL="914400" algn="l" rtl="0" eaLnBrk="1" latinLnBrk="0" hangingPunct="1">
        <a:defRPr kumimoji="0" lang="sv-SE" kern="1200">
          <a:solidFill>
            <a:schemeClr val="tx1"/>
          </a:solidFill>
          <a:latin typeface="+mn-lt"/>
          <a:ea typeface="+mn-ea"/>
          <a:cs typeface="+mn-cs"/>
        </a:defRPr>
      </a:lvl3pPr>
      <a:lvl4pPr marL="1371600" algn="l" rtl="0" eaLnBrk="1" latinLnBrk="0" hangingPunct="1">
        <a:defRPr kumimoji="0" lang="sv-SE" kern="1200">
          <a:solidFill>
            <a:schemeClr val="tx1"/>
          </a:solidFill>
          <a:latin typeface="+mn-lt"/>
          <a:ea typeface="+mn-ea"/>
          <a:cs typeface="+mn-cs"/>
        </a:defRPr>
      </a:lvl4pPr>
      <a:lvl5pPr marL="1828800" algn="l" rtl="0" eaLnBrk="1" latinLnBrk="0" hangingPunct="1">
        <a:defRPr kumimoji="0" lang="sv-SE" kern="1200">
          <a:solidFill>
            <a:schemeClr val="tx1"/>
          </a:solidFill>
          <a:latin typeface="+mn-lt"/>
          <a:ea typeface="+mn-ea"/>
          <a:cs typeface="+mn-cs"/>
        </a:defRPr>
      </a:lvl5pPr>
      <a:lvl6pPr marL="2286000" algn="l" rtl="0" eaLnBrk="1" latinLnBrk="0" hangingPunct="1">
        <a:defRPr kumimoji="0" lang="sv-SE" kern="1200">
          <a:solidFill>
            <a:schemeClr val="tx1"/>
          </a:solidFill>
          <a:latin typeface="+mn-lt"/>
          <a:ea typeface="+mn-ea"/>
          <a:cs typeface="+mn-cs"/>
        </a:defRPr>
      </a:lvl6pPr>
      <a:lvl7pPr marL="2743200" algn="l" rtl="0" eaLnBrk="1" latinLnBrk="0" hangingPunct="1">
        <a:defRPr kumimoji="0" lang="sv-SE" kern="1200">
          <a:solidFill>
            <a:schemeClr val="tx1"/>
          </a:solidFill>
          <a:latin typeface="+mn-lt"/>
          <a:ea typeface="+mn-ea"/>
          <a:cs typeface="+mn-cs"/>
        </a:defRPr>
      </a:lvl7pPr>
      <a:lvl8pPr marL="3200400" algn="l" rtl="0" eaLnBrk="1" latinLnBrk="0" hangingPunct="1">
        <a:defRPr kumimoji="0" lang="sv-SE" kern="1200">
          <a:solidFill>
            <a:schemeClr val="tx1"/>
          </a:solidFill>
          <a:latin typeface="+mn-lt"/>
          <a:ea typeface="+mn-ea"/>
          <a:cs typeface="+mn-cs"/>
        </a:defRPr>
      </a:lvl8pPr>
      <a:lvl9pPr marL="3657600" algn="l" rtl="0" eaLnBrk="1" latinLnBrk="0" hangingPunct="1">
        <a:defRPr kumimoji="0"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ponsored b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ruta 1"/>
          <p:cNvSpPr txBox="1"/>
          <p:nvPr/>
        </p:nvSpPr>
        <p:spPr>
          <a:xfrm>
            <a:off x="323528" y="204067"/>
            <a:ext cx="8591872" cy="597279"/>
          </a:xfrm>
          <a:prstGeom prst="rect">
            <a:avLst/>
          </a:prstGeom>
          <a:noFill/>
        </p:spPr>
        <p:txBody>
          <a:bodyPr wrap="square" rtlCol="0">
            <a:spAutoFit/>
          </a:bodyPr>
          <a:lstStyle/>
          <a:p>
            <a:pPr>
              <a:lnSpc>
                <a:spcPts val="4400"/>
              </a:lnSpc>
            </a:pPr>
            <a:r>
              <a:rPr lang="es-AR" sz="2800" b="1" dirty="0" smtClean="0">
                <a:solidFill>
                  <a:srgbClr val="FFFFFF"/>
                </a:solidFill>
                <a:latin typeface="Arial"/>
                <a:cs typeface="Arial"/>
              </a:rPr>
              <a:t>PARE, MIRE, HAGA UNA SEÑAL CON LA MANO</a:t>
            </a:r>
            <a:endParaRPr lang="sv-SE" sz="2800" dirty="0">
              <a:solidFill>
                <a:srgbClr val="FFFFFF"/>
              </a:solidFill>
              <a:latin typeface="Arial"/>
              <a:cs typeface="Arial"/>
            </a:endParaRPr>
          </a:p>
        </p:txBody>
      </p:sp>
    </p:spTree>
    <p:extLst>
      <p:ext uri="{BB962C8B-B14F-4D97-AF65-F5344CB8AC3E}">
        <p14:creationId xmlns:p14="http://schemas.microsoft.com/office/powerpoint/2010/main" val="2310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69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Bildobjekt 9"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11" name="textruta 10"/>
          <p:cNvSpPr txBox="1"/>
          <p:nvPr/>
        </p:nvSpPr>
        <p:spPr>
          <a:xfrm>
            <a:off x="1447800" y="2863155"/>
            <a:ext cx="1800200" cy="523220"/>
          </a:xfrm>
          <a:prstGeom prst="rect">
            <a:avLst/>
          </a:prstGeom>
          <a:noFill/>
        </p:spPr>
        <p:txBody>
          <a:bodyPr wrap="square" rtlCol="0">
            <a:spAutoFit/>
          </a:bodyPr>
          <a:lstStyle/>
          <a:p>
            <a:pPr algn="ctr"/>
            <a:r>
              <a:rPr lang="es-AR" sz="2800" b="1" dirty="0" smtClean="0">
                <a:solidFill>
                  <a:schemeClr val="bg1"/>
                </a:solidFill>
                <a:latin typeface="Arial"/>
                <a:cs typeface="Arial"/>
              </a:rPr>
              <a:t>PARE</a:t>
            </a:r>
            <a:endParaRPr lang="sv-SE" sz="2800" b="1" dirty="0">
              <a:solidFill>
                <a:schemeClr val="bg1"/>
              </a:solidFill>
              <a:latin typeface="Arial"/>
              <a:cs typeface="Arial"/>
            </a:endParaRPr>
          </a:p>
        </p:txBody>
      </p:sp>
      <p:sp>
        <p:nvSpPr>
          <p:cNvPr id="12" name="textruta 11"/>
          <p:cNvSpPr txBox="1"/>
          <p:nvPr/>
        </p:nvSpPr>
        <p:spPr>
          <a:xfrm>
            <a:off x="3635896" y="2863155"/>
            <a:ext cx="1800200" cy="523220"/>
          </a:xfrm>
          <a:prstGeom prst="rect">
            <a:avLst/>
          </a:prstGeom>
          <a:noFill/>
        </p:spPr>
        <p:txBody>
          <a:bodyPr wrap="square" rtlCol="0">
            <a:spAutoFit/>
          </a:bodyPr>
          <a:lstStyle/>
          <a:p>
            <a:pPr algn="ctr"/>
            <a:r>
              <a:rPr lang="es-AR" sz="2800" b="1" dirty="0" smtClean="0">
                <a:solidFill>
                  <a:schemeClr val="bg1"/>
                </a:solidFill>
                <a:latin typeface="Arial"/>
                <a:cs typeface="Arial"/>
              </a:rPr>
              <a:t>MIRE</a:t>
            </a:r>
            <a:endParaRPr lang="sv-SE" sz="2800" b="1" dirty="0">
              <a:solidFill>
                <a:schemeClr val="bg1"/>
              </a:solidFill>
              <a:latin typeface="Arial"/>
              <a:cs typeface="Arial"/>
            </a:endParaRPr>
          </a:p>
        </p:txBody>
      </p:sp>
      <p:sp>
        <p:nvSpPr>
          <p:cNvPr id="13" name="textruta 12"/>
          <p:cNvSpPr txBox="1"/>
          <p:nvPr/>
        </p:nvSpPr>
        <p:spPr>
          <a:xfrm>
            <a:off x="5315272" y="2863155"/>
            <a:ext cx="2761928" cy="1384995"/>
          </a:xfrm>
          <a:prstGeom prst="rect">
            <a:avLst/>
          </a:prstGeom>
          <a:noFill/>
        </p:spPr>
        <p:txBody>
          <a:bodyPr wrap="square" rtlCol="0">
            <a:spAutoFit/>
          </a:bodyPr>
          <a:lstStyle/>
          <a:p>
            <a:pPr algn="ctr"/>
            <a:r>
              <a:rPr lang="es-AR" sz="2800" b="1" dirty="0" smtClean="0">
                <a:solidFill>
                  <a:schemeClr val="bg1"/>
                </a:solidFill>
                <a:latin typeface="Arial"/>
                <a:cs typeface="Arial"/>
              </a:rPr>
              <a:t>HAGA UNA SEÑAL CON LA MANO</a:t>
            </a:r>
            <a:endParaRPr lang="sv-SE" sz="2800" b="1" dirty="0">
              <a:solidFill>
                <a:schemeClr val="bg1"/>
              </a:solidFill>
              <a:latin typeface="Arial"/>
              <a:cs typeface="Arial"/>
            </a:endParaRPr>
          </a:p>
        </p:txBody>
      </p:sp>
    </p:spTree>
    <p:extLst>
      <p:ext uri="{BB962C8B-B14F-4D97-AF65-F5344CB8AC3E}">
        <p14:creationId xmlns:p14="http://schemas.microsoft.com/office/powerpoint/2010/main" val="141819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Bildobjekt 7"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9" name="textruta 8"/>
          <p:cNvSpPr txBox="1"/>
          <p:nvPr/>
        </p:nvSpPr>
        <p:spPr>
          <a:xfrm>
            <a:off x="1447800" y="2863155"/>
            <a:ext cx="1800200" cy="523220"/>
          </a:xfrm>
          <a:prstGeom prst="rect">
            <a:avLst/>
          </a:prstGeom>
          <a:noFill/>
        </p:spPr>
        <p:txBody>
          <a:bodyPr wrap="square" rtlCol="0">
            <a:spAutoFit/>
          </a:bodyPr>
          <a:lstStyle/>
          <a:p>
            <a:pPr algn="ctr"/>
            <a:r>
              <a:rPr lang="es-AR" sz="2800" b="1" dirty="0" smtClean="0">
                <a:solidFill>
                  <a:schemeClr val="bg1"/>
                </a:solidFill>
                <a:latin typeface="Arial"/>
                <a:cs typeface="Arial"/>
              </a:rPr>
              <a:t>PARE</a:t>
            </a:r>
            <a:endParaRPr lang="sv-SE" sz="2800" b="1" dirty="0">
              <a:solidFill>
                <a:schemeClr val="bg1"/>
              </a:solidFill>
              <a:latin typeface="Arial"/>
              <a:cs typeface="Arial"/>
            </a:endParaRPr>
          </a:p>
        </p:txBody>
      </p:sp>
      <p:sp>
        <p:nvSpPr>
          <p:cNvPr id="10" name="textruta 9"/>
          <p:cNvSpPr txBox="1"/>
          <p:nvPr/>
        </p:nvSpPr>
        <p:spPr>
          <a:xfrm>
            <a:off x="3635896" y="2863155"/>
            <a:ext cx="1800200" cy="523220"/>
          </a:xfrm>
          <a:prstGeom prst="rect">
            <a:avLst/>
          </a:prstGeom>
          <a:noFill/>
        </p:spPr>
        <p:txBody>
          <a:bodyPr wrap="square" rtlCol="0">
            <a:spAutoFit/>
          </a:bodyPr>
          <a:lstStyle/>
          <a:p>
            <a:pPr algn="ctr"/>
            <a:r>
              <a:rPr lang="es-AR" sz="2800" b="1" dirty="0" smtClean="0">
                <a:solidFill>
                  <a:schemeClr val="bg1"/>
                </a:solidFill>
                <a:latin typeface="Arial"/>
                <a:cs typeface="Arial"/>
              </a:rPr>
              <a:t>MIRE</a:t>
            </a:r>
            <a:endParaRPr lang="sv-SE" sz="2800" b="1" dirty="0">
              <a:solidFill>
                <a:schemeClr val="bg1"/>
              </a:solidFill>
              <a:latin typeface="Arial"/>
              <a:cs typeface="Arial"/>
            </a:endParaRPr>
          </a:p>
        </p:txBody>
      </p:sp>
      <p:sp>
        <p:nvSpPr>
          <p:cNvPr id="11" name="textruta 10"/>
          <p:cNvSpPr txBox="1"/>
          <p:nvPr/>
        </p:nvSpPr>
        <p:spPr>
          <a:xfrm>
            <a:off x="5239072" y="2863155"/>
            <a:ext cx="2914328" cy="1384995"/>
          </a:xfrm>
          <a:prstGeom prst="rect">
            <a:avLst/>
          </a:prstGeom>
          <a:noFill/>
        </p:spPr>
        <p:txBody>
          <a:bodyPr wrap="square" rtlCol="0">
            <a:spAutoFit/>
          </a:bodyPr>
          <a:lstStyle/>
          <a:p>
            <a:pPr algn="ctr"/>
            <a:r>
              <a:rPr lang="es-AR" sz="2800" b="1" dirty="0" smtClean="0">
                <a:solidFill>
                  <a:schemeClr val="bg1"/>
                </a:solidFill>
                <a:latin typeface="Arial"/>
                <a:cs typeface="Arial"/>
              </a:rPr>
              <a:t>HAGA UNA SEÑAL CON </a:t>
            </a:r>
            <a:r>
              <a:rPr lang="es-AR" sz="2800" b="1" dirty="0" smtClean="0">
                <a:solidFill>
                  <a:schemeClr val="bg1"/>
                </a:solidFill>
                <a:latin typeface="Arial"/>
                <a:cs typeface="Arial"/>
              </a:rPr>
              <a:t>LA</a:t>
            </a:r>
            <a:r>
              <a:rPr lang="pl-PL" sz="2800" b="1" dirty="0" smtClean="0">
                <a:solidFill>
                  <a:schemeClr val="bg1"/>
                </a:solidFill>
                <a:latin typeface="Arial"/>
                <a:cs typeface="Arial"/>
              </a:rPr>
              <a:t> </a:t>
            </a:r>
            <a:r>
              <a:rPr lang="es-AR" sz="2800" b="1" dirty="0" smtClean="0">
                <a:solidFill>
                  <a:schemeClr val="bg1"/>
                </a:solidFill>
                <a:latin typeface="Arial"/>
                <a:cs typeface="Arial"/>
              </a:rPr>
              <a:t>MANO</a:t>
            </a:r>
            <a:endParaRPr lang="sv-SE" sz="2800" b="1" dirty="0">
              <a:solidFill>
                <a:schemeClr val="bg1"/>
              </a:solidFill>
              <a:latin typeface="Arial"/>
              <a:cs typeface="Arial"/>
            </a:endParaRPr>
          </a:p>
        </p:txBody>
      </p:sp>
    </p:spTree>
    <p:extLst>
      <p:ext uri="{BB962C8B-B14F-4D97-AF65-F5344CB8AC3E}">
        <p14:creationId xmlns:p14="http://schemas.microsoft.com/office/powerpoint/2010/main" val="97520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4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4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5" name="Bildobjekt 4" descr="01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39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4" name="Platshållare för innehåll 3" descr="020.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371"/>
          <a:stretch/>
        </p:blipFill>
        <p:spPr>
          <a:xfrm>
            <a:off x="-1" y="-19051"/>
            <a:ext cx="9220201" cy="5186363"/>
          </a:xfrm>
        </p:spPr>
      </p:pic>
    </p:spTree>
    <p:extLst>
      <p:ext uri="{BB962C8B-B14F-4D97-AF65-F5344CB8AC3E}">
        <p14:creationId xmlns:p14="http://schemas.microsoft.com/office/powerpoint/2010/main" val="23050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s-AR" dirty="0" smtClean="0"/>
              <a:t>Situación de la bicicleta</a:t>
            </a:r>
            <a:endParaRPr lang="en-GB" dirty="0"/>
          </a:p>
        </p:txBody>
      </p:sp>
      <p:pic>
        <p:nvPicPr>
          <p:cNvPr id="4" name="Platshållare för innehåll 3" descr="021.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b="-102"/>
          <a:stretch/>
        </p:blipFill>
        <p:spPr>
          <a:xfrm>
            <a:off x="0" y="0"/>
            <a:ext cx="9175590" cy="5162550"/>
          </a:xfrm>
        </p:spPr>
      </p:pic>
    </p:spTree>
    <p:extLst>
      <p:ext uri="{BB962C8B-B14F-4D97-AF65-F5344CB8AC3E}">
        <p14:creationId xmlns:p14="http://schemas.microsoft.com/office/powerpoint/2010/main" val="29541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98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dbilds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olvoCom Document" ma:contentTypeID="0x010100F5D22A0F54644B60B76DBD3C406B0C4300A5C1C58596AC4B6ABDE976EEF6C47E4100BDEA7CC82A68AF43AC4048C5551883BB" ma:contentTypeVersion="5" ma:contentTypeDescription="Content type for documents in VolvoCom" ma:contentTypeScope="" ma:versionID="8e385723940efc1ef433dc51212d0373">
  <xsd:schema xmlns:xsd="http://www.w3.org/2001/XMLSchema" xmlns:p="http://schemas.microsoft.com/office/2006/metadata/properties" xmlns:ns1="http://schemas.microsoft.com/sharepoint/v3" targetNamespace="http://schemas.microsoft.com/office/2006/metadata/properties" ma:root="true" ma:fieldsID="fc8f8439851e38b2e033cf9e2ae30bc8" ns1:_="">
    <xsd:import namespace="http://schemas.microsoft.com/sharepoint/v3"/>
    <xsd:element name="properties">
      <xsd:complexType>
        <xsd:sequence>
          <xsd:element name="documentManagement">
            <xsd:complexType>
              <xsd:all>
                <xsd:element ref="ns1:LinkDisplayText" minOccurs="0"/>
                <xsd:element ref="ns1:Description" minOccurs="0"/>
                <xsd:element ref="ns1:DocumentLanguage"/>
                <xsd:element ref="ns1:Classification"/>
                <xsd:element ref="ns1:ReferenceNumber" minOccurs="0"/>
                <xsd:element ref="ns1:PublishFrom"/>
                <xsd:element ref="ns1:PublishTo" minOccurs="0"/>
                <xsd:element ref="ns1:ValidFrom"/>
                <xsd:element ref="ns1:ValidTo" minOccurs="0"/>
                <xsd:element ref="ns1:AllowOverwriteProperties" minOccurs="0"/>
                <xsd:element ref="ns1:AttachedToPages" minOccurs="0"/>
                <xsd:element ref="ns1:TargetApplication" minOccurs="0"/>
                <xsd:element ref="ns1:Owner"/>
                <xsd:element ref="ns1:DocumentInformationType" minOccurs="0"/>
                <xsd:element ref="ns1:CWPID" minOccurs="0"/>
                <xsd:element ref="ns1:REXKWANDOBADCWPIDFIELD02c81594-1387-450f-910d-fc2c8da796f7"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inkDisplayText" ma:index="8" nillable="true" ma:displayName="Link Display Text" ma:description="Text to display as link" ma:internalName="LinkDisplayText">
      <xsd:simpleType>
        <xsd:restriction base="dms:Text"/>
      </xsd:simpleType>
    </xsd:element>
    <xsd:element name="Description" ma:index="9" nillable="true" ma:displayName="Description" ma:description="Description" ma:internalName="Description">
      <xsd:simpleType>
        <xsd:restriction base="dms:Note"/>
      </xsd:simpleType>
    </xsd:element>
    <xsd:element name="DocumentLanguage" ma:index="10" ma:displayName="DocumentLanguage" ma:default="English" ma:description="Language of the document" ma:internalName="DocumentLanguage">
      <xsd:simpleType>
        <xsd:restriction base="dms:Choice">
          <xsd:enumeration value="Arabic"/>
          <xsd:enumeration value="Chinese"/>
          <xsd:enumeration value="Danish"/>
          <xsd:enumeration value="Dutch"/>
          <xsd:enumeration value="English"/>
          <xsd:enumeration value="Farsi"/>
          <xsd:enumeration value="Finnish"/>
          <xsd:enumeration value="Flemish"/>
          <xsd:enumeration value="French"/>
          <xsd:enumeration value="German"/>
          <xsd:enumeration value="Italian"/>
          <xsd:enumeration value="Japanese"/>
          <xsd:enumeration value="Korean"/>
          <xsd:enumeration value="Norwegian"/>
          <xsd:enumeration value="Polish"/>
          <xsd:enumeration value="Portuguese"/>
          <xsd:enumeration value="Russian"/>
          <xsd:enumeration value="Spanish"/>
          <xsd:enumeration value="Swedish"/>
          <xsd:enumeration value="Turkish"/>
        </xsd:restriction>
      </xsd:simpleType>
    </xsd:element>
    <xsd:element name="Classification" ma:index="11" ma:displayName="Classification" ma:default="Internal" ma:description="Classification of the document" ma:internalName="Classification">
      <xsd:simpleType>
        <xsd:restriction base="dms:Choice">
          <xsd:enumeration value="Internal"/>
          <xsd:enumeration value="Open"/>
        </xsd:restriction>
      </xsd:simpleType>
    </xsd:element>
    <xsd:element name="ReferenceNumber" ma:index="12" nillable="true" ma:displayName="ReferenceNumber" ma:description="Document reference number" ma:internalName="ReferenceNumber">
      <xsd:simpleType>
        <xsd:restriction base="dms:Text"/>
      </xsd:simpleType>
    </xsd:element>
    <xsd:element name="PublishFrom" ma:index="13" ma:displayName="PublishFrom" ma:default="[today]" ma:description="Date to begin publishing" ma:internalName="PublishFrom">
      <xsd:simpleType>
        <xsd:restriction base="dms:DateTime"/>
      </xsd:simpleType>
    </xsd:element>
    <xsd:element name="PublishTo" ma:index="14" nillable="true" ma:displayName="PublishTo" ma:description="Date to end publishing" ma:internalName="PublishTo">
      <xsd:simpleType>
        <xsd:restriction base="dms:DateTime"/>
      </xsd:simpleType>
    </xsd:element>
    <xsd:element name="ValidFrom" ma:index="15" ma:displayName="ValidFrom" ma:default="[today]" ma:description="Date after which the document is valid" ma:internalName="ValidFrom">
      <xsd:simpleType>
        <xsd:restriction base="dms:DateTime"/>
      </xsd:simpleType>
    </xsd:element>
    <xsd:element name="ValidTo" ma:index="16" nillable="true" ma:displayName="ValidTo" ma:description="Date until which the document is valid" ma:internalName="ValidTo">
      <xsd:simpleType>
        <xsd:restriction base="dms:DateTime"/>
      </xsd:simpleType>
    </xsd:element>
    <xsd:element name="AllowOverwriteProperties" ma:index="17" nillable="true" ma:displayName="AllowOverwriteProperties" ma:description="Replace previously saved properties with these new properties." ma:internalName="AllowOverwriteProperties">
      <xsd:simpleType>
        <xsd:restriction base="dms:Boolean"/>
      </xsd:simpleType>
    </xsd:element>
    <xsd:element name="AttachedToPages" ma:index="18" nillable="true" ma:displayName="AttachedToPages" ma:description="Pages to which the document is attached" ma:hidden="true" ma:internalName="AttachedToPages">
      <xsd:simpleType>
        <xsd:restriction base="dms:Unknown"/>
      </xsd:simpleType>
    </xsd:element>
    <xsd:element name="TargetApplication" ma:index="19" nillable="true" ma:displayName="Target Application" ma:default="Internet/Public" ma:description="Select if you wish to associate a document with a page in the application of choice" ma:internalName="TargetApplication" ma:requiredMultiChoice="true">
      <xsd:complexType>
        <xsd:complexContent>
          <xsd:extension base="dms:MultiChoice">
            <xsd:sequence>
              <xsd:element name="Value" maxOccurs="unbounded" minOccurs="0" nillable="true">
                <xsd:simpleType>
                  <xsd:restriction base="dms:Choice">
                    <xsd:enumeration value="Intranet/Violin"/>
                    <xsd:enumeration value="Extended Intranet"/>
                    <xsd:enumeration value="Extranet"/>
                    <xsd:enumeration value="Internet/Public"/>
                  </xsd:restriction>
                </xsd:simpleType>
              </xsd:element>
            </xsd:sequence>
          </xsd:extension>
        </xsd:complexContent>
      </xsd:complexType>
    </xsd:element>
    <xsd:element name="Owner" ma:index="20" ma:displayName="Owner" ma:description="Owner of document" ma:internalName="Owner">
      <xsd:simpleType>
        <xsd:restriction base="dms:Text"/>
      </xsd:simpleType>
    </xsd:element>
    <xsd:element name="DocumentInformationType" ma:index="21" nillable="true" ma:displayName="DocumentInformationType" ma:description="The information type of the document" ma:internalName="DocumentInformationType" ma:requiredMultiChoice="true">
      <xsd:complexType>
        <xsd:complexContent>
          <xsd:extension base="dms:MultiChoice">
            <xsd:sequence>
              <xsd:element name="Value" maxOccurs="unbounded" minOccurs="0" nillable="true">
                <xsd:simpleType>
                  <xsd:restriction base="dms:Choice">
                    <xsd:enumeration value="Applications &amp; tools"/>
                    <xsd:enumeration value="Company presentations &amp; support materials"/>
                    <xsd:enumeration value="Events"/>
                    <xsd:enumeration value="Forms"/>
                    <xsd:enumeration value="Images, maps &amp; charts"/>
                    <xsd:enumeration value="Legal"/>
                    <xsd:enumeration value="Manuals &amp; Instructions"/>
                    <xsd:enumeration value="Minutes"/>
                    <xsd:enumeration value="News &amp; announcements"/>
                    <xsd:enumeration value="Other"/>
                    <xsd:enumeration value="Policies &amp; guidelines"/>
                    <xsd:enumeration value="Publications &amp; forums"/>
                    <xsd:enumeration value="Reports"/>
                    <xsd:enumeration value="Standards &amp; Patents"/>
                    <xsd:enumeration value="Templates"/>
                    <xsd:enumeration value="Training"/>
                    <xsd:enumeration value="Travel &amp; Expense"/>
                    <xsd:enumeration value="Video/audio"/>
                  </xsd:restriction>
                </xsd:simpleType>
              </xsd:element>
            </xsd:sequence>
          </xsd:extension>
        </xsd:complexContent>
      </xsd:complexType>
    </xsd:element>
    <xsd:element name="CWPID" ma:index="22" nillable="true" ma:displayName="CWPID" ma:description="Unique ID used by CWP to query. Please leave this field unmodified!" ma:internalName="CWPID">
      <xsd:simpleType>
        <xsd:restriction base="dms:Text"/>
      </xsd:simpleType>
    </xsd:element>
    <xsd:element name="REXKWANDOBADCWPIDFIELD02c81594-1387-450f-910d-fc2c8da796f7" ma:index="23" nillable="true" ma:displayName="REXKWANDOBADCWPIDFIELD02c81594-1387-450f-910d-fc2c8da796f7" ma:description="OLD CWPID FIELD DO NOT USE" ma:internalName="REXKWANDOBADCWPIDFIELD02c81594_x002d_1387_x002d_450f_x002d_910d_x002d_fc2c8da796f7">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ferenceNumber xmlns="http://schemas.microsoft.com/sharepoint/v3" xsi:nil="true"/>
    <PublishTo xmlns="http://schemas.microsoft.com/sharepoint/v3" xsi:nil="true"/>
    <ValidFrom xmlns="http://schemas.microsoft.com/sharepoint/v3">2015-07-02T05:36:00+00:00</ValidFrom>
    <Owner xmlns="http://schemas.microsoft.com/sharepoint/v3">AB Volvo</Owner>
    <DocumentInformationType xmlns="http://schemas.microsoft.com/sharepoint/v3">
      <Value>Other</Value>
    </DocumentInformationType>
    <CWPID xmlns="http://schemas.microsoft.com/sharepoint/v3">4a7623f4-4c69-4e02-8981-1d3adaba1015</CWPID>
    <DocumentLanguage xmlns="http://schemas.microsoft.com/sharepoint/v3">Spanish</DocumentLanguage>
    <LinkDisplayText xmlns="http://schemas.microsoft.com/sharepoint/v3" xsi:nil="true"/>
    <TargetApplication xmlns="http://schemas.microsoft.com/sharepoint/v3">
      <Value>Internet/Public</Value>
    </TargetApplication>
    <Classification xmlns="http://schemas.microsoft.com/sharepoint/v3">Open</Classification>
    <AllowOverwriteProperties xmlns="http://schemas.microsoft.com/sharepoint/v3">false</AllowOverwriteProperties>
    <PublishFrom xmlns="http://schemas.microsoft.com/sharepoint/v3">2015-07-02T05:36:00+00:00</PublishFrom>
    <ValidTo xmlns="http://schemas.microsoft.com/sharepoint/v3" xsi:nil="true"/>
    <Description xmlns="http://schemas.microsoft.com/sharepoint/v3" xsi:nil="true"/>
    <AttachedToPages xmlns="http://schemas.microsoft.com/sharepoint/v3" xsi:nil="true"/>
    <REXKWANDOBADCWPIDFIELD02c81594-1387-450f-910d-fc2c8da796f7 xmlns="http://schemas.microsoft.com/sharepoint/v3" xsi:nil="true"/>
  </documentManagement>
</p:properties>
</file>

<file path=customXml/itemProps1.xml><?xml version="1.0" encoding="utf-8"?>
<ds:datastoreItem xmlns:ds="http://schemas.openxmlformats.org/officeDocument/2006/customXml" ds:itemID="{FE57329E-327A-4280-BA6A-0292BBD3FEAC}"/>
</file>

<file path=customXml/itemProps2.xml><?xml version="1.0" encoding="utf-8"?>
<ds:datastoreItem xmlns:ds="http://schemas.openxmlformats.org/officeDocument/2006/customXml" ds:itemID="{53B66032-A173-4D68-8D6C-D6D21CA22430}"/>
</file>

<file path=customXml/itemProps3.xml><?xml version="1.0" encoding="utf-8"?>
<ds:datastoreItem xmlns:ds="http://schemas.openxmlformats.org/officeDocument/2006/customXml" ds:itemID="{9BF89ABE-75FD-448A-968F-687632718EDB}"/>
</file>

<file path=docProps/app.xml><?xml version="1.0" encoding="utf-8"?>
<Properties xmlns="http://schemas.openxmlformats.org/officeDocument/2006/extended-properties" xmlns:vt="http://schemas.openxmlformats.org/officeDocument/2006/docPropsVTypes">
  <Template>Bredbildspresentation.potx</Template>
  <TotalTime>0</TotalTime>
  <Words>1204</Words>
  <Application>Microsoft Office PowerPoint</Application>
  <PresentationFormat>On-screen Show (16:9)</PresentationFormat>
  <Paragraphs>156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Bredbildspresentation</vt:lpstr>
      <vt:lpstr>PowerPoint Presentation</vt:lpstr>
      <vt:lpstr>PowerPoint Presentation</vt:lpstr>
      <vt:lpstr>PowerPoint Presentation</vt:lpstr>
      <vt:lpstr>PowerPoint Presentation</vt:lpstr>
      <vt:lpstr>PowerPoint Presentation</vt:lpstr>
      <vt:lpstr>PowerPoint Presentation</vt:lpstr>
      <vt:lpstr>Situación de la bicicleta</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2015-06-02T12:00:37Z</dcterms:modified>
  <cp:contentType>VolvoCom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0x010100F5D22A0F54644B60B76DBD3C406B0C4300A5C1C58596AC4B6ABDE976EEF6C47E4100BDEA7CC82A68AF43AC4048C5551883BB</vt:lpwstr>
  </property>
</Properties>
</file>