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
  </p:notesMasterIdLst>
  <p:handoutMasterIdLst>
    <p:handoutMasterId r:id="rId14"/>
  </p:handoutMasterIdLst>
  <p:sldIdLst>
    <p:sldId id="297" r:id="rId2"/>
    <p:sldId id="298" r:id="rId3"/>
    <p:sldId id="259" r:id="rId4"/>
    <p:sldId id="292" r:id="rId5"/>
    <p:sldId id="274" r:id="rId6"/>
    <p:sldId id="296" r:id="rId7"/>
    <p:sldId id="294" r:id="rId8"/>
    <p:sldId id="277" r:id="rId9"/>
    <p:sldId id="279" r:id="rId10"/>
    <p:sldId id="288" r:id="rId11"/>
    <p:sldId id="299" r:id="rId12"/>
  </p:sldIdLst>
  <p:sldSz cx="9144000" cy="5143500" type="screen16x9"/>
  <p:notesSz cx="7010400" cy="9296400"/>
  <p:defaultTextStyle>
    <a:lvl1pPr marL="0" algn="l" rtl="0" latinLnBrk="0">
      <a:defRPr lang="sv-SE" sz="1800" kern="1200">
        <a:solidFill>
          <a:schemeClr val="tx1"/>
        </a:solidFill>
        <a:latin typeface="+mn-lt"/>
        <a:ea typeface="+mn-ea"/>
        <a:cs typeface="+mn-cs"/>
      </a:defRPr>
    </a:lvl1pPr>
    <a:lvl2pPr marL="457200" algn="l" rtl="0" latinLnBrk="0">
      <a:defRPr lang="sv-SE" sz="1800" kern="1200">
        <a:solidFill>
          <a:schemeClr val="tx1"/>
        </a:solidFill>
        <a:latin typeface="+mn-lt"/>
        <a:ea typeface="+mn-ea"/>
        <a:cs typeface="+mn-cs"/>
      </a:defRPr>
    </a:lvl2pPr>
    <a:lvl3pPr marL="914400" algn="l" rtl="0" latinLnBrk="0">
      <a:defRPr lang="sv-SE" sz="1800" kern="1200">
        <a:solidFill>
          <a:schemeClr val="tx1"/>
        </a:solidFill>
        <a:latin typeface="+mn-lt"/>
        <a:ea typeface="+mn-ea"/>
        <a:cs typeface="+mn-cs"/>
      </a:defRPr>
    </a:lvl3pPr>
    <a:lvl4pPr marL="1371600" algn="l" rtl="0" latinLnBrk="0">
      <a:defRPr lang="sv-SE" sz="1800" kern="1200">
        <a:solidFill>
          <a:schemeClr val="tx1"/>
        </a:solidFill>
        <a:latin typeface="+mn-lt"/>
        <a:ea typeface="+mn-ea"/>
        <a:cs typeface="+mn-cs"/>
      </a:defRPr>
    </a:lvl4pPr>
    <a:lvl5pPr marL="1828800" algn="l" rtl="0" latinLnBrk="0">
      <a:defRPr lang="sv-SE" sz="1800" kern="1200">
        <a:solidFill>
          <a:schemeClr val="tx1"/>
        </a:solidFill>
        <a:latin typeface="+mn-lt"/>
        <a:ea typeface="+mn-ea"/>
        <a:cs typeface="+mn-cs"/>
      </a:defRPr>
    </a:lvl5pPr>
    <a:lvl6pPr marL="2286000" algn="l" rtl="0" latinLnBrk="0">
      <a:defRPr lang="sv-SE" sz="1800" kern="1200">
        <a:solidFill>
          <a:schemeClr val="tx1"/>
        </a:solidFill>
        <a:latin typeface="+mn-lt"/>
        <a:ea typeface="+mn-ea"/>
        <a:cs typeface="+mn-cs"/>
      </a:defRPr>
    </a:lvl6pPr>
    <a:lvl7pPr marL="2743200" algn="l" rtl="0" latinLnBrk="0">
      <a:defRPr lang="sv-SE" sz="1800" kern="1200">
        <a:solidFill>
          <a:schemeClr val="tx1"/>
        </a:solidFill>
        <a:latin typeface="+mn-lt"/>
        <a:ea typeface="+mn-ea"/>
        <a:cs typeface="+mn-cs"/>
      </a:defRPr>
    </a:lvl7pPr>
    <a:lvl8pPr marL="3200400" algn="l" rtl="0" latinLnBrk="0">
      <a:defRPr lang="sv-SE" sz="1800" kern="1200">
        <a:solidFill>
          <a:schemeClr val="tx1"/>
        </a:solidFill>
        <a:latin typeface="+mn-lt"/>
        <a:ea typeface="+mn-ea"/>
        <a:cs typeface="+mn-cs"/>
      </a:defRPr>
    </a:lvl8pPr>
    <a:lvl9pPr marL="3657600" algn="l" rtl="0" latinLnBrk="0">
      <a:defRPr lang="sv-SE"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089" autoAdjust="0"/>
    <p:restoredTop sz="82363" autoAdjust="0"/>
  </p:normalViewPr>
  <p:slideViewPr>
    <p:cSldViewPr>
      <p:cViewPr varScale="1">
        <p:scale>
          <a:sx n="153" d="100"/>
          <a:sy n="153" d="100"/>
        </p:scale>
        <p:origin x="-1062" y="-90"/>
      </p:cViewPr>
      <p:guideLst>
        <p:guide orient="horz" pos="15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85" d="100"/>
          <a:sy n="85" d="100"/>
        </p:scale>
        <p:origin x="-3744" y="-84"/>
      </p:cViewPr>
      <p:guideLst>
        <p:guide orient="horz" pos="2884"/>
        <p:guide pos="226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sv-SE"/>
          </a:p>
        </p:txBody>
      </p:sp>
      <p:sp>
        <p:nvSpPr>
          <p:cNvPr id="3" name="Platshållare för datum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10452B7-A5DC-E645-AE9D-531B0904798B}" type="datetimeFigureOut">
              <a:rPr lang="sv-SE" smtClean="0"/>
              <a:t>2015-06-09</a:t>
            </a:fld>
            <a:endParaRPr lang="sv-SE"/>
          </a:p>
        </p:txBody>
      </p:sp>
      <p:sp>
        <p:nvSpPr>
          <p:cNvPr id="4" name="Platshållare för sidfot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sv-SE"/>
          </a:p>
        </p:txBody>
      </p:sp>
      <p:sp>
        <p:nvSpPr>
          <p:cNvPr id="5" name="Platshållare för bildnumm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05104DE-0F90-9F4A-989B-9A09BD69D1AF}" type="slidenum">
              <a:rPr lang="sv-SE" smtClean="0"/>
              <a:t>‹#›</a:t>
            </a:fld>
            <a:endParaRPr lang="sv-SE"/>
          </a:p>
        </p:txBody>
      </p:sp>
    </p:spTree>
    <p:extLst>
      <p:ext uri="{BB962C8B-B14F-4D97-AF65-F5344CB8AC3E}">
        <p14:creationId xmlns:p14="http://schemas.microsoft.com/office/powerpoint/2010/main" val="898668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latinLnBrk="0">
              <a:defRPr lang="sv-SE" sz="1200"/>
            </a:lvl1pPr>
            <a:extLst/>
          </a:lstStyle>
          <a:p>
            <a:endParaRPr lang="sv-SE"/>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latinLnBrk="0">
              <a:defRPr lang="sv-SE" sz="1200"/>
            </a:lvl1pPr>
            <a:extLst/>
          </a:lstStyle>
          <a:p>
            <a:fld id="{A8ADFD5B-A66C-449C-B6E8-FB716D07777D}" type="datetimeFigureOut">
              <a:rPr lang="sv-SE"/>
              <a:pPr/>
              <a:t>2015-06-09</a:t>
            </a:fld>
            <a:endParaRPr lang="sv-SE"/>
          </a:p>
        </p:txBody>
      </p:sp>
      <p:sp>
        <p:nvSpPr>
          <p:cNvPr id="4" name="Slide Image Placeholder 3"/>
          <p:cNvSpPr>
            <a:spLocks noGrp="1" noRot="1" noChangeAspect="1"/>
          </p:cNvSpPr>
          <p:nvPr>
            <p:ph type="sldImg" idx="2"/>
          </p:nvPr>
        </p:nvSpPr>
        <p:spPr>
          <a:xfrm>
            <a:off x="552450" y="696913"/>
            <a:ext cx="5892800" cy="3314700"/>
          </a:xfrm>
          <a:prstGeom prst="rect">
            <a:avLst/>
          </a:prstGeom>
          <a:noFill/>
          <a:ln w="12700">
            <a:solidFill>
              <a:prstClr val="black"/>
            </a:solidFill>
          </a:ln>
        </p:spPr>
        <p:txBody>
          <a:bodyPr vert="horz" lIns="93177" tIns="46589" rIns="93177" bIns="46589" rtlCol="0" anchor="ctr"/>
          <a:lstStyle>
            <a:extLst/>
          </a:lstStyle>
          <a:p>
            <a:endParaRPr lang="sv-SE"/>
          </a:p>
        </p:txBody>
      </p:sp>
      <p:sp>
        <p:nvSpPr>
          <p:cNvPr id="5" name="Notes Placeholder 4"/>
          <p:cNvSpPr>
            <a:spLocks noGrp="1"/>
          </p:cNvSpPr>
          <p:nvPr>
            <p:ph type="body" sz="quarter" idx="3"/>
          </p:nvPr>
        </p:nvSpPr>
        <p:spPr>
          <a:xfrm>
            <a:off x="523129" y="4140342"/>
            <a:ext cx="5937216" cy="4501867"/>
          </a:xfrm>
          <a:prstGeom prst="rect">
            <a:avLst/>
          </a:prstGeom>
        </p:spPr>
        <p:txBody>
          <a:bodyPr vert="horz" lIns="93177" tIns="46589" rIns="93177" bIns="46589" rtlCol="0">
            <a:normAutofit/>
          </a:bodyPr>
          <a:lstStyle>
            <a:extLst/>
          </a:lstStyle>
          <a:p>
            <a:pPr lvl="0"/>
            <a:r>
              <a:rPr lang="sv-SE" dirty="0"/>
              <a:t>Klicka för att ändra formatet för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latinLnBrk="0">
              <a:defRPr lang="sv-SE" sz="1200"/>
            </a:lvl1pPr>
            <a:extLst/>
          </a:lstStyle>
          <a:p>
            <a:endParaRPr lang="sv-SE"/>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latinLnBrk="0">
              <a:defRPr lang="sv-SE" sz="1200"/>
            </a:lvl1pPr>
            <a:extLst/>
          </a:lstStyle>
          <a:p>
            <a:fld id="{CA5D3BF3-D352-46FC-8343-31F56E6730EA}" type="slidenum">
              <a:rPr/>
              <a:pPr/>
              <a:t>‹#›</a:t>
            </a:fld>
            <a:endParaRPr lang="sv-SE"/>
          </a:p>
        </p:txBody>
      </p:sp>
    </p:spTree>
    <p:extLst>
      <p:ext uri="{BB962C8B-B14F-4D97-AF65-F5344CB8AC3E}">
        <p14:creationId xmlns:p14="http://schemas.microsoft.com/office/powerpoint/2010/main" val="3108560192"/>
      </p:ext>
    </p:extLst>
  </p:cSld>
  <p:clrMap bg1="lt1" tx1="dk1" bg2="lt2" tx2="dk2" accent1="accent1" accent2="accent2" accent3="accent3" accent4="accent4" accent5="accent5" accent6="accent6" hlink="hlink" folHlink="folHlink"/>
  <p:notesStyle>
    <a:lvl1pPr marL="0" algn="l" rtl="0" latinLnBrk="0">
      <a:defRPr lang="sv-SE" sz="1200" kern="1200">
        <a:solidFill>
          <a:schemeClr val="tx1"/>
        </a:solidFill>
        <a:latin typeface="+mn-lt"/>
        <a:ea typeface="+mn-ea"/>
        <a:cs typeface="+mn-cs"/>
      </a:defRPr>
    </a:lvl1pPr>
    <a:lvl2pPr marL="457200" algn="l" rtl="0" latinLnBrk="0">
      <a:defRPr lang="sv-SE" sz="1200" kern="1200">
        <a:solidFill>
          <a:schemeClr val="tx1"/>
        </a:solidFill>
        <a:latin typeface="+mn-lt"/>
        <a:ea typeface="+mn-ea"/>
        <a:cs typeface="+mn-cs"/>
      </a:defRPr>
    </a:lvl2pPr>
    <a:lvl3pPr marL="914400" algn="l" rtl="0" latinLnBrk="0">
      <a:defRPr lang="sv-SE" sz="1200" kern="1200">
        <a:solidFill>
          <a:schemeClr val="tx1"/>
        </a:solidFill>
        <a:latin typeface="+mn-lt"/>
        <a:ea typeface="+mn-ea"/>
        <a:cs typeface="+mn-cs"/>
      </a:defRPr>
    </a:lvl3pPr>
    <a:lvl4pPr marL="1371600" algn="l" rtl="0" latinLnBrk="0">
      <a:defRPr lang="sv-SE" sz="1200" kern="1200">
        <a:solidFill>
          <a:schemeClr val="tx1"/>
        </a:solidFill>
        <a:latin typeface="+mn-lt"/>
        <a:ea typeface="+mn-ea"/>
        <a:cs typeface="+mn-cs"/>
      </a:defRPr>
    </a:lvl4pPr>
    <a:lvl5pPr marL="1828800" algn="l" rtl="0" latinLnBrk="0">
      <a:defRPr lang="sv-SE" sz="1200" kern="1200">
        <a:solidFill>
          <a:schemeClr val="tx1"/>
        </a:solidFill>
        <a:latin typeface="+mn-lt"/>
        <a:ea typeface="+mn-ea"/>
        <a:cs typeface="+mn-cs"/>
      </a:defRPr>
    </a:lvl5pPr>
    <a:lvl6pPr marL="2286000" algn="l" rtl="0" latinLnBrk="0">
      <a:defRPr lang="sv-SE" sz="1200" kern="1200">
        <a:solidFill>
          <a:schemeClr val="tx1"/>
        </a:solidFill>
        <a:latin typeface="+mn-lt"/>
        <a:ea typeface="+mn-ea"/>
        <a:cs typeface="+mn-cs"/>
      </a:defRPr>
    </a:lvl6pPr>
    <a:lvl7pPr marL="2743200" algn="l" rtl="0" latinLnBrk="0">
      <a:defRPr lang="sv-SE" sz="1200" kern="1200">
        <a:solidFill>
          <a:schemeClr val="tx1"/>
        </a:solidFill>
        <a:latin typeface="+mn-lt"/>
        <a:ea typeface="+mn-ea"/>
        <a:cs typeface="+mn-cs"/>
      </a:defRPr>
    </a:lvl7pPr>
    <a:lvl8pPr marL="3200400" algn="l" rtl="0" latinLnBrk="0">
      <a:defRPr lang="sv-SE" sz="1200" kern="1200">
        <a:solidFill>
          <a:schemeClr val="tx1"/>
        </a:solidFill>
        <a:latin typeface="+mn-lt"/>
        <a:ea typeface="+mn-ea"/>
        <a:cs typeface="+mn-cs"/>
      </a:defRPr>
    </a:lvl8pPr>
    <a:lvl9pPr marL="3657600" algn="l" rtl="0" latinLnBrk="0">
      <a:defRPr lang="sv-SE"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Autofit/>
          </a:bodyPr>
          <a:lstStyle/>
          <a:p>
            <a:r>
              <a:rPr lang="pl-PL" sz="1000" b="1" dirty="0"/>
              <a:t>Informacje ogólne</a:t>
            </a:r>
          </a:p>
          <a:p>
            <a:r>
              <a:rPr lang="pl-PL" sz="1000" dirty="0"/>
              <a:t>Każdego roku ponad 1,2 miliona ludzi ginie w wypadkach drogowych, przy czym w 10% tych wypadków uczestniczą samochody dostawcze lub autobusy. Oznacza to ponad 3400 zabitych dziennie. Co więcej, Światowa Organizacja Zdrowia (WHO) szacuje, że jeśli nie podejmie się odpowiednich działań, ta liczba wzrośnie o 45% w ciągu kolejnych 15 lat.</a:t>
            </a:r>
          </a:p>
          <a:p>
            <a:endParaRPr lang="en-GB" sz="1000" dirty="0"/>
          </a:p>
          <a:p>
            <a:r>
              <a:rPr lang="pl-PL" sz="1000" b="1" dirty="0"/>
              <a:t>Bezpieczeństwo — nasza kluczowa wartość</a:t>
            </a:r>
          </a:p>
          <a:p>
            <a:r>
              <a:rPr lang="pl-PL" sz="1000" dirty="0"/>
              <a:t>Firma Volvo skupia się na bezpieczeństwie od czasu jej założenia w 1927 roku. Nasza wizja bezpieczeństwa to „Zero Wypadków”. Firma podejmuje rozmaite działania związane z bezpieczeństwem — od przeprowadzania badań dotyczących ruchu drogowego po opracowywanie pionierskich funkcji bezpieczeństwa dla naszych produktów, mających na celu zapewnienie bezpieczeństwa kierowcom i innym uczestnikom ruchu. Ale chcemy robić jeszcze więcej. I do tego potrzebujemy Twojej pomocy.</a:t>
            </a:r>
            <a:endParaRPr lang="en-GB" sz="1000" dirty="0"/>
          </a:p>
          <a:p>
            <a:endParaRPr lang="en-GB" sz="1000" dirty="0"/>
          </a:p>
          <a:p>
            <a:r>
              <a:rPr lang="pl-PL" sz="1000" b="1" dirty="0"/>
              <a:t>Stań, Popatrz, Pomachaj</a:t>
            </a:r>
          </a:p>
          <a:p>
            <a:r>
              <a:rPr lang="pl-PL" sz="1000" dirty="0"/>
              <a:t>Jeden z naszych projektów mających na celu dokonanie realnej zmiany, jeśli chodzi o bezpieczeństwo w ruchu ulicznym, to pomoc dzieciom w zrozumieniu, jak bezpiecznie poruszać się wśród samochodów ciężarowych, autobusów, samochodów osobowych itd. Naprawdę zależy nam, aby wyjaśnić koncepcję </a:t>
            </a:r>
            <a:r>
              <a:rPr lang="pl-PL" sz="1000" b="1" dirty="0" smtClean="0"/>
              <a:t>Stań, Popatrz, Pomachaj </a:t>
            </a:r>
            <a:r>
              <a:rPr lang="pl-PL" sz="1000" dirty="0" smtClean="0"/>
              <a:t>możliwie jak największej liczbie dzieci. Ten przekaz może ratować życie. Do ilu dzieci możesz dotrzeć </a:t>
            </a:r>
            <a:r>
              <a:rPr lang="pl-PL" sz="1000" dirty="0" smtClean="0"/>
              <a:t>i opowiedzieć </a:t>
            </a:r>
            <a:r>
              <a:rPr lang="pl-PL" sz="1000" dirty="0" smtClean="0"/>
              <a:t>im o inicjatywie Stań, Popatrz, Pomachaj?</a:t>
            </a:r>
            <a:endParaRPr lang="en-GB" sz="1000" dirty="0"/>
          </a:p>
          <a:p>
            <a:endParaRPr lang="en-GB" sz="1000" dirty="0"/>
          </a:p>
          <a:p>
            <a:r>
              <a:rPr lang="pl-PL" sz="1000" b="1" dirty="0"/>
              <a:t>Jak korzystać z tych materiałów </a:t>
            </a:r>
          </a:p>
          <a:p>
            <a:r>
              <a:rPr lang="pl-PL" sz="1000" dirty="0"/>
              <a:t>Użyj poniższych slajdów do nawiązania rozmowy z dziećmi. Powtarzaj i objaśniaj główne przekazy. </a:t>
            </a:r>
            <a:r>
              <a:rPr lang="pl-PL" sz="1000" dirty="0" smtClean="0"/>
              <a:t>Oczywiście nie </a:t>
            </a:r>
            <a:r>
              <a:rPr lang="pl-PL" sz="1000" dirty="0" smtClean="0"/>
              <a:t>musisz trzymać się tego tekstu słowo w słowo. </a:t>
            </a:r>
            <a:endParaRPr lang="en-GB" sz="1000" dirty="0" smtClean="0"/>
          </a:p>
          <a:p>
            <a:r>
              <a:rPr lang="pl-PL" sz="1000" dirty="0"/>
              <a:t>Jeśli chcesz przygotować i pomóc zorganizować pełne szkolenie w szkole — z pomocą nauczyciela — w grupie młodzieży albo we współpracy z lokalnymi lub regionalnymi instytucjami państwowymi, dostępny jest również obszerny zestaw z kilkoma składnikami. Aby uzyskać więcej informacji, porozmawiaj z menedżerem odpowiedzialnym za program CSR (korporacyjnej odpowiedzialności społecznej) lub komunikację.</a:t>
            </a:r>
            <a:endParaRPr lang="en-GB" sz="1000" dirty="0"/>
          </a:p>
        </p:txBody>
      </p:sp>
      <p:sp>
        <p:nvSpPr>
          <p:cNvPr id="4" name="Platshållare för bildnummer 3"/>
          <p:cNvSpPr>
            <a:spLocks noGrp="1"/>
          </p:cNvSpPr>
          <p:nvPr>
            <p:ph type="sldNum" sz="quarter" idx="10"/>
          </p:nvPr>
        </p:nvSpPr>
        <p:spPr/>
        <p:txBody>
          <a:bodyPr/>
          <a:lstStyle/>
          <a:p>
            <a:fld id="{71CFF73B-4AAA-EF47-BD5A-1D925FDA4997}" type="slidenum">
              <a:rPr lang="sv-SE" smtClean="0"/>
              <a:t>1</a:t>
            </a:fld>
            <a:endParaRPr lang="sv-SE"/>
          </a:p>
        </p:txBody>
      </p:sp>
    </p:spTree>
    <p:extLst>
      <p:ext uri="{BB962C8B-B14F-4D97-AF65-F5344CB8AC3E}">
        <p14:creationId xmlns:p14="http://schemas.microsoft.com/office/powerpoint/2010/main" val="2757801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pl-PL" sz="1100" b="1" dirty="0"/>
              <a:t>Nawiąż rozmowę, używając pytań w rodzaju:</a:t>
            </a:r>
          </a:p>
          <a:p>
            <a:pPr marL="174708" indent="-174708" defTabSz="465887">
              <a:buFontTx/>
              <a:buChar char="-"/>
              <a:defRPr/>
            </a:pPr>
            <a:r>
              <a:rPr lang="pl-PL" sz="1100" dirty="0"/>
              <a:t>Skąd wiecie, że kierowca Was zobaczył? </a:t>
            </a:r>
          </a:p>
          <a:p>
            <a:pPr marL="174708" indent="-174708" defTabSz="465887">
              <a:buFontTx/>
              <a:buChar char="-"/>
              <a:defRPr/>
            </a:pPr>
            <a:r>
              <a:rPr lang="pl-PL" sz="1100" dirty="0"/>
              <a:t>Co możecie zrobić, aby mieć pewność, że kierowca Was zauważył? </a:t>
            </a:r>
          </a:p>
          <a:p>
            <a:pPr marL="174708" indent="-174708" defTabSz="465887">
              <a:buFontTx/>
              <a:buChar char="-"/>
              <a:defRPr/>
            </a:pPr>
            <a:r>
              <a:rPr lang="pl-PL" sz="1100" dirty="0"/>
              <a:t>Czy wystarczy, że pomachacie? </a:t>
            </a:r>
          </a:p>
          <a:p>
            <a:endParaRPr lang="en-GB" sz="1100" dirty="0"/>
          </a:p>
          <a:p>
            <a:r>
              <a:rPr lang="pl-PL" sz="1100" b="1" dirty="0"/>
              <a:t>Wyjaśnij, że:</a:t>
            </a:r>
          </a:p>
          <a:p>
            <a:r>
              <a:rPr lang="pl-PL" sz="1100" dirty="0"/>
              <a:t>Jak powiedzieliśmy sobie wcześniej, kierowcy ciężarówki lub autobusu może być trudno dostrzec wszystko wokół. Więc nawet jeśli nam łatwo jest zobaczyć pojazd, nie możemy mieć pewności, </a:t>
            </a:r>
            <a:r>
              <a:rPr lang="pl-PL" sz="1100" dirty="0" smtClean="0"/>
              <a:t>że kierowca </a:t>
            </a:r>
            <a:r>
              <a:rPr lang="pl-PL" sz="1100" dirty="0"/>
              <a:t>zobaczył nas.</a:t>
            </a:r>
          </a:p>
          <a:p>
            <a:endParaRPr lang="en-GB" sz="1100" dirty="0"/>
          </a:p>
          <a:p>
            <a:r>
              <a:rPr lang="pl-PL" sz="1100" dirty="0"/>
              <a:t>Jeśli chcecie uniknąć poważnego wypadku, trzeba zawsze szukać kontaktu wzrokowego z kierowcą — wiecie wtedy na pewno, że Was widzi. </a:t>
            </a:r>
          </a:p>
          <a:p>
            <a:endParaRPr lang="en-GB" sz="1100" dirty="0"/>
          </a:p>
          <a:p>
            <a:r>
              <a:rPr lang="pl-PL" sz="1100" dirty="0"/>
              <a:t>Aby mieć pewność, że kierowca zwrócił na Ciebie uwagę, </a:t>
            </a:r>
            <a:r>
              <a:rPr lang="pl-PL" sz="1100" b="1" dirty="0"/>
              <a:t>POMACHAJ</a:t>
            </a:r>
            <a:r>
              <a:rPr lang="pl-PL" sz="1100" dirty="0"/>
              <a:t> i poczekaj, aż kierowca Ci odmacha. Teraz możesz przejść przez ulicę.</a:t>
            </a:r>
            <a:endParaRPr lang="en-GB" sz="1100"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10</a:t>
            </a:fld>
            <a:endParaRPr lang="sv-SE"/>
          </a:p>
        </p:txBody>
      </p:sp>
    </p:spTree>
    <p:extLst>
      <p:ext uri="{BB962C8B-B14F-4D97-AF65-F5344CB8AC3E}">
        <p14:creationId xmlns:p14="http://schemas.microsoft.com/office/powerpoint/2010/main" val="1591435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pl-PL" sz="1100" b="1" dirty="0"/>
              <a:t>Upewnij się, że dzieci zrozumiały główny przekaz, używając pytań w rodzaju:</a:t>
            </a:r>
          </a:p>
          <a:p>
            <a:pPr marL="174708" indent="-174708" defTabSz="465887">
              <a:buFontTx/>
              <a:buChar char="-"/>
              <a:defRPr/>
            </a:pPr>
            <a:r>
              <a:rPr lang="pl-PL" sz="1100" dirty="0"/>
              <a:t>Czy pamiętacie, co znaczy Stań, Popatrz i Pomachaj?</a:t>
            </a:r>
          </a:p>
          <a:p>
            <a:pPr marL="174708" indent="-174708" defTabSz="465887">
              <a:buFontTx/>
              <a:buChar char="-"/>
              <a:defRPr/>
            </a:pPr>
            <a:r>
              <a:rPr lang="pl-PL" sz="1100" dirty="0"/>
              <a:t>Kiedy powinniście używać techniki Stań, Popatrz, Pomachaj?</a:t>
            </a:r>
          </a:p>
          <a:p>
            <a:pPr marL="174708" indent="-174708" defTabSz="465887">
              <a:buFontTx/>
              <a:buChar char="-"/>
              <a:defRPr/>
            </a:pPr>
            <a:r>
              <a:rPr lang="pl-PL" sz="1100" dirty="0"/>
              <a:t>Czy już jej próbowaliście?</a:t>
            </a:r>
          </a:p>
          <a:p>
            <a:pPr marL="174708" indent="-174708" defTabSz="465887">
              <a:buFontTx/>
              <a:buChar char="-"/>
              <a:defRPr/>
            </a:pPr>
            <a:r>
              <a:rPr lang="pl-PL" sz="1100" dirty="0"/>
              <a:t>Dlaczego powinniście używać techniki Stań, Popatrz, Pomachaj?</a:t>
            </a:r>
          </a:p>
          <a:p>
            <a:endParaRPr lang="en-GB" sz="1100" dirty="0"/>
          </a:p>
          <a:p>
            <a:r>
              <a:rPr lang="pl-PL" sz="1100" b="1" dirty="0"/>
              <a:t>Podsumuj:</a:t>
            </a:r>
            <a:endParaRPr lang="en-GB" sz="1100" dirty="0"/>
          </a:p>
          <a:p>
            <a:r>
              <a:rPr lang="pl-PL" sz="1100" dirty="0"/>
              <a:t>Poznaliśmy magiczne słowa Stań, Popatrz, Pomachaj. </a:t>
            </a:r>
          </a:p>
          <a:p>
            <a:endParaRPr lang="en-GB" sz="1100" dirty="0"/>
          </a:p>
          <a:p>
            <a:r>
              <a:rPr lang="pl-PL" sz="1100" dirty="0"/>
              <a:t>Pamiętaj: zanim przejdziesz przez ulicę </a:t>
            </a:r>
            <a:r>
              <a:rPr lang="pl-PL" sz="1100" b="1" dirty="0"/>
              <a:t>STAŃ</a:t>
            </a:r>
            <a:r>
              <a:rPr lang="pl-PL" sz="1100" dirty="0"/>
              <a:t>. </a:t>
            </a:r>
          </a:p>
          <a:p>
            <a:endParaRPr lang="en-GB" sz="1100" dirty="0"/>
          </a:p>
          <a:p>
            <a:r>
              <a:rPr lang="pl-PL" sz="1100" dirty="0"/>
              <a:t>Ruch prawostronny:</a:t>
            </a:r>
            <a:r>
              <a:rPr dirty="0"/>
              <a:t/>
            </a:r>
            <a:br>
              <a:rPr dirty="0"/>
            </a:br>
            <a:r>
              <a:rPr lang="pl-PL" sz="1100" dirty="0"/>
              <a:t>Przed przejściem przez ulicę uważnie </a:t>
            </a:r>
            <a:r>
              <a:rPr lang="pl-PL" sz="1100" b="1" dirty="0"/>
              <a:t>POPATRZ</a:t>
            </a:r>
            <a:r>
              <a:rPr lang="pl-PL" sz="1100" dirty="0"/>
              <a:t> wokół. Najpierw spójrz w lewo, potem w prawo, </a:t>
            </a:r>
            <a:r>
              <a:rPr lang="pl-PL" sz="1100" dirty="0" smtClean="0"/>
              <a:t>a następnie </a:t>
            </a:r>
            <a:r>
              <a:rPr lang="pl-PL" sz="1100" dirty="0"/>
              <a:t>znowu w lewo. Szukaj kontaktu wzrokowego z kierowcą.</a:t>
            </a:r>
            <a:endParaRPr lang="en-GB" sz="1100" i="1" dirty="0"/>
          </a:p>
          <a:p>
            <a:endParaRPr lang="en-GB" sz="1100" dirty="0"/>
          </a:p>
          <a:p>
            <a:r>
              <a:rPr lang="pl-PL" sz="1100" i="1" dirty="0"/>
              <a:t>Ruch lewostronny: </a:t>
            </a:r>
            <a:r>
              <a:rPr dirty="0"/>
              <a:t/>
            </a:r>
            <a:br>
              <a:rPr dirty="0"/>
            </a:br>
            <a:r>
              <a:rPr lang="pl-PL" sz="1100" i="1" dirty="0"/>
              <a:t>Przed przejściem przez ulicę uważnie </a:t>
            </a:r>
            <a:r>
              <a:rPr lang="pl-PL" sz="1100" b="1" i="1" dirty="0"/>
              <a:t>POPATRZ</a:t>
            </a:r>
            <a:r>
              <a:rPr lang="pl-PL" sz="1100" i="1" dirty="0"/>
              <a:t> wokół. Najpierw spójrz w prawo, potem w lewo, </a:t>
            </a:r>
            <a:r>
              <a:rPr lang="pl-PL" sz="1100" i="1" dirty="0" smtClean="0"/>
              <a:t>a następnie </a:t>
            </a:r>
            <a:r>
              <a:rPr lang="pl-PL" sz="1100" i="1" dirty="0"/>
              <a:t>znowu w prawo. Szukaj kontaktu wzrokowego z kierowcą.</a:t>
            </a:r>
            <a:endParaRPr lang="en-GB" sz="1100" i="1" dirty="0"/>
          </a:p>
          <a:p>
            <a:endParaRPr lang="en-GB" sz="1100" dirty="0"/>
          </a:p>
          <a:p>
            <a:r>
              <a:rPr lang="pl-PL" sz="1100" dirty="0"/>
              <a:t>Aby upewnić się, że kierowca zwrócił na Ciebie uwagę, </a:t>
            </a:r>
            <a:r>
              <a:rPr lang="pl-PL" sz="1100" b="1" dirty="0"/>
              <a:t>POMACHAJ</a:t>
            </a:r>
            <a:r>
              <a:rPr lang="pl-PL" sz="1100" dirty="0"/>
              <a:t> i poczekaj, aż kierowca Ci odmacha. Powodem, dla którego należy zawsze pomachać i poczekać na odmachanie, jest to, </a:t>
            </a:r>
            <a:r>
              <a:rPr lang="pl-PL" sz="1100" dirty="0" smtClean="0"/>
              <a:t>że nie możemy </a:t>
            </a:r>
            <a:r>
              <a:rPr lang="pl-PL" sz="1100" dirty="0"/>
              <a:t>mieć pewności, czy kierowca nas zobaczył, chociaż my widzimy pojazd. Pamiętacie?</a:t>
            </a:r>
          </a:p>
          <a:p>
            <a:endParaRPr lang="en-GB" sz="1100" dirty="0"/>
          </a:p>
          <a:p>
            <a:r>
              <a:rPr lang="pl-PL" sz="1100" dirty="0"/>
              <a:t>Aby uniknąć wypadku, zawsze Stań, Popatrz i Pomachaj, zanim przejdziesz przez ulicę.</a:t>
            </a:r>
          </a:p>
          <a:p>
            <a:endParaRPr lang="en-GB" dirty="0" smtClean="0"/>
          </a:p>
          <a:p>
            <a:endParaRPr lang="en-GB" dirty="0"/>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11</a:t>
            </a:fld>
            <a:endParaRPr lang="sv-SE"/>
          </a:p>
        </p:txBody>
      </p:sp>
    </p:spTree>
    <p:extLst>
      <p:ext uri="{BB962C8B-B14F-4D97-AF65-F5344CB8AC3E}">
        <p14:creationId xmlns:p14="http://schemas.microsoft.com/office/powerpoint/2010/main" val="1363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lstStyle/>
          <a:p>
            <a:pPr defTabSz="465887">
              <a:defRPr/>
            </a:pPr>
            <a:r>
              <a:rPr lang="pl-PL" sz="1100" b="1" dirty="0"/>
              <a:t>Nawiąż rozmowę, używając pytań w rodzaju:</a:t>
            </a:r>
          </a:p>
          <a:p>
            <a:pPr marL="174708" indent="-174708" defTabSz="465887">
              <a:buFontTx/>
              <a:buChar char="-"/>
              <a:defRPr/>
            </a:pPr>
            <a:r>
              <a:rPr lang="pl-PL" sz="1100" dirty="0"/>
              <a:t>Czy słyszeliście wcześniej o akcji Stań, Popatrz, Pomachaj? </a:t>
            </a:r>
          </a:p>
          <a:p>
            <a:pPr marL="174708" indent="-174708" defTabSz="465887">
              <a:buFontTx/>
              <a:buChar char="-"/>
              <a:defRPr/>
            </a:pPr>
            <a:r>
              <a:rPr lang="pl-PL" sz="1100" dirty="0"/>
              <a:t>Czy wiecie, co to jest? </a:t>
            </a:r>
          </a:p>
          <a:p>
            <a:pPr marL="174708" indent="-174708" defTabSz="465887">
              <a:buFontTx/>
              <a:buChar char="-"/>
              <a:defRPr/>
            </a:pPr>
            <a:r>
              <a:rPr lang="pl-PL" sz="1100" dirty="0"/>
              <a:t>Wyobraźcie sobie skrzyżowanie. Jakie pojazdy na nim widzicie? </a:t>
            </a:r>
            <a:endParaRPr lang="en-GB" sz="1100" b="1" dirty="0"/>
          </a:p>
          <a:p>
            <a:endParaRPr lang="en-GB" sz="1100" b="1" dirty="0"/>
          </a:p>
          <a:p>
            <a:r>
              <a:rPr lang="pl-PL" sz="1100" b="1" dirty="0"/>
              <a:t>Wyjaśnij, że:</a:t>
            </a:r>
            <a:endParaRPr lang="en-GB" sz="1100" dirty="0"/>
          </a:p>
          <a:p>
            <a:r>
              <a:rPr lang="pl-PL" sz="1100" dirty="0"/>
              <a:t>Te trzy słowa, Stań, Popatrz, Pomachaj, to magiczne słowa w ruchu ulicznym. Dzisiaj pomówimy </a:t>
            </a:r>
            <a:r>
              <a:rPr lang="pl-PL" sz="1100" dirty="0" smtClean="0"/>
              <a:t>o tym</a:t>
            </a:r>
            <a:r>
              <a:rPr lang="pl-PL" sz="1100" dirty="0"/>
              <a:t>, co one znaczą i dlaczego są takie ważne. </a:t>
            </a:r>
          </a:p>
          <a:p>
            <a:endParaRPr lang="en-GB" sz="1100" dirty="0"/>
          </a:p>
          <a:p>
            <a:r>
              <a:rPr lang="pl-PL" sz="1100" dirty="0"/>
              <a:t>Ale najpierw pytanie: czy kiedykolwiek myśleliście o większych pojazdach na ulicach i dlaczego one tam są? </a:t>
            </a:r>
          </a:p>
          <a:p>
            <a:endParaRPr lang="en-GB" dirty="0" smtClean="0"/>
          </a:p>
          <a:p>
            <a:endParaRPr lang="en-GB" dirty="0"/>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2</a:t>
            </a:fld>
            <a:endParaRPr lang="sv-SE"/>
          </a:p>
        </p:txBody>
      </p:sp>
    </p:spTree>
    <p:extLst>
      <p:ext uri="{BB962C8B-B14F-4D97-AF65-F5344CB8AC3E}">
        <p14:creationId xmlns:p14="http://schemas.microsoft.com/office/powerpoint/2010/main" val="1363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pl-PL" sz="1100" b="1" dirty="0"/>
              <a:t>Nawiąż rozmowę, używając pytań w rodzaju:</a:t>
            </a:r>
          </a:p>
          <a:p>
            <a:pPr marL="174708" indent="-174708" defTabSz="465887">
              <a:buFontTx/>
              <a:buChar char="-"/>
              <a:defRPr/>
            </a:pPr>
            <a:r>
              <a:rPr lang="pl-PL" sz="1100" dirty="0"/>
              <a:t>Czy kiedykolwiek myśleliście, dlaczego mamy samochody ciężarowe? </a:t>
            </a:r>
          </a:p>
          <a:p>
            <a:pPr marL="174708" indent="-174708" defTabSz="465887">
              <a:buFontTx/>
              <a:buChar char="-"/>
              <a:defRPr/>
            </a:pPr>
            <a:r>
              <a:rPr lang="pl-PL" sz="1100" dirty="0"/>
              <a:t>Do czego służą?</a:t>
            </a:r>
          </a:p>
          <a:p>
            <a:pPr marL="174708" indent="-174708" defTabSz="465887">
              <a:buFontTx/>
              <a:buChar char="-"/>
              <a:defRPr/>
            </a:pPr>
            <a:r>
              <a:rPr lang="pl-PL" sz="1100" dirty="0"/>
              <a:t>Jakie samochody ciężarowe potraficie wymienić? </a:t>
            </a:r>
          </a:p>
          <a:p>
            <a:pPr marL="174708" indent="-174708" defTabSz="465887">
              <a:buFontTx/>
              <a:buChar char="-"/>
              <a:defRPr/>
            </a:pPr>
            <a:r>
              <a:rPr lang="pl-PL" sz="1100" dirty="0"/>
              <a:t>Jak radzilibyśmy sobie bez samochodów ciężarowych?</a:t>
            </a:r>
          </a:p>
          <a:p>
            <a:pPr marL="174708" indent="-174708" defTabSz="465887">
              <a:buFontTx/>
              <a:buChar char="-"/>
              <a:defRPr/>
            </a:pPr>
            <a:r>
              <a:rPr lang="pl-PL" sz="1100" dirty="0"/>
              <a:t>Dlaczego mamy autobusy? Jakby to było bez autobusów?</a:t>
            </a:r>
          </a:p>
          <a:p>
            <a:pPr defTabSz="465887">
              <a:defRPr/>
            </a:pPr>
            <a:endParaRPr lang="en-GB" sz="1100" dirty="0"/>
          </a:p>
          <a:p>
            <a:pPr defTabSz="465887">
              <a:defRPr/>
            </a:pPr>
            <a:r>
              <a:rPr lang="pl-PL" sz="1100" b="1" dirty="0"/>
              <a:t>Wyjaśnij, że:</a:t>
            </a:r>
          </a:p>
          <a:p>
            <a:pPr defTabSz="465887">
              <a:defRPr/>
            </a:pPr>
            <a:r>
              <a:rPr lang="pl-PL" sz="1100" dirty="0"/>
              <a:t>Wiele samochodów ciężarowych służy do przewożenia rzeczy z jednego miejsca w drugie. </a:t>
            </a:r>
            <a:r>
              <a:rPr lang="pl-PL" sz="1100" dirty="0" smtClean="0"/>
              <a:t>Tutaj widzimy </a:t>
            </a:r>
            <a:r>
              <a:rPr lang="pl-PL" sz="1100" dirty="0"/>
              <a:t>ciężarówkę dostarczającą chleb z piekarni do kawiarni. Ciężarówki przewożą prawie wszystko, czego używacie w domu — meble, zabawki, żywność, samochody osobowe, a nawet cegły </a:t>
            </a:r>
            <a:r>
              <a:rPr lang="pl-PL" sz="1100" dirty="0" smtClean="0"/>
              <a:t>i drewno</a:t>
            </a:r>
            <a:r>
              <a:rPr lang="pl-PL" sz="1100" dirty="0"/>
              <a:t>, z których są zbudowane Wasze domy. </a:t>
            </a:r>
          </a:p>
          <a:p>
            <a:pPr defTabSz="465887">
              <a:defRPr/>
            </a:pPr>
            <a:endParaRPr lang="en-GB" sz="1100" dirty="0"/>
          </a:p>
          <a:p>
            <a:pPr defTabSz="465887">
              <a:defRPr/>
            </a:pPr>
            <a:r>
              <a:rPr lang="pl-PL" sz="1100" dirty="0"/>
              <a:t>Inne samochody ciężarowe, które możecie rozpoznawać, to wozy strażackie, śmieciarki czy ciężarówki do transportu drewna. </a:t>
            </a:r>
          </a:p>
          <a:p>
            <a:pPr defTabSz="465887">
              <a:defRPr/>
            </a:pPr>
            <a:endParaRPr lang="en-GB" sz="1100" dirty="0"/>
          </a:p>
          <a:p>
            <a:pPr defTabSz="465887">
              <a:defRPr/>
            </a:pPr>
            <a:r>
              <a:rPr lang="pl-PL" sz="1100" dirty="0"/>
              <a:t>Potrzebujemy ciężarówek, aby nasz świat działał. Jeśliby ich nie było, nie byłyby odbierane nasze śmieci, pożary nie byłyby gaszone, a artykuły spożywcze nie byłyby dostarczane do sklepów, restauracji i kawiarni. </a:t>
            </a:r>
            <a:endParaRPr lang="en-GB" sz="1100" dirty="0" smtClean="0"/>
          </a:p>
          <a:p>
            <a:pPr defTabSz="465887">
              <a:defRPr/>
            </a:pPr>
            <a:endParaRPr lang="en-GB" sz="1100" dirty="0"/>
          </a:p>
          <a:p>
            <a:pPr defTabSz="465887">
              <a:defRPr/>
            </a:pPr>
            <a:r>
              <a:rPr lang="pl-PL" sz="1100" dirty="0"/>
              <a:t>Potrzebujemy również autobusów, bo to bardzo wydajny sposób przewożenia jednocześnie wielu ludzi.</a:t>
            </a:r>
          </a:p>
          <a:p>
            <a:pPr defTabSz="465887">
              <a:defRPr/>
            </a:pPr>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3</a:t>
            </a:fld>
            <a:endParaRPr lang="sv-SE"/>
          </a:p>
        </p:txBody>
      </p:sp>
    </p:spTree>
    <p:extLst>
      <p:ext uri="{BB962C8B-B14F-4D97-AF65-F5344CB8AC3E}">
        <p14:creationId xmlns:p14="http://schemas.microsoft.com/office/powerpoint/2010/main" val="1916617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lstStyle/>
          <a:p>
            <a:pPr defTabSz="465887">
              <a:defRPr/>
            </a:pPr>
            <a:r>
              <a:rPr lang="pl-PL" sz="1100" b="1" dirty="0"/>
              <a:t>Nawiąż rozmowę, używając pytań w rodzaju:</a:t>
            </a:r>
          </a:p>
          <a:p>
            <a:pPr marL="174708" indent="-174708" defTabSz="465887">
              <a:buFontTx/>
              <a:buChar char="-"/>
              <a:defRPr/>
            </a:pPr>
            <a:r>
              <a:rPr lang="pl-PL" sz="1100" dirty="0"/>
              <a:t>Czy kiedykolwiek myśleliście, jak duże są samochody ciężarowe?</a:t>
            </a:r>
          </a:p>
          <a:p>
            <a:pPr marL="174708" indent="-174708" defTabSz="465887">
              <a:buFontTx/>
              <a:buChar char="-"/>
              <a:defRPr/>
            </a:pPr>
            <a:r>
              <a:rPr lang="pl-PL" sz="1100" dirty="0"/>
              <a:t>Czy wszystkie samochody ciężarowe są tak samo duże?</a:t>
            </a:r>
          </a:p>
          <a:p>
            <a:pPr defTabSz="465887">
              <a:defRPr/>
            </a:pPr>
            <a:endParaRPr lang="en-GB" sz="1100" dirty="0"/>
          </a:p>
          <a:p>
            <a:pPr defTabSz="465887">
              <a:defRPr/>
            </a:pPr>
            <a:r>
              <a:rPr lang="pl-PL" sz="1100" b="1" dirty="0"/>
              <a:t>Wyjaśnij, że:</a:t>
            </a:r>
          </a:p>
          <a:p>
            <a:pPr defTabSz="465887">
              <a:defRPr/>
            </a:pPr>
            <a:r>
              <a:rPr lang="pl-PL" sz="1100" dirty="0"/>
              <a:t>Wielkość ciężarówek i autobusów jest różna w zależności od tego, do czego są używane. </a:t>
            </a:r>
          </a:p>
          <a:p>
            <a:endParaRPr lang="en-GB" sz="1100" dirty="0"/>
          </a:p>
          <a:p>
            <a:r>
              <a:rPr lang="pl-PL" sz="1100" dirty="0"/>
              <a:t>Śmieciarka jest stosunkowo mała, bo musi jeździć po ulicach miasta, zbierając śmieci. Ma różne przedziały na różnego typu śmieci — takie jak papier, plastik, metal i szkło. Aby zmieściło się do niej jak najwięcej śmieci, są one zgniatane przed zabraniem do zakładu recyklingu. </a:t>
            </a:r>
          </a:p>
          <a:p>
            <a:endParaRPr lang="en-GB" sz="1100" dirty="0"/>
          </a:p>
          <a:p>
            <a:pPr defTabSz="465887">
              <a:defRPr/>
            </a:pPr>
            <a:r>
              <a:rPr lang="pl-PL" sz="1100" dirty="0"/>
              <a:t>Największe i najdłuższe są TIR-y, ponieważ przewożą ładunki w naczepie. Zazwyczaj przewożą ciężkie ładunki na długich dystansach, po autostradach, transportują na przykład owoce z Hiszpanii do Polski.</a:t>
            </a:r>
          </a:p>
          <a:p>
            <a:r>
              <a:rPr lang="pl-PL" sz="1100" dirty="0"/>
              <a:t> </a:t>
            </a:r>
          </a:p>
          <a:p>
            <a:pPr defTabSz="465887">
              <a:defRPr/>
            </a:pPr>
            <a:r>
              <a:rPr lang="pl-PL" sz="1100" dirty="0"/>
              <a:t>Ten TIR ma 4,5 m wysokości i 16,5 m długości razem z dołączoną naczepą. Jest mniej więcej tak samo wysoki jak żyrafa i dłuższy niż nawet 3–4 zwykłe samochody!</a:t>
            </a:r>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4</a:t>
            </a:fld>
            <a:endParaRPr lang="sv-SE"/>
          </a:p>
        </p:txBody>
      </p:sp>
    </p:spTree>
    <p:extLst>
      <p:ext uri="{BB962C8B-B14F-4D97-AF65-F5344CB8AC3E}">
        <p14:creationId xmlns:p14="http://schemas.microsoft.com/office/powerpoint/2010/main" val="318282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a:xfrm>
            <a:off x="523129" y="4140340"/>
            <a:ext cx="5937216" cy="4600858"/>
          </a:xfrm>
        </p:spPr>
        <p:txBody>
          <a:bodyPr>
            <a:normAutofit/>
          </a:bodyPr>
          <a:lstStyle/>
          <a:p>
            <a:pPr defTabSz="465887">
              <a:defRPr/>
            </a:pPr>
            <a:r>
              <a:rPr lang="pl-PL" sz="1100" b="1" dirty="0"/>
              <a:t>Nawiąż rozmowę, używając pytań w rodzaju:</a:t>
            </a:r>
          </a:p>
          <a:p>
            <a:pPr marL="174708" indent="-174708" defTabSz="465887">
              <a:buFontTx/>
              <a:buChar char="-"/>
              <a:defRPr/>
            </a:pPr>
            <a:r>
              <a:rPr lang="pl-PL" sz="1100" dirty="0"/>
              <a:t>Jak myślicie, jak to jest siedzieć w ciężarówce, która jest tak duża?</a:t>
            </a:r>
          </a:p>
          <a:p>
            <a:pPr marL="174708" indent="-174708" defTabSz="465887">
              <a:buFontTx/>
              <a:buChar char="-"/>
              <a:defRPr/>
            </a:pPr>
            <a:r>
              <a:rPr lang="pl-PL" sz="1100" dirty="0"/>
              <a:t>Ile osób widzicie na obrazku? Czy myślicie, że trudno jest zauważyć je wszystkie? </a:t>
            </a:r>
          </a:p>
          <a:p>
            <a:pPr marL="174708" indent="-174708" defTabSz="465887">
              <a:buFontTx/>
              <a:buChar char="-"/>
              <a:defRPr/>
            </a:pPr>
            <a:r>
              <a:rPr lang="pl-PL" sz="1100" dirty="0" smtClean="0"/>
              <a:t>Co możecie zrobić na ulicy, aby mieć pewność, że kierowca was widzi?</a:t>
            </a:r>
          </a:p>
          <a:p>
            <a:endParaRPr lang="en-GB" sz="1100" dirty="0"/>
          </a:p>
          <a:p>
            <a:r>
              <a:rPr lang="pl-PL" sz="1100" b="1" dirty="0"/>
              <a:t>Wyjaśnij, że:</a:t>
            </a:r>
            <a:endParaRPr lang="en-GB" sz="1100" dirty="0"/>
          </a:p>
          <a:p>
            <a:r>
              <a:rPr lang="pl-PL" sz="1100" dirty="0"/>
              <a:t>Czasem może być trudno zauważyć, co dzieje się wokół ciężarówki lub autobusu, ponieważ pojazd jest duży i — w przypadku TIR-a — kierowca siedzi tak wysoko. </a:t>
            </a:r>
          </a:p>
          <a:p>
            <a:endParaRPr lang="en-GB" sz="1100" dirty="0"/>
          </a:p>
          <a:p>
            <a:r>
              <a:rPr lang="pl-PL" sz="1100" dirty="0"/>
              <a:t>Kierowca musi pochylać się do przodu i na boki, aby upewnić się, że wszystko widzi. Używa również lusterek, aby widzieć, co dzieje się za nim, obok niego i blisko przed nim.</a:t>
            </a:r>
          </a:p>
          <a:p>
            <a:r>
              <a:rPr lang="pl-PL" sz="1100" dirty="0"/>
              <a:t>  </a:t>
            </a:r>
          </a:p>
          <a:p>
            <a:r>
              <a:rPr lang="pl-PL" sz="1100" dirty="0"/>
              <a:t>Mimo że my widzimy ciężarówkę, nie możemy mieć pewności, że jej kierowca widzi nas. </a:t>
            </a:r>
          </a:p>
          <a:p>
            <a:endParaRPr lang="en-GB" sz="1100" dirty="0"/>
          </a:p>
          <a:p>
            <a:r>
              <a:rPr lang="pl-PL" sz="1100" dirty="0"/>
              <a:t>Dlatego ważne jest, aby zawsze szukać kontaktu wzrokowego z kierowcą — wiecie wtedy na pewno, że Was widzi. </a:t>
            </a:r>
          </a:p>
          <a:p>
            <a:endParaRPr lang="en-GB" sz="2200"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5</a:t>
            </a:fld>
            <a:endParaRPr lang="sv-SE"/>
          </a:p>
        </p:txBody>
      </p:sp>
    </p:spTree>
    <p:extLst>
      <p:ext uri="{BB962C8B-B14F-4D97-AF65-F5344CB8AC3E}">
        <p14:creationId xmlns:p14="http://schemas.microsoft.com/office/powerpoint/2010/main" val="230834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pl-PL" sz="1100" b="1" dirty="0"/>
              <a:t>Nawiąż rozmowę, używając pytań w rodzaju:</a:t>
            </a:r>
          </a:p>
          <a:p>
            <a:pPr marL="174708" indent="-174708" defTabSz="465887">
              <a:buFontTx/>
              <a:buChar char="-"/>
              <a:defRPr/>
            </a:pPr>
            <a:r>
              <a:rPr lang="pl-PL" sz="1100" dirty="0"/>
              <a:t>Skoro kierowca siedzi tak wysoko w tak dużym pojeździe, czy myślicie, że może widzieć wszystkie rowery na obrazku?</a:t>
            </a:r>
          </a:p>
          <a:p>
            <a:pPr marL="174708" indent="-174708" defTabSz="465887">
              <a:buFontTx/>
              <a:buChar char="-"/>
              <a:defRPr/>
            </a:pPr>
            <a:r>
              <a:rPr lang="pl-PL" sz="1100" dirty="0"/>
              <a:t>Jak myślicie, który z tych rowerów jest najtrudniejszy do zobaczenia z wnętrza ciężarówki? A który ma najbezpieczniejsze położenie?</a:t>
            </a:r>
          </a:p>
          <a:p>
            <a:endParaRPr lang="en-GB" sz="1100" dirty="0"/>
          </a:p>
          <a:p>
            <a:r>
              <a:rPr lang="pl-PL" sz="1100" b="1" dirty="0"/>
              <a:t>Wyjaśnij, że:</a:t>
            </a:r>
          </a:p>
          <a:p>
            <a:r>
              <a:rPr lang="pl-PL" sz="1100" dirty="0"/>
              <a:t>Kiedy jedziecie na rowerze po ulicy, szczególnie ważne jest, aby pamiętać, że kierowcy ciężarówek mogą Was nie widzieć.  </a:t>
            </a:r>
          </a:p>
          <a:p>
            <a:endParaRPr lang="en-GB" sz="1100" dirty="0"/>
          </a:p>
          <a:p>
            <a:r>
              <a:rPr lang="pl-PL" sz="1100" dirty="0"/>
              <a:t>Kierowca musi się pochylać i patrzeć w lusterka, aby dostrzec wszystkie rowery na obrazku. Najtrudniejsze do zobaczenia są trzy rowery z przodu. Zielony rower po prawej stronie również </a:t>
            </a:r>
            <a:r>
              <a:rPr lang="pl-PL" sz="1100" dirty="0" smtClean="0"/>
              <a:t>może być </a:t>
            </a:r>
            <a:r>
              <a:rPr lang="pl-PL" sz="1100" dirty="0"/>
              <a:t>trudny do zobaczenia dla kierowcy. Najbezpieczniejsze są rowery dalej z tyłu. </a:t>
            </a:r>
          </a:p>
          <a:p>
            <a:endParaRPr lang="en-GB" i="1"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6</a:t>
            </a:fld>
            <a:endParaRPr lang="sv-SE"/>
          </a:p>
        </p:txBody>
      </p:sp>
    </p:spTree>
    <p:extLst>
      <p:ext uri="{BB962C8B-B14F-4D97-AF65-F5344CB8AC3E}">
        <p14:creationId xmlns:p14="http://schemas.microsoft.com/office/powerpoint/2010/main" val="1374214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Autofit/>
          </a:bodyPr>
          <a:lstStyle/>
          <a:p>
            <a:pPr defTabSz="465887">
              <a:defRPr/>
            </a:pPr>
            <a:r>
              <a:rPr lang="pl-PL" sz="1000" b="1" dirty="0"/>
              <a:t>Nawiąż rozmowę, używając pytań w rodzaju:</a:t>
            </a:r>
          </a:p>
          <a:p>
            <a:pPr marL="174708" indent="-174708" defTabSz="465887">
              <a:buFontTx/>
              <a:buChar char="-"/>
              <a:defRPr/>
            </a:pPr>
            <a:r>
              <a:rPr lang="pl-PL" sz="1000" dirty="0"/>
              <a:t>Czy kiedykolwiek widzieliście TIR-a skręcającego na skrzyżowaniu? Jak to wygląda?  </a:t>
            </a:r>
          </a:p>
          <a:p>
            <a:pPr marL="174708" indent="-174708" defTabSz="465887">
              <a:buFontTx/>
              <a:buChar char="-"/>
              <a:defRPr/>
            </a:pPr>
            <a:r>
              <a:rPr lang="pl-PL" sz="1000" dirty="0"/>
              <a:t>Czy wiecie, jak zachować bezpieczeństwo, jadąc na rowerze obok TIR-a?</a:t>
            </a:r>
          </a:p>
          <a:p>
            <a:endParaRPr lang="en-GB" sz="1000" dirty="0"/>
          </a:p>
          <a:p>
            <a:r>
              <a:rPr lang="pl-PL" sz="1000" b="1" dirty="0"/>
              <a:t>Wyjaśnij, że:</a:t>
            </a:r>
            <a:endParaRPr lang="en-GB" sz="1000" dirty="0"/>
          </a:p>
          <a:p>
            <a:pPr defTabSz="931774">
              <a:defRPr/>
            </a:pPr>
            <a:r>
              <a:rPr lang="pl-PL" sz="1000" dirty="0"/>
              <a:t>Ruch prawostronny</a:t>
            </a:r>
            <a:r>
              <a:rPr sz="1000" dirty="0"/>
              <a:t/>
            </a:r>
            <a:br>
              <a:rPr sz="1000" dirty="0"/>
            </a:br>
            <a:r>
              <a:rPr lang="pl-PL" sz="1000" dirty="0"/>
              <a:t>Najbardziej typowe wypadki między rowerzystami a ciężarówkami zdarzają się, gdy ciężarówka zaczyna skręcać w prawo, jak w tej sytuacji. W tym przypadku istnieje ryzyko, że kierowca Was nie widzi, co może doprowadzić do poważnego wypadku.</a:t>
            </a:r>
            <a:endParaRPr lang="en-GB" sz="1000" dirty="0"/>
          </a:p>
          <a:p>
            <a:pPr defTabSz="931774">
              <a:defRPr/>
            </a:pPr>
            <a:endParaRPr lang="en-GB" sz="1000" dirty="0"/>
          </a:p>
          <a:p>
            <a:r>
              <a:rPr lang="pl-PL" sz="1000" dirty="0" smtClean="0"/>
              <a:t>Ciężarówki i autobusy mają większy promień skrętu niż samochody osobowe. Nie mogą skręcić w prawo, trzymając się prawego krawężnika, co oznacza, że wjeżdżają na skrzyżowanie, zanim zaczną skręcać. Jeśli </a:t>
            </a:r>
            <a:r>
              <a:rPr lang="pl-PL" sz="1000" dirty="0" smtClean="0"/>
              <a:t>więc jesteście </a:t>
            </a:r>
            <a:r>
              <a:rPr lang="pl-PL" sz="1000" dirty="0" smtClean="0"/>
              <a:t>obok TIR-a lub autobusu albo za nim, może się Wam </a:t>
            </a:r>
            <a:r>
              <a:rPr lang="pl-PL" sz="1000" i="1" dirty="0"/>
              <a:t>wydawać</a:t>
            </a:r>
            <a:r>
              <a:rPr lang="pl-PL" sz="1000" dirty="0"/>
              <a:t>, że jedzie prosto, podczas gdy </a:t>
            </a:r>
            <a:r>
              <a:rPr lang="pl-PL" sz="1000" dirty="0" smtClean="0"/>
              <a:t>w rzeczywistości </a:t>
            </a:r>
            <a:r>
              <a:rPr lang="pl-PL" sz="1000" dirty="0"/>
              <a:t>przygotowuje się do skrętu. </a:t>
            </a:r>
          </a:p>
          <a:p>
            <a:pPr>
              <a:defRPr/>
            </a:pPr>
            <a:endParaRPr lang="en-GB" sz="1000" dirty="0"/>
          </a:p>
          <a:p>
            <a:pPr>
              <a:defRPr/>
            </a:pPr>
            <a:r>
              <a:rPr lang="pl-PL" sz="1000" i="1" dirty="0"/>
              <a:t>Ruch lewostronny</a:t>
            </a:r>
            <a:r>
              <a:rPr sz="1000" dirty="0"/>
              <a:t/>
            </a:r>
            <a:br>
              <a:rPr sz="1000" dirty="0"/>
            </a:br>
            <a:r>
              <a:rPr lang="pl-PL" sz="1000" i="1" dirty="0"/>
              <a:t>Najbardziej typowe wypadki między rowerzystami a ciężarówkami zdarzają się, gdy ciężarówka zaczyna skręcać w lewo (na obrazku pokazano, jak taki skręt wygląda w ruchu prawostronnym). W tym przypadku istnieje ryzyko, że kierowca Was nie widzi, co może doprowadzić do poważnego wypadku.</a:t>
            </a:r>
            <a:endParaRPr lang="en-GB" sz="1000" i="1" dirty="0"/>
          </a:p>
          <a:p>
            <a:pPr>
              <a:defRPr/>
            </a:pPr>
            <a:endParaRPr lang="en-GB" sz="1000" i="1" dirty="0"/>
          </a:p>
          <a:p>
            <a:r>
              <a:rPr lang="pl-PL" sz="1000" i="1" dirty="0" smtClean="0"/>
              <a:t>Ciężarówki i autobusy mają większy promień skrętu niż samochody osobowe. Nie mogą skręcić w lewo, trzymając się lewego krawężnika, co oznacza, że wjeżdżają na skrzyżowanie, zanim zaczną skręcać. Jeśli </a:t>
            </a:r>
            <a:r>
              <a:rPr lang="pl-PL" sz="1000" i="1" dirty="0" smtClean="0"/>
              <a:t>więc jesteście </a:t>
            </a:r>
            <a:r>
              <a:rPr lang="pl-PL" sz="1000" i="1" dirty="0" smtClean="0"/>
              <a:t>obok TIR-a lub autobusu albo za nim, może się Wam wydawać, że jedzie prosto, podczas </a:t>
            </a:r>
            <a:r>
              <a:rPr lang="pl-PL" sz="1000" i="1" dirty="0" smtClean="0"/>
              <a:t>gdy w rzeczywistości </a:t>
            </a:r>
            <a:r>
              <a:rPr lang="pl-PL" sz="1000" i="1" dirty="0" smtClean="0"/>
              <a:t>przygotowuje się do skrętu. </a:t>
            </a:r>
            <a:endParaRPr lang="en-GB" sz="1000" i="1" dirty="0"/>
          </a:p>
          <a:p>
            <a:endParaRPr lang="en-GB" sz="1000" dirty="0"/>
          </a:p>
          <a:p>
            <a:r>
              <a:rPr lang="pl-PL" sz="1000" dirty="0"/>
              <a:t>Aby uzyskać wskazówkę, w którym kierunku będzie jechał pojazd, możecie spojrzeć na kierunkowskazy. Jeśli któryś miga, pojazd zaraz będzie skręcał. Ale kierowca może zapomnieć o włączeniu kierunkowskazu. Aby więc zachować bezpieczeństwo, powinniście zawsze zatrzymywać się na skrzyżowaniach, nie za blisko skrzyżowania (i zawsze za ciężarówką, jak widzicie na obrazku). Zanim ruszycie, poczekajcie, aż ciężarówka (lub autobus) przejedzie. </a:t>
            </a:r>
            <a:endParaRPr lang="en-GB" sz="1000"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7</a:t>
            </a:fld>
            <a:endParaRPr lang="sv-SE"/>
          </a:p>
        </p:txBody>
      </p:sp>
    </p:spTree>
    <p:extLst>
      <p:ext uri="{BB962C8B-B14F-4D97-AF65-F5344CB8AC3E}">
        <p14:creationId xmlns:p14="http://schemas.microsoft.com/office/powerpoint/2010/main" val="251480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lstStyle/>
          <a:p>
            <a:pPr defTabSz="465887">
              <a:defRPr/>
            </a:pPr>
            <a:r>
              <a:rPr lang="pl-PL" sz="1100" b="1" dirty="0"/>
              <a:t>Nawiąż rozmowę, używając pytań w rodzaju:</a:t>
            </a:r>
          </a:p>
          <a:p>
            <a:pPr marL="174708" indent="-174708" defTabSz="465887">
              <a:buFontTx/>
              <a:buChar char="-"/>
              <a:defRPr/>
            </a:pPr>
            <a:r>
              <a:rPr lang="pl-PL" sz="1100" dirty="0"/>
              <a:t>Czy wiecie, w którym miejscu można przechodzić przez jezdnię? </a:t>
            </a:r>
          </a:p>
          <a:p>
            <a:pPr marL="174708" indent="-174708" defTabSz="465887">
              <a:buFontTx/>
              <a:buChar char="-"/>
              <a:defRPr/>
            </a:pPr>
            <a:r>
              <a:rPr lang="pl-PL" sz="1100" dirty="0"/>
              <a:t>Co jest pierwszą rzeczą, jaką robicie, gdy dochodzicie do jezdni?</a:t>
            </a:r>
          </a:p>
          <a:p>
            <a:pPr defTabSz="465887">
              <a:defRPr/>
            </a:pPr>
            <a:endParaRPr lang="en-GB" sz="1100" b="1" dirty="0"/>
          </a:p>
          <a:p>
            <a:pPr defTabSz="465887">
              <a:defRPr/>
            </a:pPr>
            <a:r>
              <a:rPr lang="pl-PL" sz="1100" b="1" dirty="0"/>
              <a:t>Wyjaśnij, że:</a:t>
            </a:r>
          </a:p>
          <a:p>
            <a:pPr defTabSz="465887">
              <a:defRPr/>
            </a:pPr>
            <a:r>
              <a:rPr lang="pl-PL" sz="1100" dirty="0"/>
              <a:t>Jeśli zamierzacie przejść przez ulicę, powinniście zawsze robić to na pasach.</a:t>
            </a:r>
          </a:p>
          <a:p>
            <a:endParaRPr lang="en-GB" sz="1100" dirty="0"/>
          </a:p>
          <a:p>
            <a:r>
              <a:rPr lang="pl-PL" sz="1100" dirty="0"/>
              <a:t>Pamiętaj: zanim przejdziesz przez ulicę </a:t>
            </a:r>
            <a:r>
              <a:rPr lang="pl-PL" sz="1100" b="1" dirty="0"/>
              <a:t>STAŃ</a:t>
            </a:r>
            <a:r>
              <a:rPr lang="pl-PL" sz="1100" dirty="0"/>
              <a:t>.</a:t>
            </a:r>
            <a:endParaRPr lang="en-GB" sz="1100" dirty="0"/>
          </a:p>
          <a:p>
            <a:endParaRPr lang="en-GB" sz="1100" dirty="0"/>
          </a:p>
          <a:p>
            <a:r>
              <a:rPr lang="pl-PL" sz="1100" dirty="0"/>
              <a:t>Wyjaśnij, że STAŃ, to pierwsze magiczne słowo do zapamiętania.</a:t>
            </a:r>
          </a:p>
          <a:p>
            <a:pPr defTabSz="465887">
              <a:defRPr/>
            </a:pPr>
            <a:endParaRPr lang="en-GB" dirty="0" smtClean="0"/>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8</a:t>
            </a:fld>
            <a:endParaRPr lang="sv-SE"/>
          </a:p>
        </p:txBody>
      </p:sp>
    </p:spTree>
    <p:extLst>
      <p:ext uri="{BB962C8B-B14F-4D97-AF65-F5344CB8AC3E}">
        <p14:creationId xmlns:p14="http://schemas.microsoft.com/office/powerpoint/2010/main" val="890218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lstStyle/>
          <a:p>
            <a:pPr defTabSz="465887">
              <a:defRPr/>
            </a:pPr>
            <a:r>
              <a:rPr lang="pl-PL" sz="1100" b="1" dirty="0"/>
              <a:t>Nawiąż rozmowę, używając pytań w rodzaju:</a:t>
            </a:r>
          </a:p>
          <a:p>
            <a:pPr marL="174708" indent="-174708" defTabSz="465887">
              <a:buFontTx/>
              <a:buChar char="-"/>
              <a:defRPr/>
            </a:pPr>
            <a:r>
              <a:rPr lang="pl-PL" sz="1100" dirty="0"/>
              <a:t>Kiedy się zatrzymaliście, jaka następną rzecz powinniście zrobić? </a:t>
            </a:r>
          </a:p>
          <a:p>
            <a:pPr marL="174708" indent="-174708" defTabSz="465887">
              <a:buFontTx/>
              <a:buChar char="-"/>
              <a:defRPr/>
            </a:pPr>
            <a:r>
              <a:rPr lang="pl-PL" sz="1100" dirty="0"/>
              <a:t>W którym kierunku powinniście spojrzeć przed przejściem przez ulicę?</a:t>
            </a:r>
          </a:p>
          <a:p>
            <a:endParaRPr lang="en-GB" sz="1100" dirty="0"/>
          </a:p>
          <a:p>
            <a:r>
              <a:rPr lang="pl-PL" sz="1100" b="1" dirty="0"/>
              <a:t>Wyjaśnij, że:</a:t>
            </a:r>
          </a:p>
          <a:p>
            <a:r>
              <a:rPr lang="pl-PL" sz="1100" dirty="0"/>
              <a:t>Przed przejściem przez ulicę uważnie </a:t>
            </a:r>
            <a:r>
              <a:rPr lang="pl-PL" sz="1100" b="1" dirty="0"/>
              <a:t>POPATRZ</a:t>
            </a:r>
            <a:r>
              <a:rPr lang="pl-PL" sz="1100" dirty="0"/>
              <a:t> wokół.</a:t>
            </a:r>
            <a:endParaRPr lang="en-GB" sz="1100" dirty="0"/>
          </a:p>
          <a:p>
            <a:endParaRPr lang="en-GB" sz="1100" i="1" dirty="0"/>
          </a:p>
          <a:p>
            <a:r>
              <a:rPr lang="pl-PL" sz="1100" dirty="0"/>
              <a:t>Ruch prawostronny:</a:t>
            </a:r>
            <a:r>
              <a:rPr dirty="0"/>
              <a:t/>
            </a:r>
            <a:br>
              <a:rPr dirty="0"/>
            </a:br>
            <a:r>
              <a:rPr lang="pl-PL" sz="1100" dirty="0"/>
              <a:t>Najpierw należy spojrzeć w lewo, potem w prawo, a następnie znowu w lewo. I pamiętajcie: </a:t>
            </a:r>
            <a:r>
              <a:rPr lang="pl-PL" sz="1100" dirty="0" smtClean="0"/>
              <a:t>nigdy nie wchodźcie </a:t>
            </a:r>
            <a:r>
              <a:rPr lang="pl-PL" sz="1100" dirty="0"/>
              <a:t>na ulicę, jeśli zbliża się pojazd.</a:t>
            </a:r>
          </a:p>
          <a:p>
            <a:endParaRPr lang="en-GB" sz="1100" dirty="0"/>
          </a:p>
          <a:p>
            <a:r>
              <a:rPr lang="pl-PL" sz="1100" i="1" dirty="0"/>
              <a:t>Ruch lewostronny:</a:t>
            </a:r>
            <a:r>
              <a:rPr dirty="0"/>
              <a:t/>
            </a:r>
            <a:br>
              <a:rPr dirty="0"/>
            </a:br>
            <a:r>
              <a:rPr lang="pl-PL" sz="1100" i="1" dirty="0"/>
              <a:t>Najpierw należy spojrzeć w prawo, potem w lewo, a następnie znowu w prawo. I pamiętajcie: nigdy nie wchodźcie na ulicę, jeśli zbliża się pojazd.</a:t>
            </a:r>
          </a:p>
          <a:p>
            <a:endParaRPr lang="en-GB" sz="1100" dirty="0"/>
          </a:p>
          <a:p>
            <a:r>
              <a:rPr lang="pl-PL" sz="1100" dirty="0"/>
              <a:t>Jeśli pojazd zatrzyma się, szukajcie kontaktu wzrokowego z kierowcą.</a:t>
            </a:r>
            <a:endParaRPr lang="en-GB" sz="1100" i="1" dirty="0"/>
          </a:p>
          <a:p>
            <a:endParaRPr lang="en-GB" dirty="0"/>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9</a:t>
            </a:fld>
            <a:endParaRPr lang="sv-SE"/>
          </a:p>
        </p:txBody>
      </p:sp>
    </p:spTree>
    <p:extLst>
      <p:ext uri="{BB962C8B-B14F-4D97-AF65-F5344CB8AC3E}">
        <p14:creationId xmlns:p14="http://schemas.microsoft.com/office/powerpoint/2010/main" val="463969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Rubrikbi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9" name="Subtitle 8"/>
          <p:cNvSpPr>
            <a:spLocks noGrp="1"/>
          </p:cNvSpPr>
          <p:nvPr>
            <p:ph type="subTitle" idx="1"/>
          </p:nvPr>
        </p:nvSpPr>
        <p:spPr>
          <a:xfrm>
            <a:off x="2362200" y="4537528"/>
            <a:ext cx="6515100" cy="514350"/>
          </a:xfrm>
          <a:prstGeom prst="rect">
            <a:avLst/>
          </a:prstGeom>
        </p:spPr>
        <p:txBody>
          <a:bodyPr anchor="ctr"/>
          <a:lstStyle>
            <a:lvl1pPr marL="0" indent="0" algn="l" eaLnBrk="1" latinLnBrk="0" hangingPunct="1">
              <a:buNone/>
              <a:defRPr kumimoji="0" lang="sv-SE"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kumimoji="0" lang="sv-SE" smtClean="0"/>
              <a:t>Klicka här för att ändra format på underrubrik i bakgrunden</a:t>
            </a:r>
            <a:endParaRPr kumimoji="0"/>
          </a:p>
        </p:txBody>
      </p:sp>
      <p:sp>
        <p:nvSpPr>
          <p:cNvPr id="28" name="Date Placeholder 27"/>
          <p:cNvSpPr>
            <a:spLocks noGrp="1"/>
          </p:cNvSpPr>
          <p:nvPr>
            <p:ph type="dt" sz="half" idx="10"/>
          </p:nvPr>
        </p:nvSpPr>
        <p:spPr>
          <a:xfrm>
            <a:off x="76200" y="4551524"/>
            <a:ext cx="2057400" cy="514350"/>
          </a:xfrm>
          <a:prstGeom prst="rect">
            <a:avLst/>
          </a:prstGeom>
        </p:spPr>
        <p:txBody>
          <a:bodyPr>
            <a:noAutofit/>
          </a:bodyPr>
          <a:lstStyle>
            <a:lvl1pPr algn="ctr" eaLnBrk="1" latinLnBrk="0" hangingPunct="1">
              <a:defRPr kumimoji="0" lang="sv-SE" sz="2000">
                <a:solidFill>
                  <a:srgbClr val="FFFFFF"/>
                </a:solidFill>
              </a:defRPr>
            </a:lvl1pPr>
            <a:extLst/>
          </a:lstStyle>
          <a:p>
            <a:pPr algn="ctr"/>
            <a:fld id="{047E157E-8DCB-4F70-A0AF-5EB586A91DD4}" type="datetime1">
              <a:rPr kumimoji="0" lang="sv-SE">
                <a:solidFill>
                  <a:srgbClr val="FFFFFF"/>
                </a:solidFill>
              </a:rPr>
              <a:pPr algn="ctr"/>
              <a:t>2015-06-09</a:t>
            </a:fld>
            <a:endParaRPr kumimoji="0" lang="sv-SE" sz="2000">
              <a:solidFill>
                <a:srgbClr val="FFFFFF"/>
              </a:solidFill>
            </a:endParaRPr>
          </a:p>
        </p:txBody>
      </p:sp>
      <p:sp>
        <p:nvSpPr>
          <p:cNvPr id="29" name="Slide Number Placeholder 28"/>
          <p:cNvSpPr>
            <a:spLocks noGrp="1"/>
          </p:cNvSpPr>
          <p:nvPr>
            <p:ph type="sldNum" sz="quarter" idx="12"/>
          </p:nvPr>
        </p:nvSpPr>
        <p:spPr>
          <a:xfrm>
            <a:off x="8001000" y="171450"/>
            <a:ext cx="838200" cy="285750"/>
          </a:xfrm>
          <a:prstGeom prst="rect">
            <a:avLst/>
          </a:prstGeom>
        </p:spPr>
        <p:txBody>
          <a:bodyPr/>
          <a:lstStyle>
            <a:lvl1pPr eaLnBrk="1" latinLnBrk="0" hangingPunct="1">
              <a:defRPr kumimoji="0" lang="sv-SE">
                <a:solidFill>
                  <a:schemeClr val="tx2"/>
                </a:solidFill>
              </a:defRPr>
            </a:lvl1pPr>
            <a:extLst/>
          </a:lstStyle>
          <a:p>
            <a:fld id="{8F82E0A0-C266-4798-8C8F-B9F91E9DA37E}" type="slidenum">
              <a:rPr kumimoji="0" lang="sv-SE">
                <a:solidFill>
                  <a:schemeClr val="tx2"/>
                </a:solidFill>
              </a:rPr>
              <a:pPr/>
              <a:t>‹#›</a:t>
            </a:fld>
            <a:endParaRPr kumimoji="0" lang="sv-SE">
              <a:solidFill>
                <a:schemeClr val="tx2"/>
              </a:solidFill>
            </a:endParaRPr>
          </a:p>
        </p:txBody>
      </p:sp>
      <p:sp>
        <p:nvSpPr>
          <p:cNvPr id="12" name="Title 11"/>
          <p:cNvSpPr>
            <a:spLocks noGrp="1"/>
          </p:cNvSpPr>
          <p:nvPr>
            <p:ph type="title"/>
          </p:nvPr>
        </p:nvSpPr>
        <p:spPr>
          <a:xfrm>
            <a:off x="2362200" y="2343150"/>
            <a:ext cx="6477000" cy="2038350"/>
          </a:xfrm>
          <a:prstGeom prst="rect">
            <a:avLst/>
          </a:prstGeom>
        </p:spPr>
        <p:txBody>
          <a:bodyPr rtlCol="0" anchor="b"/>
          <a:lstStyle>
            <a:lvl1pPr eaLnBrk="1" latinLnBrk="0" hangingPunct="1">
              <a:defRPr kumimoji="0" lang="sv-SE" cap="all" baseline="0"/>
            </a:lvl1pPr>
            <a:extLst/>
          </a:lstStyle>
          <a:p>
            <a:pPr eaLnBrk="1" latinLnBrk="0" hangingPunct="1"/>
            <a:r>
              <a:rPr kumimoji="0" lang="sv-SE" smtClean="0"/>
              <a:t>Klicka här för att ändra format</a:t>
            </a:r>
            <a:endParaRPr kumimoji="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tart Page">
    <p:spTree>
      <p:nvGrpSpPr>
        <p:cNvPr id="1" name=""/>
        <p:cNvGrpSpPr/>
        <p:nvPr/>
      </p:nvGrpSpPr>
      <p:grpSpPr>
        <a:xfrm>
          <a:off x="0" y="0"/>
          <a:ext cx="0" cy="0"/>
          <a:chOff x="0" y="0"/>
          <a:chExt cx="0" cy="0"/>
        </a:xfrm>
      </p:grpSpPr>
      <p:pic>
        <p:nvPicPr>
          <p:cNvPr id="2" name="Bildobjekt 1" descr="Logo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79625" y="375507"/>
            <a:ext cx="6784753" cy="3816424"/>
          </a:xfrm>
          <a:prstGeom prst="rect">
            <a:avLst/>
          </a:prstGeom>
        </p:spPr>
      </p:pic>
      <p:pic>
        <p:nvPicPr>
          <p:cNvPr id="4" name="Bildobjekt 3" descr="Volvo logo blac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2360" y="4731990"/>
            <a:ext cx="1080120" cy="144737"/>
          </a:xfrm>
          <a:prstGeom prst="rect">
            <a:avLst/>
          </a:prstGeom>
        </p:spPr>
      </p:pic>
    </p:spTree>
    <p:extLst>
      <p:ext uri="{BB962C8B-B14F-4D97-AF65-F5344CB8AC3E}">
        <p14:creationId xmlns:p14="http://schemas.microsoft.com/office/powerpoint/2010/main" val="387784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Anpassad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E4606EA6-EFEA-4C30-9264-4F9291A5780D}" type="datetime1">
              <a:rPr kumimoji="0" lang="sv-SE"/>
              <a:pPr/>
              <a:t>2015-06-09</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extLst/>
          </a:lstStyle>
          <a:p>
            <a:pPr algn="ctr"/>
            <a:fld id="{8F82E0A0-C266-4798-8C8F-B9F91E9DA37E}" type="slidenum">
              <a:rPr kumimoji="0" lang="sv-SE" sz="1400" b="1">
                <a:solidFill>
                  <a:srgbClr val="FFFFFF"/>
                </a:solidFill>
              </a:rPr>
              <a:pPr algn="ctr"/>
              <a:t>‹#›</a:t>
            </a:fld>
            <a:endParaRPr kumimoji="0" lang="sv-SE"/>
          </a:p>
        </p:txBody>
      </p:sp>
      <p:sp>
        <p:nvSpPr>
          <p:cNvPr id="7" name="Content Placeholder 6"/>
          <p:cNvSpPr>
            <a:spLocks noGrp="1"/>
          </p:cNvSpPr>
          <p:nvPr>
            <p:ph sz="quarter" idx="13"/>
          </p:nvPr>
        </p:nvSpPr>
        <p:spPr>
          <a:xfrm>
            <a:off x="609600" y="1352550"/>
            <a:ext cx="8153400" cy="32766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extLst>
      <p:ext uri="{BB962C8B-B14F-4D97-AF65-F5344CB8AC3E}">
        <p14:creationId xmlns:p14="http://schemas.microsoft.com/office/powerpoint/2010/main" val="1099634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0_Anpassad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E4606EA6-EFEA-4C30-9264-4F9291A5780D}" type="datetime1">
              <a:rPr kumimoji="0" lang="sv-SE"/>
              <a:pPr/>
              <a:t>2015-06-09</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extLst/>
          </a:lstStyle>
          <a:p>
            <a:pPr algn="ctr"/>
            <a:fld id="{8F82E0A0-C266-4798-8C8F-B9F91E9DA37E}" type="slidenum">
              <a:rPr kumimoji="0" lang="sv-SE" sz="1400" b="1">
                <a:solidFill>
                  <a:srgbClr val="FFFFFF"/>
                </a:solidFill>
              </a:rPr>
              <a:pPr algn="ctr"/>
              <a:t>‹#›</a:t>
            </a:fld>
            <a:endParaRPr kumimoji="0" lang="sv-SE"/>
          </a:p>
        </p:txBody>
      </p:sp>
      <p:sp>
        <p:nvSpPr>
          <p:cNvPr id="7" name="Content Placeholder 6"/>
          <p:cNvSpPr>
            <a:spLocks noGrp="1"/>
          </p:cNvSpPr>
          <p:nvPr>
            <p:ph sz="quarter" idx="13"/>
          </p:nvPr>
        </p:nvSpPr>
        <p:spPr>
          <a:xfrm>
            <a:off x="609600" y="1352550"/>
            <a:ext cx="8153400" cy="32766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extLst>
      <p:ext uri="{BB962C8B-B14F-4D97-AF65-F5344CB8AC3E}">
        <p14:creationId xmlns:p14="http://schemas.microsoft.com/office/powerpoint/2010/main" val="38354848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E4606EA6-EFEA-4C30-9264-4F9291A5780D}" type="datetime1">
              <a:rPr kumimoji="0" lang="sv-SE"/>
              <a:pPr/>
              <a:t>2015-06-09</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extLst/>
          </a:lstStyle>
          <a:p>
            <a:pPr algn="ctr"/>
            <a:fld id="{8F82E0A0-C266-4798-8C8F-B9F91E9DA37E}" type="slidenum">
              <a:rPr kumimoji="0" lang="sv-SE" sz="1400" b="1">
                <a:solidFill>
                  <a:srgbClr val="FFFFFF"/>
                </a:solidFill>
              </a:rPr>
              <a:pPr algn="ctr"/>
              <a:t>‹#›</a:t>
            </a:fld>
            <a:endParaRPr kumimoji="0" lang="sv-SE"/>
          </a:p>
        </p:txBody>
      </p:sp>
      <p:sp>
        <p:nvSpPr>
          <p:cNvPr id="7" name="Content Placeholder 6"/>
          <p:cNvSpPr>
            <a:spLocks noGrp="1"/>
          </p:cNvSpPr>
          <p:nvPr>
            <p:ph sz="quarter" idx="13"/>
          </p:nvPr>
        </p:nvSpPr>
        <p:spPr>
          <a:xfrm>
            <a:off x="609600" y="1352550"/>
            <a:ext cx="8153400" cy="32766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a:prstGeom prst="rect">
            <a:avLst/>
          </a:prstGeom>
        </p:spPr>
        <p:txBody>
          <a:bodyPr anchor="t"/>
          <a:lstStyle>
            <a:lvl1pPr eaLnBrk="1" latinLnBrk="0" hangingPunct="1">
              <a:buNone/>
              <a:defRPr kumimoji="0" lang="sv-SE" sz="2800">
                <a:solidFill>
                  <a:schemeClr val="tx2"/>
                </a:solidFill>
              </a:defRPr>
            </a:lvl1pPr>
            <a:lvl2pPr eaLnBrk="1" latinLnBrk="0" hangingPunct="1">
              <a:buNone/>
              <a:defRPr kumimoji="0" lang="sv-SE" sz="1800">
                <a:solidFill>
                  <a:schemeClr val="tx1">
                    <a:tint val="75000"/>
                  </a:schemeClr>
                </a:solidFill>
              </a:defRPr>
            </a:lvl2pPr>
            <a:lvl3pPr eaLnBrk="1" latinLnBrk="0" hangingPunct="1">
              <a:buNone/>
              <a:defRPr kumimoji="0" lang="sv-SE" sz="1600">
                <a:solidFill>
                  <a:schemeClr val="tx1">
                    <a:tint val="75000"/>
                  </a:schemeClr>
                </a:solidFill>
              </a:defRPr>
            </a:lvl3pPr>
            <a:lvl4pPr eaLnBrk="1" latinLnBrk="0" hangingPunct="1">
              <a:buNone/>
              <a:defRPr kumimoji="0" lang="sv-SE" sz="1400">
                <a:solidFill>
                  <a:schemeClr val="tx1">
                    <a:tint val="75000"/>
                  </a:schemeClr>
                </a:solidFill>
              </a:defRPr>
            </a:lvl4pPr>
            <a:lvl5pPr eaLnBrk="1" latinLnBrk="0" hangingPunct="1">
              <a:buNone/>
              <a:defRPr kumimoji="0" lang="sv-SE" sz="1400">
                <a:solidFill>
                  <a:schemeClr val="tx1">
                    <a:tint val="75000"/>
                  </a:schemeClr>
                </a:solidFill>
              </a:defRPr>
            </a:lvl5pPr>
            <a:extLst/>
          </a:lstStyle>
          <a:p>
            <a:pPr lvl="0" eaLnBrk="1" latinLnBrk="0" hangingPunct="1"/>
            <a:r>
              <a:rPr kumimoji="0" lang="sv-SE" smtClean="0"/>
              <a:t>Klicka här för att ändra format på bakgrundstexten</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2" name="Title 1"/>
          <p:cNvSpPr>
            <a:spLocks noGrp="1"/>
          </p:cNvSpPr>
          <p:nvPr>
            <p:ph type="title" hasCustomPrompt="1"/>
          </p:nvPr>
        </p:nvSpPr>
        <p:spPr>
          <a:xfrm>
            <a:off x="1371600" y="1200150"/>
            <a:ext cx="7620000" cy="742950"/>
          </a:xfrm>
          <a:prstGeom prst="rect">
            <a:avLst/>
          </a:prstGeom>
        </p:spPr>
        <p:txBody>
          <a:bodyPr/>
          <a:lstStyle>
            <a:lvl1pPr algn="l" eaLnBrk="1" latinLnBrk="0" hangingPunct="1">
              <a:buNone/>
              <a:defRPr kumimoji="0" lang="sv-SE" sz="4400" b="0" cap="none">
                <a:solidFill>
                  <a:srgbClr val="FFFFFF"/>
                </a:solidFill>
              </a:defRPr>
            </a:lvl1pPr>
            <a:extLst/>
          </a:lstStyle>
          <a:p>
            <a:r>
              <a:rPr kumimoji="0" lang="sv-SE"/>
              <a:t>Klicka för att ändra formatet för bakgrundsrubriken</a:t>
            </a:r>
          </a:p>
        </p:txBody>
      </p:sp>
      <p:sp>
        <p:nvSpPr>
          <p:cNvPr id="12" name="Date Placeholder 11"/>
          <p:cNvSpPr>
            <a:spLocks noGrp="1"/>
          </p:cNvSpPr>
          <p:nvPr>
            <p:ph type="dt" sz="half" idx="10"/>
          </p:nvPr>
        </p:nvSpPr>
        <p:spPr>
          <a:xfrm>
            <a:off x="6096000" y="4686300"/>
            <a:ext cx="2667000" cy="273844"/>
          </a:xfrm>
          <a:prstGeom prst="rect">
            <a:avLst/>
          </a:prstGeom>
        </p:spPr>
        <p:txBody>
          <a:bodyPr/>
          <a:lstStyle>
            <a:extLst/>
          </a:lstStyle>
          <a:p>
            <a:fld id="{6FCF9F07-3BC7-4570-B054-79111B0A380C}" type="datetime1">
              <a:rPr kumimoji="0" lang="sv-SE"/>
              <a:pPr/>
              <a:t>2015-06-09</a:t>
            </a:fld>
            <a:endParaRPr kumimoji="0" lang="sv-SE"/>
          </a:p>
        </p:txBody>
      </p:sp>
      <p:sp>
        <p:nvSpPr>
          <p:cNvPr id="13" name="Slide Number Placeholder 12"/>
          <p:cNvSpPr>
            <a:spLocks noGrp="1"/>
          </p:cNvSpPr>
          <p:nvPr>
            <p:ph type="sldNum" sz="quarter" idx="11"/>
          </p:nvPr>
        </p:nvSpPr>
        <p:spPr>
          <a:xfrm>
            <a:off x="0" y="1314450"/>
            <a:ext cx="1295400" cy="526257"/>
          </a:xfrm>
          <a:prstGeom prst="rect">
            <a:avLst/>
          </a:prstGeom>
        </p:spPr>
        <p:txBody>
          <a:bodyPr>
            <a:noAutofit/>
          </a:bodyPr>
          <a:lstStyle>
            <a:lvl1pPr eaLnBrk="1" latinLnBrk="0" hangingPunct="1">
              <a:defRPr kumimoji="0" lang="sv-SE" sz="2400">
                <a:solidFill>
                  <a:srgbClr val="FFFFFF"/>
                </a:solidFill>
              </a:defRPr>
            </a:lvl1pPr>
            <a:extLst/>
          </a:lstStyle>
          <a:p>
            <a:pPr algn="ctr"/>
            <a:fld id="{8F82E0A0-C266-4798-8C8F-B9F91E9DA37E}" type="slidenum">
              <a:rPr kumimoji="0" lang="sv-SE" sz="2400" b="1">
                <a:solidFill>
                  <a:srgbClr val="FFFFFF"/>
                </a:solidFill>
              </a:rPr>
              <a:pPr algn="ctr"/>
              <a:t>‹#›</a:t>
            </a:fld>
            <a:endParaRPr kumimoji="0" lang="sv-SE" sz="2400">
              <a:solidFill>
                <a:srgbClr val="FFFFFF"/>
              </a:solidFill>
            </a:endParaRPr>
          </a:p>
        </p:txBody>
      </p:sp>
      <p:sp>
        <p:nvSpPr>
          <p:cNvPr id="14" name="Footer Placeholder 13"/>
          <p:cNvSpPr>
            <a:spLocks noGrp="1"/>
          </p:cNvSpPr>
          <p:nvPr>
            <p:ph type="ftr" sz="quarter" idx="12"/>
          </p:nvPr>
        </p:nvSpPr>
        <p:spPr>
          <a:xfrm>
            <a:off x="609601" y="4686155"/>
            <a:ext cx="5421083" cy="273844"/>
          </a:xfrm>
          <a:prstGeom prst="rect">
            <a:avLst/>
          </a:prstGeom>
        </p:spPr>
        <p:txBody>
          <a:bodyPr/>
          <a:lstStyle>
            <a:extLst/>
          </a:lstStyle>
          <a:p>
            <a:endParaRPr kumimoji="0" lang="sv-S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9" name="Content Placeholder 8"/>
          <p:cNvSpPr>
            <a:spLocks noGrp="1"/>
          </p:cNvSpPr>
          <p:nvPr>
            <p:ph sz="quarter" idx="13"/>
          </p:nvPr>
        </p:nvSpPr>
        <p:spPr>
          <a:xfrm>
            <a:off x="609600" y="1352551"/>
            <a:ext cx="3886200" cy="3268624"/>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11" name="Content Placeholder 10"/>
          <p:cNvSpPr>
            <a:spLocks noGrp="1"/>
          </p:cNvSpPr>
          <p:nvPr>
            <p:ph sz="quarter" idx="14"/>
          </p:nvPr>
        </p:nvSpPr>
        <p:spPr>
          <a:xfrm>
            <a:off x="4844901" y="1352549"/>
            <a:ext cx="3886200" cy="3268625"/>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8" name="Date Placeholder 7"/>
          <p:cNvSpPr>
            <a:spLocks noGrp="1"/>
          </p:cNvSpPr>
          <p:nvPr>
            <p:ph type="dt" sz="half" idx="15"/>
          </p:nvPr>
        </p:nvSpPr>
        <p:spPr>
          <a:xfrm>
            <a:off x="6096000" y="4686300"/>
            <a:ext cx="2667000" cy="273844"/>
          </a:xfrm>
          <a:prstGeom prst="rect">
            <a:avLst/>
          </a:prstGeom>
        </p:spPr>
        <p:txBody>
          <a:bodyPr rtlCol="0"/>
          <a:lstStyle>
            <a:extLst/>
          </a:lstStyle>
          <a:p>
            <a:fld id="{E4606EA6-EFEA-4C30-9264-4F9291A5780D}" type="datetime1">
              <a:rPr kumimoji="0" lang="sv-SE"/>
              <a:pPr/>
              <a:t>2015-06-09</a:t>
            </a:fld>
            <a:endParaRPr kumimoji="0" lang="sv-SE"/>
          </a:p>
        </p:txBody>
      </p:sp>
      <p:sp>
        <p:nvSpPr>
          <p:cNvPr id="10" name="Slide Number Placeholder 9"/>
          <p:cNvSpPr>
            <a:spLocks noGrp="1"/>
          </p:cNvSpPr>
          <p:nvPr>
            <p:ph type="sldNum" sz="quarter" idx="16"/>
          </p:nvPr>
        </p:nvSpPr>
        <p:spPr>
          <a:xfrm>
            <a:off x="0" y="1123507"/>
            <a:ext cx="533400" cy="183357"/>
          </a:xfrm>
          <a:prstGeom prst="rect">
            <a:avLst/>
          </a:prstGeom>
        </p:spPr>
        <p:txBody>
          <a:bodyPr rtlCol="0"/>
          <a:lstStyle>
            <a:extLst/>
          </a:lstStyle>
          <a:p>
            <a:pPr algn="ctr"/>
            <a:fld id="{8F82E0A0-C266-4798-8C8F-B9F91E9DA37E}" type="slidenum">
              <a:rPr kumimoji="0" lang="sv-SE" sz="1400" b="1">
                <a:solidFill>
                  <a:srgbClr val="FFFFFF"/>
                </a:solidFill>
              </a:rPr>
              <a:pPr algn="ctr"/>
              <a:t>‹#›</a:t>
            </a:fld>
            <a:endParaRPr kumimoji="0" lang="sv-SE"/>
          </a:p>
        </p:txBody>
      </p:sp>
      <p:sp>
        <p:nvSpPr>
          <p:cNvPr id="12" name="Footer Placeholder 11"/>
          <p:cNvSpPr>
            <a:spLocks noGrp="1"/>
          </p:cNvSpPr>
          <p:nvPr>
            <p:ph type="ftr" sz="quarter" idx="17"/>
          </p:nvPr>
        </p:nvSpPr>
        <p:spPr>
          <a:xfrm>
            <a:off x="609601" y="4686155"/>
            <a:ext cx="5421083" cy="273844"/>
          </a:xfrm>
          <a:prstGeom prst="rect">
            <a:avLst/>
          </a:prstGeom>
        </p:spPr>
        <p:txBody>
          <a:bodyPr rtlCol="0"/>
          <a:lstStyle>
            <a:extLst/>
          </a:lstStyle>
          <a:p>
            <a:endParaRPr kumimoji="0" lang="sv-S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a:prstGeom prst="rect">
            <a:avLst/>
          </a:prstGeom>
        </p:spPr>
        <p:txBody>
          <a:bodyPr anchor="b"/>
          <a:lstStyle>
            <a:lvl1pPr eaLnBrk="1" latinLnBrk="0" hangingPunct="1">
              <a:defRPr kumimoji="0" lang="sv-SE"/>
            </a:lvl1pPr>
            <a:extLst/>
          </a:lstStyle>
          <a:p>
            <a:pPr eaLnBrk="1" latinLnBrk="0" hangingPunct="1"/>
            <a:r>
              <a:rPr kumimoji="0" lang="sv-SE" smtClean="0"/>
              <a:t>Klicka här för att ändra format</a:t>
            </a:r>
            <a:endParaRPr kumimoji="0"/>
          </a:p>
        </p:txBody>
      </p:sp>
      <p:sp>
        <p:nvSpPr>
          <p:cNvPr id="11" name="Content Placeholder 10"/>
          <p:cNvSpPr>
            <a:spLocks noGrp="1"/>
          </p:cNvSpPr>
          <p:nvPr>
            <p:ph sz="quarter" idx="13"/>
          </p:nvPr>
        </p:nvSpPr>
        <p:spPr>
          <a:xfrm>
            <a:off x="609600" y="1919818"/>
            <a:ext cx="3886200" cy="26289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13" name="Content Placeholder 12"/>
          <p:cNvSpPr>
            <a:spLocks noGrp="1"/>
          </p:cNvSpPr>
          <p:nvPr>
            <p:ph sz="quarter" idx="14"/>
          </p:nvPr>
        </p:nvSpPr>
        <p:spPr>
          <a:xfrm>
            <a:off x="4800600" y="1919818"/>
            <a:ext cx="3886200" cy="26289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10" name="Date Placeholder 9"/>
          <p:cNvSpPr>
            <a:spLocks noGrp="1"/>
          </p:cNvSpPr>
          <p:nvPr>
            <p:ph type="dt" sz="half" idx="15"/>
          </p:nvPr>
        </p:nvSpPr>
        <p:spPr>
          <a:xfrm>
            <a:off x="6096000" y="4686300"/>
            <a:ext cx="2667000" cy="273844"/>
          </a:xfrm>
          <a:prstGeom prst="rect">
            <a:avLst/>
          </a:prstGeom>
        </p:spPr>
        <p:txBody>
          <a:bodyPr rtlCol="0"/>
          <a:lstStyle>
            <a:extLst/>
          </a:lstStyle>
          <a:p>
            <a:fld id="{E4606EA6-EFEA-4C30-9264-4F9291A5780D}" type="datetime1">
              <a:rPr kumimoji="0" lang="sv-SE"/>
              <a:pPr/>
              <a:t>2015-06-09</a:t>
            </a:fld>
            <a:endParaRPr kumimoji="0" lang="sv-SE"/>
          </a:p>
        </p:txBody>
      </p:sp>
      <p:sp>
        <p:nvSpPr>
          <p:cNvPr id="12" name="Slide Number Placeholder 11"/>
          <p:cNvSpPr>
            <a:spLocks noGrp="1"/>
          </p:cNvSpPr>
          <p:nvPr>
            <p:ph type="sldNum" sz="quarter" idx="16"/>
          </p:nvPr>
        </p:nvSpPr>
        <p:spPr>
          <a:xfrm>
            <a:off x="0" y="1123507"/>
            <a:ext cx="533400" cy="183357"/>
          </a:xfrm>
          <a:prstGeom prst="rect">
            <a:avLst/>
          </a:prstGeom>
        </p:spPr>
        <p:txBody>
          <a:bodyPr rtlCol="0"/>
          <a:lstStyle>
            <a:extLst/>
          </a:lstStyle>
          <a:p>
            <a:pPr algn="ctr"/>
            <a:fld id="{8F82E0A0-C266-4798-8C8F-B9F91E9DA37E}" type="slidenum">
              <a:rPr kumimoji="0" lang="sv-SE" sz="1400" b="1">
                <a:solidFill>
                  <a:srgbClr val="FFFFFF"/>
                </a:solidFill>
              </a:rPr>
              <a:pPr algn="ctr"/>
              <a:t>‹#›</a:t>
            </a:fld>
            <a:endParaRPr kumimoji="0" lang="sv-SE"/>
          </a:p>
        </p:txBody>
      </p:sp>
      <p:sp>
        <p:nvSpPr>
          <p:cNvPr id="14" name="Footer Placeholder 13"/>
          <p:cNvSpPr>
            <a:spLocks noGrp="1"/>
          </p:cNvSpPr>
          <p:nvPr>
            <p:ph type="ftr" sz="quarter" idx="17"/>
          </p:nvPr>
        </p:nvSpPr>
        <p:spPr>
          <a:xfrm>
            <a:off x="609601" y="4686155"/>
            <a:ext cx="5421083" cy="273844"/>
          </a:xfrm>
          <a:prstGeom prst="rect">
            <a:avLst/>
          </a:prstGeom>
        </p:spPr>
        <p:txBody>
          <a:bodyPr rtlCol="0"/>
          <a:lstStyle>
            <a:extLst/>
          </a:lstStyle>
          <a:p>
            <a:endParaRPr kumimoji="0" lang="sv-SE"/>
          </a:p>
        </p:txBody>
      </p:sp>
      <p:sp>
        <p:nvSpPr>
          <p:cNvPr id="16" name="Text Placeholder 15"/>
          <p:cNvSpPr>
            <a:spLocks noGrp="1"/>
          </p:cNvSpPr>
          <p:nvPr>
            <p:ph type="body" sz="quarter" idx="18"/>
          </p:nvPr>
        </p:nvSpPr>
        <p:spPr>
          <a:xfrm>
            <a:off x="609600" y="1362287"/>
            <a:ext cx="3886200" cy="530352"/>
          </a:xfrm>
          <a:prstGeom prst="rect">
            <a:avLst/>
          </a:prstGeom>
          <a:solidFill>
            <a:schemeClr val="accent2"/>
          </a:solidFill>
        </p:spPr>
        <p:txBody>
          <a:bodyPr rtlCol="0" anchor="ctr"/>
          <a:lstStyle>
            <a:lvl1pPr eaLnBrk="1" latinLnBrk="0" hangingPunct="1">
              <a:buFontTx/>
              <a:buNone/>
              <a:defRPr kumimoji="0" lang="sv-SE" sz="2000" b="1">
                <a:solidFill>
                  <a:srgbClr val="FFFFFF"/>
                </a:solidFill>
              </a:defRPr>
            </a:lvl1pPr>
            <a:extLst/>
          </a:lstStyle>
          <a:p>
            <a:pPr lvl="0" eaLnBrk="1" latinLnBrk="0" hangingPunct="1"/>
            <a:r>
              <a:rPr kumimoji="0" lang="sv-SE" smtClean="0"/>
              <a:t>Klicka här för att ändra format på bakgrundstexten</a:t>
            </a:r>
          </a:p>
        </p:txBody>
      </p:sp>
      <p:sp>
        <p:nvSpPr>
          <p:cNvPr id="15" name="Text Placeholder 14"/>
          <p:cNvSpPr>
            <a:spLocks noGrp="1"/>
          </p:cNvSpPr>
          <p:nvPr>
            <p:ph type="body" sz="quarter" idx="19"/>
          </p:nvPr>
        </p:nvSpPr>
        <p:spPr>
          <a:xfrm>
            <a:off x="4800600" y="1362287"/>
            <a:ext cx="3886200" cy="530352"/>
          </a:xfrm>
          <a:prstGeom prst="rect">
            <a:avLst/>
          </a:prstGeom>
          <a:solidFill>
            <a:schemeClr val="accent4"/>
          </a:solidFill>
        </p:spPr>
        <p:txBody>
          <a:bodyPr rtlCol="0" anchor="ctr"/>
          <a:lstStyle>
            <a:lvl1pPr eaLnBrk="1" latinLnBrk="0" hangingPunct="1">
              <a:buFontTx/>
              <a:buNone/>
              <a:defRPr kumimoji="0" lang="sv-SE" sz="2000" b="1">
                <a:solidFill>
                  <a:srgbClr val="FFFFFF"/>
                </a:solidFill>
              </a:defRPr>
            </a:lvl1pPr>
            <a:extLst/>
          </a:lstStyle>
          <a:p>
            <a:pPr lvl="0" eaLnBrk="1" latinLnBrk="0" hangingPunct="1"/>
            <a:r>
              <a:rPr kumimoji="0" lang="sv-SE" smtClean="0"/>
              <a:t>Klicka här för att ändra format på bakgrundstexten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6DFADB5D-B7A0-47E3-AD2D-B1A6F8614213}" type="datetime1">
              <a:rPr kumimoji="0" lang="sv-SE"/>
              <a:pPr/>
              <a:t>2015-06-09</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lvl1pPr eaLnBrk="1" latinLnBrk="0" hangingPunct="1">
              <a:defRPr kumimoji="0" lang="sv-SE">
                <a:solidFill>
                  <a:srgbClr val="FFFFFF"/>
                </a:solidFill>
              </a:defRPr>
            </a:lvl1pPr>
            <a:extLst/>
          </a:lstStyle>
          <a:p>
            <a:fld id="{A3F7CB7D-F184-43C7-B6FD-03D728E1BBFF}" type="slidenum">
              <a:rPr kumimoji="0" lang="sv-SE">
                <a:solidFill>
                  <a:srgbClr val="FFFFFF"/>
                </a:solidFill>
              </a:rPr>
              <a:pPr/>
              <a:t>‹#›</a:t>
            </a:fld>
            <a:endParaRPr kumimoji="0" lang="sv-SE">
              <a:solidFill>
                <a:srgbClr val="FFFFFF"/>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4686300"/>
            <a:ext cx="2667000" cy="273844"/>
          </a:xfrm>
          <a:prstGeom prst="rect">
            <a:avLst/>
          </a:prstGeom>
        </p:spPr>
        <p:txBody>
          <a:bodyPr/>
          <a:lstStyle>
            <a:extLst/>
          </a:lstStyle>
          <a:p>
            <a:fld id="{72968126-03FC-49C0-B9B8-2B561CCC3D90}" type="datetime1">
              <a:rPr kumimoji="0" lang="sv-SE"/>
              <a:pPr/>
              <a:t>2015-06-09</a:t>
            </a:fld>
            <a:endParaRPr kumimoji="0" lang="sv-SE"/>
          </a:p>
        </p:txBody>
      </p:sp>
      <p:sp>
        <p:nvSpPr>
          <p:cNvPr id="3" name="Footer Placeholder 2"/>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4" name="Slide Number Placeholder 3"/>
          <p:cNvSpPr>
            <a:spLocks noGrp="1"/>
          </p:cNvSpPr>
          <p:nvPr>
            <p:ph type="sldNum" sz="quarter" idx="12"/>
          </p:nvPr>
        </p:nvSpPr>
        <p:spPr>
          <a:xfrm>
            <a:off x="0" y="4686300"/>
            <a:ext cx="533400" cy="285750"/>
          </a:xfrm>
          <a:prstGeom prst="rect">
            <a:avLst/>
          </a:prstGeom>
        </p:spPr>
        <p:txBody>
          <a:bodyPr/>
          <a:lstStyle>
            <a:lvl1pPr eaLnBrk="1" latinLnBrk="0" hangingPunct="1">
              <a:defRPr kumimoji="0" lang="sv-SE">
                <a:solidFill>
                  <a:schemeClr val="tx2"/>
                </a:solidFill>
              </a:defRPr>
            </a:lvl1pPr>
            <a:extLst/>
          </a:lstStyle>
          <a:p>
            <a:fld id="{A3F7CB7D-F184-43C7-B6FD-03D728E1BBFF}" type="slidenum">
              <a:rPr kumimoji="0" lang="sv-SE">
                <a:solidFill>
                  <a:schemeClr val="tx2"/>
                </a:solidFill>
              </a:rPr>
              <a:pPr/>
              <a:t>‹#›</a:t>
            </a:fld>
            <a:endParaRPr kumimoji="0" lang="sv-SE">
              <a:solidFill>
                <a:schemeClr val="tx2"/>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nchor="b"/>
          <a:lstStyle>
            <a:lvl1pPr algn="l" eaLnBrk="1" latinLnBrk="0" hangingPunct="1">
              <a:buNone/>
              <a:defRPr kumimoji="0" lang="sv-SE" sz="4200" b="0"/>
            </a:lvl1pPr>
            <a:extLst/>
          </a:lstStyle>
          <a:p>
            <a:pPr eaLnBrk="1" latinLnBrk="0" hangingPunct="1"/>
            <a:r>
              <a:rPr kumimoji="0" lang="sv-SE" smtClean="0"/>
              <a:t>Klicka här för att ändra format</a:t>
            </a:r>
            <a:endParaRPr kumimoji="0"/>
          </a:p>
        </p:txBody>
      </p:sp>
      <p:sp>
        <p:nvSpPr>
          <p:cNvPr id="5" name="Date Placeholder 4"/>
          <p:cNvSpPr>
            <a:spLocks noGrp="1"/>
          </p:cNvSpPr>
          <p:nvPr>
            <p:ph type="dt" sz="half" idx="10"/>
          </p:nvPr>
        </p:nvSpPr>
        <p:spPr>
          <a:xfrm>
            <a:off x="6096000" y="4686300"/>
            <a:ext cx="2667000" cy="273844"/>
          </a:xfrm>
          <a:prstGeom prst="rect">
            <a:avLst/>
          </a:prstGeom>
        </p:spPr>
        <p:txBody>
          <a:bodyPr/>
          <a:lstStyle>
            <a:extLst/>
          </a:lstStyle>
          <a:p>
            <a:fld id="{F49A8198-4617-485E-9585-4840B69DBBA6}" type="datetime1">
              <a:rPr kumimoji="0" lang="sv-SE"/>
              <a:pPr/>
              <a:t>2015-06-09</a:t>
            </a:fld>
            <a:endParaRPr kumimoji="0" lang="sv-SE"/>
          </a:p>
        </p:txBody>
      </p:sp>
      <p:sp>
        <p:nvSpPr>
          <p:cNvPr id="6" name="Footer Placeholder 5"/>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7" name="Slide Number Placeholder 6"/>
          <p:cNvSpPr>
            <a:spLocks noGrp="1"/>
          </p:cNvSpPr>
          <p:nvPr>
            <p:ph type="sldNum" sz="quarter" idx="12"/>
          </p:nvPr>
        </p:nvSpPr>
        <p:spPr>
          <a:xfrm>
            <a:off x="0" y="1123507"/>
            <a:ext cx="533400" cy="183357"/>
          </a:xfrm>
          <a:prstGeom prst="rect">
            <a:avLst/>
          </a:prstGeom>
        </p:spPr>
        <p:txBody>
          <a:bodyPr/>
          <a:lstStyle>
            <a:lvl1pPr eaLnBrk="1" latinLnBrk="0" hangingPunct="1">
              <a:defRPr kumimoji="0" lang="sv-SE">
                <a:solidFill>
                  <a:srgbClr val="FFFFFF"/>
                </a:solidFill>
              </a:defRPr>
            </a:lvl1pPr>
            <a:extLst/>
          </a:lstStyle>
          <a:p>
            <a:fld id="{A3F7CB7D-F184-43C7-B6FD-03D728E1BBFF}" type="slidenum">
              <a:rPr kumimoji="0" lang="sv-SE">
                <a:solidFill>
                  <a:srgbClr val="FFFFFF"/>
                </a:solidFill>
              </a:rPr>
              <a:pPr/>
              <a:t>‹#›</a:t>
            </a:fld>
            <a:endParaRPr kumimoji="0" lang="sv-SE">
              <a:solidFill>
                <a:srgbClr val="FFFFFF"/>
              </a:solidFill>
            </a:endParaRPr>
          </a:p>
        </p:txBody>
      </p:sp>
      <p:sp>
        <p:nvSpPr>
          <p:cNvPr id="3" name="Text Placeholder 2"/>
          <p:cNvSpPr>
            <a:spLocks noGrp="1"/>
          </p:cNvSpPr>
          <p:nvPr>
            <p:ph type="body" idx="1"/>
          </p:nvPr>
        </p:nvSpPr>
        <p:spPr>
          <a:xfrm>
            <a:off x="609600" y="1428750"/>
            <a:ext cx="1600200" cy="3124200"/>
          </a:xfrm>
          <a:prstGeom prst="rect">
            <a:avLst/>
          </a:prstGeo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lang="sv-SE" sz="1800"/>
            </a:lvl1pPr>
            <a:lvl2pPr eaLnBrk="1" latinLnBrk="0" hangingPunct="1">
              <a:buNone/>
              <a:defRPr kumimoji="0" lang="sv-SE" sz="1200"/>
            </a:lvl2pPr>
            <a:lvl3pPr eaLnBrk="1" latinLnBrk="0" hangingPunct="1">
              <a:buNone/>
              <a:defRPr kumimoji="0" lang="sv-SE" sz="1000"/>
            </a:lvl3pPr>
            <a:lvl4pPr eaLnBrk="1" latinLnBrk="0" hangingPunct="1">
              <a:buNone/>
              <a:defRPr kumimoji="0" lang="sv-SE" sz="900"/>
            </a:lvl4pPr>
            <a:lvl5pPr eaLnBrk="1" latinLnBrk="0" hangingPunct="1">
              <a:buNone/>
              <a:defRPr kumimoji="0" lang="sv-SE" sz="900"/>
            </a:lvl5pPr>
            <a:extLst/>
          </a:lstStyle>
          <a:p>
            <a:pPr lvl="0" eaLnBrk="1" latinLnBrk="0" hangingPunct="1"/>
            <a:r>
              <a:rPr kumimoji="0" lang="sv-SE" smtClean="0"/>
              <a:t>Klicka här för att ändra format på bakgrundstexten</a:t>
            </a:r>
          </a:p>
        </p:txBody>
      </p:sp>
      <p:sp>
        <p:nvSpPr>
          <p:cNvPr id="9" name="Content Placeholder 8"/>
          <p:cNvSpPr>
            <a:spLocks noGrp="1"/>
          </p:cNvSpPr>
          <p:nvPr>
            <p:ph sz="quarter" idx="13"/>
          </p:nvPr>
        </p:nvSpPr>
        <p:spPr>
          <a:xfrm>
            <a:off x="2362200" y="1428750"/>
            <a:ext cx="6400800" cy="32004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prstGeom prst="rect">
            <a:avLst/>
          </a:prstGeom>
          <a:solidFill>
            <a:schemeClr val="tx2">
              <a:shade val="50000"/>
            </a:schemeClr>
          </a:solidFill>
          <a:ln>
            <a:noFill/>
          </a:ln>
        </p:spPr>
        <p:txBody>
          <a:bodyPr/>
          <a:lstStyle>
            <a:lvl1pPr eaLnBrk="1" latinLnBrk="0" hangingPunct="1">
              <a:buNone/>
              <a:defRPr kumimoji="0" lang="sv-SE" sz="3200"/>
            </a:lvl1pPr>
            <a:extLst/>
          </a:lstStyle>
          <a:p>
            <a:r>
              <a:rPr kumimoji="0" lang="sv-SE" smtClean="0"/>
              <a:t>Dra bilden till platshållaren eller klicka på ikonen för att lägga till den</a:t>
            </a:r>
            <a:endParaRPr kumimoji="0" lang="sv-SE"/>
          </a:p>
        </p:txBody>
      </p:sp>
      <p:sp>
        <p:nvSpPr>
          <p:cNvPr id="4" name="Text Placeholder 3"/>
          <p:cNvSpPr>
            <a:spLocks noGrp="1"/>
          </p:cNvSpPr>
          <p:nvPr>
            <p:ph type="body" sz="half" idx="2"/>
          </p:nvPr>
        </p:nvSpPr>
        <p:spPr>
          <a:xfrm>
            <a:off x="1600200" y="4114800"/>
            <a:ext cx="7315200" cy="514350"/>
          </a:xfrm>
          <a:prstGeom prst="rect">
            <a:avLst/>
          </a:prstGeom>
        </p:spPr>
        <p:txBody>
          <a:bodyPr/>
          <a:lstStyle>
            <a:lvl1pPr marL="0" indent="0" eaLnBrk="1" latinLnBrk="0" hangingPunct="1">
              <a:buFontTx/>
              <a:buNone/>
              <a:defRPr kumimoji="0" lang="sv-SE" sz="1700"/>
            </a:lvl1pPr>
            <a:lvl2pPr eaLnBrk="1" latinLnBrk="0" hangingPunct="1">
              <a:buFontTx/>
              <a:buNone/>
              <a:defRPr kumimoji="0" lang="sv-SE" sz="1200"/>
            </a:lvl2pPr>
            <a:lvl3pPr eaLnBrk="1" latinLnBrk="0" hangingPunct="1">
              <a:buFontTx/>
              <a:buNone/>
              <a:defRPr kumimoji="0" lang="sv-SE" sz="1000"/>
            </a:lvl3pPr>
            <a:lvl4pPr eaLnBrk="1" latinLnBrk="0" hangingPunct="1">
              <a:buFontTx/>
              <a:buNone/>
              <a:defRPr kumimoji="0" lang="sv-SE" sz="900"/>
            </a:lvl4pPr>
            <a:lvl5pPr eaLnBrk="1" latinLnBrk="0" hangingPunct="1">
              <a:buFontTx/>
              <a:buNone/>
              <a:defRPr kumimoji="0" lang="sv-SE" sz="900"/>
            </a:lvl5pPr>
            <a:extLst/>
          </a:lstStyle>
          <a:p>
            <a:pPr lvl="0" eaLnBrk="1" latinLnBrk="0" hangingPunct="1"/>
            <a:r>
              <a:rPr kumimoji="0" lang="sv-SE" smtClean="0"/>
              <a:t>Klicka här för att ändra format på bakgrundstexten</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2" name="Title 1"/>
          <p:cNvSpPr>
            <a:spLocks noGrp="1"/>
          </p:cNvSpPr>
          <p:nvPr>
            <p:ph type="title"/>
          </p:nvPr>
        </p:nvSpPr>
        <p:spPr>
          <a:xfrm>
            <a:off x="1600200" y="3543300"/>
            <a:ext cx="7315200" cy="457200"/>
          </a:xfrm>
          <a:prstGeom prst="rect">
            <a:avLst/>
          </a:prstGeom>
        </p:spPr>
        <p:txBody>
          <a:bodyPr anchor="ctr"/>
          <a:lstStyle>
            <a:lvl1pPr algn="l" eaLnBrk="1" latinLnBrk="0" hangingPunct="1">
              <a:buNone/>
              <a:defRPr kumimoji="0" lang="sv-SE" sz="2800" b="0">
                <a:solidFill>
                  <a:srgbClr val="FFFFFF"/>
                </a:solidFill>
              </a:defRPr>
            </a:lvl1pPr>
            <a:extLst/>
          </a:lstStyle>
          <a:p>
            <a:pPr eaLnBrk="1" latinLnBrk="0" hangingPunct="1"/>
            <a:r>
              <a:rPr kumimoji="0" lang="sv-SE" smtClean="0"/>
              <a:t>Klicka här för att ändra format</a:t>
            </a:r>
            <a:endParaRPr kumimoji="0"/>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2" name="Date Placeholder 11"/>
          <p:cNvSpPr>
            <a:spLocks noGrp="1"/>
          </p:cNvSpPr>
          <p:nvPr>
            <p:ph type="dt" sz="half" idx="10"/>
          </p:nvPr>
        </p:nvSpPr>
        <p:spPr>
          <a:xfrm>
            <a:off x="6248400" y="4686300"/>
            <a:ext cx="2667000" cy="273844"/>
          </a:xfrm>
          <a:prstGeom prst="rect">
            <a:avLst/>
          </a:prstGeom>
        </p:spPr>
        <p:txBody>
          <a:bodyPr rtlCol="0"/>
          <a:lstStyle>
            <a:extLst/>
          </a:lstStyle>
          <a:p>
            <a:fld id="{E4606EA6-EFEA-4C30-9264-4F9291A5780D}" type="datetime1">
              <a:rPr kumimoji="0" lang="sv-SE"/>
              <a:pPr/>
              <a:t>2015-06-09</a:t>
            </a:fld>
            <a:endParaRPr kumimoji="0" lang="sv-SE"/>
          </a:p>
        </p:txBody>
      </p:sp>
      <p:sp>
        <p:nvSpPr>
          <p:cNvPr id="13" name="Slide Number Placeholder 12"/>
          <p:cNvSpPr>
            <a:spLocks noGrp="1"/>
          </p:cNvSpPr>
          <p:nvPr>
            <p:ph type="sldNum" sz="quarter" idx="11"/>
          </p:nvPr>
        </p:nvSpPr>
        <p:spPr>
          <a:xfrm>
            <a:off x="0" y="3500437"/>
            <a:ext cx="1447800" cy="497684"/>
          </a:xfrm>
          <a:prstGeom prst="rect">
            <a:avLst/>
          </a:prstGeom>
        </p:spPr>
        <p:txBody>
          <a:bodyPr rtlCol="0"/>
          <a:lstStyle>
            <a:lvl1pPr eaLnBrk="1" latinLnBrk="0" hangingPunct="1">
              <a:defRPr kumimoji="0" lang="sv-SE" sz="2800"/>
            </a:lvl1pPr>
            <a:extLst/>
          </a:lstStyle>
          <a:p>
            <a:pPr algn="ctr"/>
            <a:fld id="{8F82E0A0-C266-4798-8C8F-B9F91E9DA37E}" type="slidenum">
              <a:rPr kumimoji="0" lang="sv-SE" sz="2800" b="1">
                <a:solidFill>
                  <a:srgbClr val="FFFFFF"/>
                </a:solidFill>
              </a:rPr>
              <a:pPr algn="ctr"/>
              <a:t>‹#›</a:t>
            </a:fld>
            <a:endParaRPr kumimoji="0" lang="sv-SE" sz="2800"/>
          </a:p>
        </p:txBody>
      </p:sp>
      <p:sp>
        <p:nvSpPr>
          <p:cNvPr id="14" name="Footer Placeholder 13"/>
          <p:cNvSpPr>
            <a:spLocks noGrp="1"/>
          </p:cNvSpPr>
          <p:nvPr>
            <p:ph type="ftr" sz="quarter" idx="12"/>
          </p:nvPr>
        </p:nvSpPr>
        <p:spPr>
          <a:xfrm>
            <a:off x="1600200" y="4686155"/>
            <a:ext cx="4572000" cy="273844"/>
          </a:xfrm>
          <a:prstGeom prst="rect">
            <a:avLst/>
          </a:prstGeom>
        </p:spPr>
        <p:txBody>
          <a:bodyPr rtlCol="0"/>
          <a:lstStyle>
            <a:extLst/>
          </a:lstStyle>
          <a:p>
            <a:endParaRPr kumimoji="0" lang="sv-SE"/>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Lst>
  <p:timing>
    <p:tnLst>
      <p:par>
        <p:cTn id="1" dur="indefinite" restart="never" nodeType="tmRoot"/>
      </p:par>
    </p:tnLst>
  </p:timing>
  <p:txStyles>
    <p:titleStyle>
      <a:lvl1pPr algn="l" rtl="0" eaLnBrk="1" latinLnBrk="0" hangingPunct="1">
        <a:spcBef>
          <a:spcPct val="0"/>
        </a:spcBef>
        <a:buNone/>
        <a:defRPr kumimoji="0" lang="sv-SE"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lang="sv-SE"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sv-SE"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sv-SE"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sv-SE"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sv-SE"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sv-SE"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sv-SE"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sv-SE"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sv-SE" sz="1800" kern="1200" baseline="0">
          <a:solidFill>
            <a:schemeClr val="tx1"/>
          </a:solidFill>
          <a:latin typeface="+mn-lt"/>
          <a:ea typeface="+mn-ea"/>
          <a:cs typeface="+mn-cs"/>
        </a:defRPr>
      </a:lvl9pPr>
      <a:extLst/>
    </p:bodyStyle>
    <p:otherStyle>
      <a:lvl1pPr marL="0" algn="l" rtl="0" eaLnBrk="1" latinLnBrk="0" hangingPunct="1">
        <a:defRPr kumimoji="0" lang="sv-SE" kern="1200">
          <a:solidFill>
            <a:schemeClr val="tx1"/>
          </a:solidFill>
          <a:latin typeface="+mn-lt"/>
          <a:ea typeface="+mn-ea"/>
          <a:cs typeface="+mn-cs"/>
        </a:defRPr>
      </a:lvl1pPr>
      <a:lvl2pPr marL="457200" algn="l" rtl="0" eaLnBrk="1" latinLnBrk="0" hangingPunct="1">
        <a:defRPr kumimoji="0" lang="sv-SE" kern="1200">
          <a:solidFill>
            <a:schemeClr val="tx1"/>
          </a:solidFill>
          <a:latin typeface="+mn-lt"/>
          <a:ea typeface="+mn-ea"/>
          <a:cs typeface="+mn-cs"/>
        </a:defRPr>
      </a:lvl2pPr>
      <a:lvl3pPr marL="914400" algn="l" rtl="0" eaLnBrk="1" latinLnBrk="0" hangingPunct="1">
        <a:defRPr kumimoji="0" lang="sv-SE" kern="1200">
          <a:solidFill>
            <a:schemeClr val="tx1"/>
          </a:solidFill>
          <a:latin typeface="+mn-lt"/>
          <a:ea typeface="+mn-ea"/>
          <a:cs typeface="+mn-cs"/>
        </a:defRPr>
      </a:lvl3pPr>
      <a:lvl4pPr marL="1371600" algn="l" rtl="0" eaLnBrk="1" latinLnBrk="0" hangingPunct="1">
        <a:defRPr kumimoji="0" lang="sv-SE" kern="1200">
          <a:solidFill>
            <a:schemeClr val="tx1"/>
          </a:solidFill>
          <a:latin typeface="+mn-lt"/>
          <a:ea typeface="+mn-ea"/>
          <a:cs typeface="+mn-cs"/>
        </a:defRPr>
      </a:lvl4pPr>
      <a:lvl5pPr marL="1828800" algn="l" rtl="0" eaLnBrk="1" latinLnBrk="0" hangingPunct="1">
        <a:defRPr kumimoji="0" lang="sv-SE" kern="1200">
          <a:solidFill>
            <a:schemeClr val="tx1"/>
          </a:solidFill>
          <a:latin typeface="+mn-lt"/>
          <a:ea typeface="+mn-ea"/>
          <a:cs typeface="+mn-cs"/>
        </a:defRPr>
      </a:lvl5pPr>
      <a:lvl6pPr marL="2286000" algn="l" rtl="0" eaLnBrk="1" latinLnBrk="0" hangingPunct="1">
        <a:defRPr kumimoji="0" lang="sv-SE" kern="1200">
          <a:solidFill>
            <a:schemeClr val="tx1"/>
          </a:solidFill>
          <a:latin typeface="+mn-lt"/>
          <a:ea typeface="+mn-ea"/>
          <a:cs typeface="+mn-cs"/>
        </a:defRPr>
      </a:lvl6pPr>
      <a:lvl7pPr marL="2743200" algn="l" rtl="0" eaLnBrk="1" latinLnBrk="0" hangingPunct="1">
        <a:defRPr kumimoji="0" lang="sv-SE" kern="1200">
          <a:solidFill>
            <a:schemeClr val="tx1"/>
          </a:solidFill>
          <a:latin typeface="+mn-lt"/>
          <a:ea typeface="+mn-ea"/>
          <a:cs typeface="+mn-cs"/>
        </a:defRPr>
      </a:lvl7pPr>
      <a:lvl8pPr marL="3200400" algn="l" rtl="0" eaLnBrk="1" latinLnBrk="0" hangingPunct="1">
        <a:defRPr kumimoji="0" lang="sv-SE" kern="1200">
          <a:solidFill>
            <a:schemeClr val="tx1"/>
          </a:solidFill>
          <a:latin typeface="+mn-lt"/>
          <a:ea typeface="+mn-ea"/>
          <a:cs typeface="+mn-cs"/>
        </a:defRPr>
      </a:lvl8pPr>
      <a:lvl9pPr marL="3657600" algn="l" rtl="0" eaLnBrk="1" latinLnBrk="0" hangingPunct="1">
        <a:defRPr kumimoji="0" lang="sv-SE"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sponsored by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extruta 1"/>
          <p:cNvSpPr txBox="1"/>
          <p:nvPr/>
        </p:nvSpPr>
        <p:spPr>
          <a:xfrm>
            <a:off x="323528" y="204067"/>
            <a:ext cx="7296472" cy="656590"/>
          </a:xfrm>
          <a:prstGeom prst="rect">
            <a:avLst/>
          </a:prstGeom>
          <a:noFill/>
        </p:spPr>
        <p:txBody>
          <a:bodyPr wrap="square" rtlCol="0">
            <a:spAutoFit/>
          </a:bodyPr>
          <a:lstStyle/>
          <a:p>
            <a:pPr>
              <a:lnSpc>
                <a:spcPts val="4400"/>
              </a:lnSpc>
            </a:pPr>
            <a:r>
              <a:rPr lang="pl-PL" sz="3000" b="1" dirty="0" smtClean="0">
                <a:solidFill>
                  <a:srgbClr val="FFFFFF"/>
                </a:solidFill>
                <a:latin typeface="Arial"/>
                <a:cs typeface="Arial"/>
              </a:rPr>
              <a:t>STAŃ, POPATRZ, POMACHAJ</a:t>
            </a:r>
            <a:endParaRPr lang="sv-SE" sz="3000" dirty="0">
              <a:solidFill>
                <a:srgbClr val="FFFFFF"/>
              </a:solidFill>
              <a:latin typeface="Arial"/>
              <a:cs typeface="Arial"/>
            </a:endParaRPr>
          </a:p>
        </p:txBody>
      </p:sp>
    </p:spTree>
    <p:extLst>
      <p:ext uri="{BB962C8B-B14F-4D97-AF65-F5344CB8AC3E}">
        <p14:creationId xmlns:p14="http://schemas.microsoft.com/office/powerpoint/2010/main" val="23105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2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3692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SLW3u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Bildobjekt 9" descr="SLW2uT.png"/>
          <p:cNvPicPr>
            <a:picLocks noChangeAspect="1"/>
          </p:cNvPicPr>
          <p:nvPr/>
        </p:nvPicPr>
        <p:blipFill rotWithShape="1">
          <a:blip r:embed="rId4" cstate="print">
            <a:extLst>
              <a:ext uri="{28A0092B-C50C-407E-A947-70E740481C1C}">
                <a14:useLocalDpi xmlns:a14="http://schemas.microsoft.com/office/drawing/2010/main" val="0"/>
              </a:ext>
            </a:extLst>
          </a:blip>
          <a:srcRect t="3188" b="16841"/>
          <a:stretch/>
        </p:blipFill>
        <p:spPr>
          <a:xfrm>
            <a:off x="0" y="514350"/>
            <a:ext cx="9144000" cy="4113312"/>
          </a:xfrm>
          <a:prstGeom prst="rect">
            <a:avLst/>
          </a:prstGeom>
        </p:spPr>
      </p:pic>
      <p:sp>
        <p:nvSpPr>
          <p:cNvPr id="11" name="textruta 10"/>
          <p:cNvSpPr txBox="1"/>
          <p:nvPr/>
        </p:nvSpPr>
        <p:spPr>
          <a:xfrm>
            <a:off x="1429140" y="2702064"/>
            <a:ext cx="1800200" cy="553998"/>
          </a:xfrm>
          <a:prstGeom prst="rect">
            <a:avLst/>
          </a:prstGeom>
          <a:noFill/>
        </p:spPr>
        <p:txBody>
          <a:bodyPr wrap="square" rtlCol="0">
            <a:spAutoFit/>
          </a:bodyPr>
          <a:lstStyle/>
          <a:p>
            <a:pPr algn="ctr"/>
            <a:r>
              <a:rPr lang="pl-PL" sz="3000" b="1" dirty="0" smtClean="0">
                <a:solidFill>
                  <a:schemeClr val="bg1"/>
                </a:solidFill>
                <a:latin typeface="Arial"/>
                <a:cs typeface="Arial"/>
              </a:rPr>
              <a:t>STAŃ</a:t>
            </a:r>
            <a:endParaRPr lang="sv-SE" sz="3000" b="1" dirty="0">
              <a:solidFill>
                <a:schemeClr val="bg1"/>
              </a:solidFill>
              <a:latin typeface="Arial"/>
              <a:cs typeface="Arial"/>
            </a:endParaRPr>
          </a:p>
        </p:txBody>
      </p:sp>
      <p:sp>
        <p:nvSpPr>
          <p:cNvPr id="12" name="textruta 11"/>
          <p:cNvSpPr txBox="1"/>
          <p:nvPr/>
        </p:nvSpPr>
        <p:spPr>
          <a:xfrm>
            <a:off x="3436302" y="2702064"/>
            <a:ext cx="2199388" cy="553998"/>
          </a:xfrm>
          <a:prstGeom prst="rect">
            <a:avLst/>
          </a:prstGeom>
          <a:noFill/>
        </p:spPr>
        <p:txBody>
          <a:bodyPr wrap="square" rtlCol="0">
            <a:spAutoFit/>
          </a:bodyPr>
          <a:lstStyle/>
          <a:p>
            <a:pPr algn="ctr"/>
            <a:r>
              <a:rPr lang="pl-PL" sz="3000" b="1" dirty="0" smtClean="0">
                <a:solidFill>
                  <a:schemeClr val="bg1"/>
                </a:solidFill>
                <a:latin typeface="Arial"/>
                <a:cs typeface="Arial"/>
              </a:rPr>
              <a:t>POPATRZ</a:t>
            </a:r>
            <a:endParaRPr lang="sv-SE" sz="3000" b="1" dirty="0">
              <a:solidFill>
                <a:schemeClr val="bg1"/>
              </a:solidFill>
              <a:latin typeface="Arial"/>
              <a:cs typeface="Arial"/>
            </a:endParaRPr>
          </a:p>
        </p:txBody>
      </p:sp>
      <p:sp>
        <p:nvSpPr>
          <p:cNvPr id="13" name="textruta 12"/>
          <p:cNvSpPr txBox="1"/>
          <p:nvPr/>
        </p:nvSpPr>
        <p:spPr>
          <a:xfrm>
            <a:off x="5380586" y="2702064"/>
            <a:ext cx="2631300" cy="553998"/>
          </a:xfrm>
          <a:prstGeom prst="rect">
            <a:avLst/>
          </a:prstGeom>
          <a:noFill/>
        </p:spPr>
        <p:txBody>
          <a:bodyPr wrap="square" rtlCol="0">
            <a:spAutoFit/>
          </a:bodyPr>
          <a:lstStyle/>
          <a:p>
            <a:pPr algn="ctr"/>
            <a:r>
              <a:rPr lang="pl-PL" sz="3000" b="1" dirty="0" smtClean="0">
                <a:solidFill>
                  <a:schemeClr val="bg1"/>
                </a:solidFill>
                <a:latin typeface="Arial"/>
                <a:cs typeface="Arial"/>
              </a:rPr>
              <a:t>POMACHAJ</a:t>
            </a:r>
            <a:endParaRPr lang="sv-SE" sz="3000" b="1" dirty="0">
              <a:solidFill>
                <a:schemeClr val="bg1"/>
              </a:solidFill>
              <a:latin typeface="Arial"/>
              <a:cs typeface="Arial"/>
            </a:endParaRPr>
          </a:p>
        </p:txBody>
      </p:sp>
    </p:spTree>
    <p:extLst>
      <p:ext uri="{BB962C8B-B14F-4D97-AF65-F5344CB8AC3E}">
        <p14:creationId xmlns:p14="http://schemas.microsoft.com/office/powerpoint/2010/main" val="1418193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SLW3u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Bildobjekt 7" descr="SLW2uT.png"/>
          <p:cNvPicPr>
            <a:picLocks noChangeAspect="1"/>
          </p:cNvPicPr>
          <p:nvPr/>
        </p:nvPicPr>
        <p:blipFill rotWithShape="1">
          <a:blip r:embed="rId4" cstate="print">
            <a:extLst>
              <a:ext uri="{28A0092B-C50C-407E-A947-70E740481C1C}">
                <a14:useLocalDpi xmlns:a14="http://schemas.microsoft.com/office/drawing/2010/main" val="0"/>
              </a:ext>
            </a:extLst>
          </a:blip>
          <a:srcRect t="3188" b="16841"/>
          <a:stretch/>
        </p:blipFill>
        <p:spPr>
          <a:xfrm>
            <a:off x="0" y="514350"/>
            <a:ext cx="9144000" cy="4113312"/>
          </a:xfrm>
          <a:prstGeom prst="rect">
            <a:avLst/>
          </a:prstGeom>
        </p:spPr>
      </p:pic>
      <p:sp>
        <p:nvSpPr>
          <p:cNvPr id="9" name="textruta 8"/>
          <p:cNvSpPr txBox="1"/>
          <p:nvPr/>
        </p:nvSpPr>
        <p:spPr>
          <a:xfrm>
            <a:off x="1429140" y="2702064"/>
            <a:ext cx="1800200" cy="553998"/>
          </a:xfrm>
          <a:prstGeom prst="rect">
            <a:avLst/>
          </a:prstGeom>
          <a:noFill/>
        </p:spPr>
        <p:txBody>
          <a:bodyPr wrap="square" rtlCol="0">
            <a:spAutoFit/>
          </a:bodyPr>
          <a:lstStyle/>
          <a:p>
            <a:pPr algn="ctr"/>
            <a:r>
              <a:rPr lang="pl-PL" sz="3000" b="1" dirty="0" smtClean="0">
                <a:solidFill>
                  <a:schemeClr val="bg1"/>
                </a:solidFill>
                <a:latin typeface="Arial"/>
                <a:cs typeface="Arial"/>
              </a:rPr>
              <a:t>STAŃ</a:t>
            </a:r>
            <a:endParaRPr lang="sv-SE" sz="3000" b="1" dirty="0">
              <a:solidFill>
                <a:schemeClr val="bg1"/>
              </a:solidFill>
              <a:latin typeface="Arial"/>
              <a:cs typeface="Arial"/>
            </a:endParaRPr>
          </a:p>
        </p:txBody>
      </p:sp>
      <p:sp>
        <p:nvSpPr>
          <p:cNvPr id="10" name="textruta 9"/>
          <p:cNvSpPr txBox="1"/>
          <p:nvPr/>
        </p:nvSpPr>
        <p:spPr>
          <a:xfrm>
            <a:off x="3218588" y="2702064"/>
            <a:ext cx="2634816" cy="553998"/>
          </a:xfrm>
          <a:prstGeom prst="rect">
            <a:avLst/>
          </a:prstGeom>
          <a:noFill/>
        </p:spPr>
        <p:txBody>
          <a:bodyPr wrap="square" rtlCol="0">
            <a:spAutoFit/>
          </a:bodyPr>
          <a:lstStyle/>
          <a:p>
            <a:pPr algn="ctr"/>
            <a:r>
              <a:rPr lang="pl-PL" sz="3000" b="1" dirty="0" smtClean="0">
                <a:solidFill>
                  <a:schemeClr val="bg1"/>
                </a:solidFill>
                <a:latin typeface="Arial"/>
                <a:cs typeface="Arial"/>
              </a:rPr>
              <a:t>POPATRZ</a:t>
            </a:r>
            <a:endParaRPr lang="sv-SE" sz="3000" b="1" dirty="0">
              <a:solidFill>
                <a:schemeClr val="bg1"/>
              </a:solidFill>
              <a:latin typeface="Arial"/>
              <a:cs typeface="Arial"/>
            </a:endParaRPr>
          </a:p>
        </p:txBody>
      </p:sp>
      <p:sp>
        <p:nvSpPr>
          <p:cNvPr id="11" name="textruta 10"/>
          <p:cNvSpPr txBox="1"/>
          <p:nvPr/>
        </p:nvSpPr>
        <p:spPr>
          <a:xfrm>
            <a:off x="5206415" y="2702064"/>
            <a:ext cx="2979642" cy="553998"/>
          </a:xfrm>
          <a:prstGeom prst="rect">
            <a:avLst/>
          </a:prstGeom>
          <a:noFill/>
        </p:spPr>
        <p:txBody>
          <a:bodyPr wrap="square" rtlCol="0">
            <a:spAutoFit/>
          </a:bodyPr>
          <a:lstStyle/>
          <a:p>
            <a:pPr algn="ctr"/>
            <a:r>
              <a:rPr lang="pl-PL" sz="3000" b="1" dirty="0" smtClean="0">
                <a:solidFill>
                  <a:schemeClr val="bg1"/>
                </a:solidFill>
                <a:latin typeface="Arial"/>
                <a:cs typeface="Arial"/>
              </a:rPr>
              <a:t>POMACHAJ</a:t>
            </a:r>
            <a:endParaRPr lang="sv-SE" sz="3000" b="1" dirty="0">
              <a:solidFill>
                <a:schemeClr val="bg1"/>
              </a:solidFill>
              <a:latin typeface="Arial"/>
              <a:cs typeface="Arial"/>
            </a:endParaRPr>
          </a:p>
        </p:txBody>
      </p:sp>
    </p:spTree>
    <p:extLst>
      <p:ext uri="{BB962C8B-B14F-4D97-AF65-F5344CB8AC3E}">
        <p14:creationId xmlns:p14="http://schemas.microsoft.com/office/powerpoint/2010/main" val="975206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0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0444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13-2.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2447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5" name="Bildobjekt 4" descr="019-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14391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en-GB"/>
          </a:p>
        </p:txBody>
      </p:sp>
      <p:pic>
        <p:nvPicPr>
          <p:cNvPr id="4" name="Platshållare för innehåll 3" descr="020.jpg"/>
          <p:cNvPicPr>
            <a:picLocks noGrp="1" noChangeAspect="1"/>
          </p:cNvPicPr>
          <p:nvPr>
            <p:ph sz="quarter" idx="13"/>
          </p:nvPr>
        </p:nvPicPr>
        <p:blipFill rotWithShape="1">
          <a:blip r:embed="rId3" cstate="screen">
            <a:extLst>
              <a:ext uri="{28A0092B-C50C-407E-A947-70E740481C1C}">
                <a14:useLocalDpi xmlns:a14="http://schemas.microsoft.com/office/drawing/2010/main"/>
              </a:ext>
            </a:extLst>
          </a:blip>
          <a:srcRect t="-371"/>
          <a:stretch/>
        </p:blipFill>
        <p:spPr>
          <a:xfrm>
            <a:off x="-1" y="-19051"/>
            <a:ext cx="9220201" cy="5186363"/>
          </a:xfrm>
        </p:spPr>
      </p:pic>
    </p:spTree>
    <p:extLst>
      <p:ext uri="{BB962C8B-B14F-4D97-AF65-F5344CB8AC3E}">
        <p14:creationId xmlns:p14="http://schemas.microsoft.com/office/powerpoint/2010/main" val="2305094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pl-PL" dirty="0" smtClean="0"/>
              <a:t>Sytuacja z rowerzystą</a:t>
            </a:r>
            <a:endParaRPr lang="en-GB" dirty="0"/>
          </a:p>
        </p:txBody>
      </p:sp>
      <p:pic>
        <p:nvPicPr>
          <p:cNvPr id="4" name="Platshållare för innehåll 3" descr="021.jpg"/>
          <p:cNvPicPr>
            <a:picLocks noGrp="1" noChangeAspect="1"/>
          </p:cNvPicPr>
          <p:nvPr>
            <p:ph sz="quarter" idx="13"/>
          </p:nvPr>
        </p:nvPicPr>
        <p:blipFill rotWithShape="1">
          <a:blip r:embed="rId3" cstate="screen">
            <a:extLst>
              <a:ext uri="{28A0092B-C50C-407E-A947-70E740481C1C}">
                <a14:useLocalDpi xmlns:a14="http://schemas.microsoft.com/office/drawing/2010/main"/>
              </a:ext>
            </a:extLst>
          </a:blip>
          <a:srcRect b="-102"/>
          <a:stretch/>
        </p:blipFill>
        <p:spPr>
          <a:xfrm>
            <a:off x="0" y="0"/>
            <a:ext cx="9175590" cy="5162550"/>
          </a:xfrm>
        </p:spPr>
      </p:pic>
    </p:spTree>
    <p:extLst>
      <p:ext uri="{BB962C8B-B14F-4D97-AF65-F5344CB8AC3E}">
        <p14:creationId xmlns:p14="http://schemas.microsoft.com/office/powerpoint/2010/main" val="2954141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2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52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2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09892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dbilds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VolvoCom Document" ma:contentTypeID="0x010100F5D22A0F54644B60B76DBD3C406B0C4300A5C1C58596AC4B6ABDE976EEF6C47E4100BDEA7CC82A68AF43AC4048C5551883BB" ma:contentTypeVersion="5" ma:contentTypeDescription="Content type for documents in VolvoCom" ma:contentTypeScope="" ma:versionID="8e385723940efc1ef433dc51212d0373">
  <xsd:schema xmlns:xsd="http://www.w3.org/2001/XMLSchema" xmlns:p="http://schemas.microsoft.com/office/2006/metadata/properties" xmlns:ns1="http://schemas.microsoft.com/sharepoint/v3" targetNamespace="http://schemas.microsoft.com/office/2006/metadata/properties" ma:root="true" ma:fieldsID="fc8f8439851e38b2e033cf9e2ae30bc8" ns1:_="">
    <xsd:import namespace="http://schemas.microsoft.com/sharepoint/v3"/>
    <xsd:element name="properties">
      <xsd:complexType>
        <xsd:sequence>
          <xsd:element name="documentManagement">
            <xsd:complexType>
              <xsd:all>
                <xsd:element ref="ns1:LinkDisplayText" minOccurs="0"/>
                <xsd:element ref="ns1:Description" minOccurs="0"/>
                <xsd:element ref="ns1:DocumentLanguage"/>
                <xsd:element ref="ns1:Classification"/>
                <xsd:element ref="ns1:ReferenceNumber" minOccurs="0"/>
                <xsd:element ref="ns1:PublishFrom"/>
                <xsd:element ref="ns1:PublishTo" minOccurs="0"/>
                <xsd:element ref="ns1:ValidFrom"/>
                <xsd:element ref="ns1:ValidTo" minOccurs="0"/>
                <xsd:element ref="ns1:AllowOverwriteProperties" minOccurs="0"/>
                <xsd:element ref="ns1:AttachedToPages" minOccurs="0"/>
                <xsd:element ref="ns1:TargetApplication" minOccurs="0"/>
                <xsd:element ref="ns1:Owner"/>
                <xsd:element ref="ns1:DocumentInformationType" minOccurs="0"/>
                <xsd:element ref="ns1:CWPID" minOccurs="0"/>
                <xsd:element ref="ns1:REXKWANDOBADCWPIDFIELD02c81594-1387-450f-910d-fc2c8da796f7"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LinkDisplayText" ma:index="8" nillable="true" ma:displayName="Link Display Text" ma:description="Text to display as link" ma:internalName="LinkDisplayText">
      <xsd:simpleType>
        <xsd:restriction base="dms:Text"/>
      </xsd:simpleType>
    </xsd:element>
    <xsd:element name="Description" ma:index="9" nillable="true" ma:displayName="Description" ma:description="Description" ma:internalName="Description">
      <xsd:simpleType>
        <xsd:restriction base="dms:Note"/>
      </xsd:simpleType>
    </xsd:element>
    <xsd:element name="DocumentLanguage" ma:index="10" ma:displayName="DocumentLanguage" ma:default="English" ma:description="Language of the document" ma:internalName="DocumentLanguage">
      <xsd:simpleType>
        <xsd:restriction base="dms:Choice">
          <xsd:enumeration value="Arabic"/>
          <xsd:enumeration value="Chinese"/>
          <xsd:enumeration value="Danish"/>
          <xsd:enumeration value="Dutch"/>
          <xsd:enumeration value="English"/>
          <xsd:enumeration value="Farsi"/>
          <xsd:enumeration value="Finnish"/>
          <xsd:enumeration value="Flemish"/>
          <xsd:enumeration value="French"/>
          <xsd:enumeration value="German"/>
          <xsd:enumeration value="Italian"/>
          <xsd:enumeration value="Japanese"/>
          <xsd:enumeration value="Korean"/>
          <xsd:enumeration value="Norwegian"/>
          <xsd:enumeration value="Polish"/>
          <xsd:enumeration value="Portuguese"/>
          <xsd:enumeration value="Russian"/>
          <xsd:enumeration value="Spanish"/>
          <xsd:enumeration value="Swedish"/>
          <xsd:enumeration value="Turkish"/>
        </xsd:restriction>
      </xsd:simpleType>
    </xsd:element>
    <xsd:element name="Classification" ma:index="11" ma:displayName="Classification" ma:default="Internal" ma:description="Classification of the document" ma:internalName="Classification">
      <xsd:simpleType>
        <xsd:restriction base="dms:Choice">
          <xsd:enumeration value="Internal"/>
          <xsd:enumeration value="Open"/>
        </xsd:restriction>
      </xsd:simpleType>
    </xsd:element>
    <xsd:element name="ReferenceNumber" ma:index="12" nillable="true" ma:displayName="ReferenceNumber" ma:description="Document reference number" ma:internalName="ReferenceNumber">
      <xsd:simpleType>
        <xsd:restriction base="dms:Text"/>
      </xsd:simpleType>
    </xsd:element>
    <xsd:element name="PublishFrom" ma:index="13" ma:displayName="PublishFrom" ma:default="[today]" ma:description="Date to begin publishing" ma:internalName="PublishFrom">
      <xsd:simpleType>
        <xsd:restriction base="dms:DateTime"/>
      </xsd:simpleType>
    </xsd:element>
    <xsd:element name="PublishTo" ma:index="14" nillable="true" ma:displayName="PublishTo" ma:description="Date to end publishing" ma:internalName="PublishTo">
      <xsd:simpleType>
        <xsd:restriction base="dms:DateTime"/>
      </xsd:simpleType>
    </xsd:element>
    <xsd:element name="ValidFrom" ma:index="15" ma:displayName="ValidFrom" ma:default="[today]" ma:description="Date after which the document is valid" ma:internalName="ValidFrom">
      <xsd:simpleType>
        <xsd:restriction base="dms:DateTime"/>
      </xsd:simpleType>
    </xsd:element>
    <xsd:element name="ValidTo" ma:index="16" nillable="true" ma:displayName="ValidTo" ma:description="Date until which the document is valid" ma:internalName="ValidTo">
      <xsd:simpleType>
        <xsd:restriction base="dms:DateTime"/>
      </xsd:simpleType>
    </xsd:element>
    <xsd:element name="AllowOverwriteProperties" ma:index="17" nillable="true" ma:displayName="AllowOverwriteProperties" ma:description="Replace previously saved properties with these new properties." ma:internalName="AllowOverwriteProperties">
      <xsd:simpleType>
        <xsd:restriction base="dms:Boolean"/>
      </xsd:simpleType>
    </xsd:element>
    <xsd:element name="AttachedToPages" ma:index="18" nillable="true" ma:displayName="AttachedToPages" ma:description="Pages to which the document is attached" ma:hidden="true" ma:internalName="AttachedToPages">
      <xsd:simpleType>
        <xsd:restriction base="dms:Unknown"/>
      </xsd:simpleType>
    </xsd:element>
    <xsd:element name="TargetApplication" ma:index="19" nillable="true" ma:displayName="Target Application" ma:default="Internet/Public" ma:description="Select if you wish to associate a document with a page in the application of choice" ma:internalName="TargetApplication" ma:requiredMultiChoice="true">
      <xsd:complexType>
        <xsd:complexContent>
          <xsd:extension base="dms:MultiChoice">
            <xsd:sequence>
              <xsd:element name="Value" maxOccurs="unbounded" minOccurs="0" nillable="true">
                <xsd:simpleType>
                  <xsd:restriction base="dms:Choice">
                    <xsd:enumeration value="Intranet/Violin"/>
                    <xsd:enumeration value="Extended Intranet"/>
                    <xsd:enumeration value="Extranet"/>
                    <xsd:enumeration value="Internet/Public"/>
                  </xsd:restriction>
                </xsd:simpleType>
              </xsd:element>
            </xsd:sequence>
          </xsd:extension>
        </xsd:complexContent>
      </xsd:complexType>
    </xsd:element>
    <xsd:element name="Owner" ma:index="20" ma:displayName="Owner" ma:description="Owner of document" ma:internalName="Owner">
      <xsd:simpleType>
        <xsd:restriction base="dms:Text"/>
      </xsd:simpleType>
    </xsd:element>
    <xsd:element name="DocumentInformationType" ma:index="21" nillable="true" ma:displayName="DocumentInformationType" ma:description="The information type of the document" ma:internalName="DocumentInformationType" ma:requiredMultiChoice="true">
      <xsd:complexType>
        <xsd:complexContent>
          <xsd:extension base="dms:MultiChoice">
            <xsd:sequence>
              <xsd:element name="Value" maxOccurs="unbounded" minOccurs="0" nillable="true">
                <xsd:simpleType>
                  <xsd:restriction base="dms:Choice">
                    <xsd:enumeration value="Applications &amp; tools"/>
                    <xsd:enumeration value="Company presentations &amp; support materials"/>
                    <xsd:enumeration value="Events"/>
                    <xsd:enumeration value="Forms"/>
                    <xsd:enumeration value="Images, maps &amp; charts"/>
                    <xsd:enumeration value="Legal"/>
                    <xsd:enumeration value="Manuals &amp; Instructions"/>
                    <xsd:enumeration value="Minutes"/>
                    <xsd:enumeration value="News &amp; announcements"/>
                    <xsd:enumeration value="Other"/>
                    <xsd:enumeration value="Policies &amp; guidelines"/>
                    <xsd:enumeration value="Publications &amp; forums"/>
                    <xsd:enumeration value="Reports"/>
                    <xsd:enumeration value="Standards &amp; Patents"/>
                    <xsd:enumeration value="Templates"/>
                    <xsd:enumeration value="Training"/>
                    <xsd:enumeration value="Travel &amp; Expense"/>
                    <xsd:enumeration value="Video/audio"/>
                  </xsd:restriction>
                </xsd:simpleType>
              </xsd:element>
            </xsd:sequence>
          </xsd:extension>
        </xsd:complexContent>
      </xsd:complexType>
    </xsd:element>
    <xsd:element name="CWPID" ma:index="22" nillable="true" ma:displayName="CWPID" ma:description="Unique ID used by CWP to query. Please leave this field unmodified!" ma:internalName="CWPID">
      <xsd:simpleType>
        <xsd:restriction base="dms:Text"/>
      </xsd:simpleType>
    </xsd:element>
    <xsd:element name="REXKWANDOBADCWPIDFIELD02c81594-1387-450f-910d-fc2c8da796f7" ma:index="23" nillable="true" ma:displayName="REXKWANDOBADCWPIDFIELD02c81594-1387-450f-910d-fc2c8da796f7" ma:description="OLD CWPID FIELD DO NOT USE" ma:internalName="REXKWANDOBADCWPIDFIELD02c81594_x002d_1387_x002d_450f_x002d_910d_x002d_fc2c8da796f7">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ReferenceNumber xmlns="http://schemas.microsoft.com/sharepoint/v3" xsi:nil="true"/>
    <PublishTo xmlns="http://schemas.microsoft.com/sharepoint/v3" xsi:nil="true"/>
    <ValidFrom xmlns="http://schemas.microsoft.com/sharepoint/v3">2015-07-02T06:21:00+00:00</ValidFrom>
    <Owner xmlns="http://schemas.microsoft.com/sharepoint/v3">AB Volvo</Owner>
    <DocumentInformationType xmlns="http://schemas.microsoft.com/sharepoint/v3">
      <Value>Other</Value>
    </DocumentInformationType>
    <CWPID xmlns="http://schemas.microsoft.com/sharepoint/v3">76fc064a-679e-4ba2-ab38-afd61d8532cd</CWPID>
    <DocumentLanguage xmlns="http://schemas.microsoft.com/sharepoint/v3">Polish</DocumentLanguage>
    <LinkDisplayText xmlns="http://schemas.microsoft.com/sharepoint/v3" xsi:nil="true"/>
    <TargetApplication xmlns="http://schemas.microsoft.com/sharepoint/v3">
      <Value>Internet/Public</Value>
    </TargetApplication>
    <Classification xmlns="http://schemas.microsoft.com/sharepoint/v3">Open</Classification>
    <AllowOverwriteProperties xmlns="http://schemas.microsoft.com/sharepoint/v3">false</AllowOverwriteProperties>
    <PublishFrom xmlns="http://schemas.microsoft.com/sharepoint/v3">2015-07-02T06:21:00+00:00</PublishFrom>
    <ValidTo xmlns="http://schemas.microsoft.com/sharepoint/v3" xsi:nil="true"/>
    <Description xmlns="http://schemas.microsoft.com/sharepoint/v3" xsi:nil="true"/>
    <AttachedToPages xmlns="http://schemas.microsoft.com/sharepoint/v3" xsi:nil="true"/>
    <REXKWANDOBADCWPIDFIELD02c81594-1387-450f-910d-fc2c8da796f7 xmlns="http://schemas.microsoft.com/sharepoint/v3" xsi:nil="true"/>
  </documentManagement>
</p:properties>
</file>

<file path=customXml/itemProps1.xml><?xml version="1.0" encoding="utf-8"?>
<ds:datastoreItem xmlns:ds="http://schemas.openxmlformats.org/officeDocument/2006/customXml" ds:itemID="{E8E3D888-F93F-48D3-9C97-DCA277DAA83D}"/>
</file>

<file path=customXml/itemProps2.xml><?xml version="1.0" encoding="utf-8"?>
<ds:datastoreItem xmlns:ds="http://schemas.openxmlformats.org/officeDocument/2006/customXml" ds:itemID="{9A06D527-13BE-427C-AC61-A977EE1ADBB8}"/>
</file>

<file path=customXml/itemProps3.xml><?xml version="1.0" encoding="utf-8"?>
<ds:datastoreItem xmlns:ds="http://schemas.openxmlformats.org/officeDocument/2006/customXml" ds:itemID="{8CE8EC45-CD9E-4BCE-A976-02AD40779D0E}"/>
</file>

<file path=docProps/app.xml><?xml version="1.0" encoding="utf-8"?>
<Properties xmlns="http://schemas.openxmlformats.org/officeDocument/2006/extended-properties" xmlns:vt="http://schemas.openxmlformats.org/officeDocument/2006/docPropsVTypes">
  <Template>Bredbildspresentation.potx</Template>
  <TotalTime>0</TotalTime>
  <Words>983</Words>
  <Application>Microsoft Office PowerPoint</Application>
  <PresentationFormat>On-screen Show (16:9)</PresentationFormat>
  <Paragraphs>155</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Bredbildspresentation</vt:lpstr>
      <vt:lpstr>PowerPoint Presentation</vt:lpstr>
      <vt:lpstr>PowerPoint Presentation</vt:lpstr>
      <vt:lpstr>PowerPoint Presentation</vt:lpstr>
      <vt:lpstr>PowerPoint Presentation</vt:lpstr>
      <vt:lpstr>PowerPoint Presentation</vt:lpstr>
      <vt:lpstr>PowerPoint Presentation</vt:lpstr>
      <vt:lpstr>Sytuacja z rowerzystą</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2015-06-09T08:16:32Z</dcterms:modified>
  <cp:contentType>VolvoCom 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0x010100F5D22A0F54644B60B76DBD3C406B0C4300A5C1C58596AC4B6ABDE976EEF6C47E4100BDEA7CC82A68AF43AC4048C5551883BB</vt:lpwstr>
  </property>
</Properties>
</file>