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297" r:id="rId2"/>
    <p:sldId id="298" r:id="rId3"/>
    <p:sldId id="259" r:id="rId4"/>
    <p:sldId id="292" r:id="rId5"/>
    <p:sldId id="274" r:id="rId6"/>
    <p:sldId id="296" r:id="rId7"/>
    <p:sldId id="294" r:id="rId8"/>
    <p:sldId id="277" r:id="rId9"/>
    <p:sldId id="279" r:id="rId10"/>
    <p:sldId id="288" r:id="rId11"/>
    <p:sldId id="299" r:id="rId12"/>
  </p:sldIdLst>
  <p:sldSz cx="9144000" cy="5143500" type="screen16x9"/>
  <p:notesSz cx="7010400" cy="9296400"/>
  <p:defaultTextStyle>
    <a:lvl1pPr marL="0" algn="l" rtl="0" latinLnBrk="0">
      <a:defRPr lang="sv-SE" sz="1800" kern="1200">
        <a:solidFill>
          <a:schemeClr val="tx1"/>
        </a:solidFill>
        <a:latin typeface="+mn-lt"/>
        <a:ea typeface="+mn-ea"/>
        <a:cs typeface="+mn-cs"/>
      </a:defRPr>
    </a:lvl1pPr>
    <a:lvl2pPr marL="457200" algn="l" rtl="0" latinLnBrk="0">
      <a:defRPr lang="sv-SE" sz="1800" kern="1200">
        <a:solidFill>
          <a:schemeClr val="tx1"/>
        </a:solidFill>
        <a:latin typeface="+mn-lt"/>
        <a:ea typeface="+mn-ea"/>
        <a:cs typeface="+mn-cs"/>
      </a:defRPr>
    </a:lvl2pPr>
    <a:lvl3pPr marL="914400" algn="l" rtl="0" latinLnBrk="0">
      <a:defRPr lang="sv-SE" sz="1800" kern="1200">
        <a:solidFill>
          <a:schemeClr val="tx1"/>
        </a:solidFill>
        <a:latin typeface="+mn-lt"/>
        <a:ea typeface="+mn-ea"/>
        <a:cs typeface="+mn-cs"/>
      </a:defRPr>
    </a:lvl3pPr>
    <a:lvl4pPr marL="1371600" algn="l" rtl="0" latinLnBrk="0">
      <a:defRPr lang="sv-SE" sz="1800" kern="1200">
        <a:solidFill>
          <a:schemeClr val="tx1"/>
        </a:solidFill>
        <a:latin typeface="+mn-lt"/>
        <a:ea typeface="+mn-ea"/>
        <a:cs typeface="+mn-cs"/>
      </a:defRPr>
    </a:lvl4pPr>
    <a:lvl5pPr marL="1828800" algn="l" rtl="0" latinLnBrk="0">
      <a:defRPr lang="sv-SE" sz="1800" kern="1200">
        <a:solidFill>
          <a:schemeClr val="tx1"/>
        </a:solidFill>
        <a:latin typeface="+mn-lt"/>
        <a:ea typeface="+mn-ea"/>
        <a:cs typeface="+mn-cs"/>
      </a:defRPr>
    </a:lvl5pPr>
    <a:lvl6pPr marL="2286000" algn="l" rtl="0" latinLnBrk="0">
      <a:defRPr lang="sv-SE" sz="1800" kern="1200">
        <a:solidFill>
          <a:schemeClr val="tx1"/>
        </a:solidFill>
        <a:latin typeface="+mn-lt"/>
        <a:ea typeface="+mn-ea"/>
        <a:cs typeface="+mn-cs"/>
      </a:defRPr>
    </a:lvl6pPr>
    <a:lvl7pPr marL="2743200" algn="l" rtl="0" latinLnBrk="0">
      <a:defRPr lang="sv-SE" sz="1800" kern="1200">
        <a:solidFill>
          <a:schemeClr val="tx1"/>
        </a:solidFill>
        <a:latin typeface="+mn-lt"/>
        <a:ea typeface="+mn-ea"/>
        <a:cs typeface="+mn-cs"/>
      </a:defRPr>
    </a:lvl7pPr>
    <a:lvl8pPr marL="3200400" algn="l" rtl="0" latinLnBrk="0">
      <a:defRPr lang="sv-SE" sz="1800" kern="1200">
        <a:solidFill>
          <a:schemeClr val="tx1"/>
        </a:solidFill>
        <a:latin typeface="+mn-lt"/>
        <a:ea typeface="+mn-ea"/>
        <a:cs typeface="+mn-cs"/>
      </a:defRPr>
    </a:lvl8pPr>
    <a:lvl9pPr marL="3657600" algn="l" rtl="0" latinLnBrk="0">
      <a:defRPr lang="sv-SE"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089" autoAdjust="0"/>
    <p:restoredTop sz="82363" autoAdjust="0"/>
  </p:normalViewPr>
  <p:slideViewPr>
    <p:cSldViewPr>
      <p:cViewPr varScale="1">
        <p:scale>
          <a:sx n="153" d="100"/>
          <a:sy n="153" d="100"/>
        </p:scale>
        <p:origin x="-1062" y="-90"/>
      </p:cViewPr>
      <p:guideLst>
        <p:guide orient="horz" pos="15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p:scale>
          <a:sx n="75" d="100"/>
          <a:sy n="75" d="100"/>
        </p:scale>
        <p:origin x="-3972" y="-390"/>
      </p:cViewPr>
      <p:guideLst>
        <p:guide orient="horz" pos="2884"/>
        <p:guide pos="22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sv-SE"/>
          </a:p>
        </p:txBody>
      </p:sp>
      <p:sp>
        <p:nvSpPr>
          <p:cNvPr id="3" name="Platshållare för datum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10452B7-A5DC-E645-AE9D-531B0904798B}" type="datetimeFigureOut">
              <a:rPr lang="sv-SE" smtClean="0"/>
              <a:t>2015-06-08</a:t>
            </a:fld>
            <a:endParaRPr lang="sv-SE"/>
          </a:p>
        </p:txBody>
      </p:sp>
      <p:sp>
        <p:nvSpPr>
          <p:cNvPr id="4" name="Platshållare för sidfot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sv-SE"/>
          </a:p>
        </p:txBody>
      </p:sp>
      <p:sp>
        <p:nvSpPr>
          <p:cNvPr id="5" name="Platshållare för bildnumm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05104DE-0F90-9F4A-989B-9A09BD69D1AF}" type="slidenum">
              <a:rPr lang="sv-SE" smtClean="0"/>
              <a:t>‹#›</a:t>
            </a:fld>
            <a:endParaRPr lang="sv-SE"/>
          </a:p>
        </p:txBody>
      </p:sp>
    </p:spTree>
    <p:extLst>
      <p:ext uri="{BB962C8B-B14F-4D97-AF65-F5344CB8AC3E}">
        <p14:creationId xmlns:p14="http://schemas.microsoft.com/office/powerpoint/2010/main" val="89866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latinLnBrk="0">
              <a:defRPr lang="sv-SE" sz="1200"/>
            </a:lvl1pPr>
            <a:extLst/>
          </a:lstStyle>
          <a:p>
            <a:endParaRPr lang="sv-S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latinLnBrk="0">
              <a:defRPr lang="sv-SE" sz="1200"/>
            </a:lvl1pPr>
            <a:extLst/>
          </a:lstStyle>
          <a:p>
            <a:fld id="{A8ADFD5B-A66C-449C-B6E8-FB716D07777D}" type="datetimeFigureOut">
              <a:rPr lang="sv-SE"/>
              <a:pPr/>
              <a:t>2015-06-08</a:t>
            </a:fld>
            <a:endParaRPr lang="sv-SE"/>
          </a:p>
        </p:txBody>
      </p:sp>
      <p:sp>
        <p:nvSpPr>
          <p:cNvPr id="4" name="Slide Image Placeholder 3"/>
          <p:cNvSpPr>
            <a:spLocks noGrp="1" noRot="1" noChangeAspect="1"/>
          </p:cNvSpPr>
          <p:nvPr>
            <p:ph type="sldImg" idx="2"/>
          </p:nvPr>
        </p:nvSpPr>
        <p:spPr>
          <a:xfrm>
            <a:off x="552450" y="696913"/>
            <a:ext cx="5892800" cy="3314700"/>
          </a:xfrm>
          <a:prstGeom prst="rect">
            <a:avLst/>
          </a:prstGeom>
          <a:noFill/>
          <a:ln w="12700">
            <a:solidFill>
              <a:prstClr val="black"/>
            </a:solidFill>
          </a:ln>
        </p:spPr>
        <p:txBody>
          <a:bodyPr vert="horz" lIns="93177" tIns="46589" rIns="93177" bIns="46589" rtlCol="0" anchor="ctr"/>
          <a:lstStyle>
            <a:extLst/>
          </a:lstStyle>
          <a:p>
            <a:endParaRPr lang="sv-SE"/>
          </a:p>
        </p:txBody>
      </p:sp>
      <p:sp>
        <p:nvSpPr>
          <p:cNvPr id="5" name="Notes Placeholder 4"/>
          <p:cNvSpPr>
            <a:spLocks noGrp="1"/>
          </p:cNvSpPr>
          <p:nvPr>
            <p:ph type="body" sz="quarter" idx="3"/>
          </p:nvPr>
        </p:nvSpPr>
        <p:spPr>
          <a:xfrm>
            <a:off x="523129" y="4140342"/>
            <a:ext cx="5937216" cy="4501867"/>
          </a:xfrm>
          <a:prstGeom prst="rect">
            <a:avLst/>
          </a:prstGeom>
        </p:spPr>
        <p:txBody>
          <a:bodyPr vert="horz" lIns="93177" tIns="46589" rIns="93177" bIns="46589" rtlCol="0">
            <a:normAutofit/>
          </a:bodyPr>
          <a:lstStyle>
            <a:extLst/>
          </a:lstStyle>
          <a:p>
            <a:pPr lvl="0"/>
            <a:r>
              <a:rPr lang="sv-SE" dirty="0"/>
              <a:t>Klicka för att ändra formatet för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latinLnBrk="0">
              <a:defRPr lang="sv-SE" sz="1200"/>
            </a:lvl1pPr>
            <a:extLst/>
          </a:lstStyle>
          <a:p>
            <a:endParaRPr lang="sv-S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latinLnBrk="0">
              <a:defRPr lang="sv-SE" sz="1200"/>
            </a:lvl1pPr>
            <a:extLst/>
          </a:lstStyle>
          <a:p>
            <a:fld id="{CA5D3BF3-D352-46FC-8343-31F56E6730EA}" type="slidenum">
              <a:rPr/>
              <a:pPr/>
              <a:t>‹#›</a:t>
            </a:fld>
            <a:endParaRPr lang="sv-SE"/>
          </a:p>
        </p:txBody>
      </p:sp>
    </p:spTree>
    <p:extLst>
      <p:ext uri="{BB962C8B-B14F-4D97-AF65-F5344CB8AC3E}">
        <p14:creationId xmlns:p14="http://schemas.microsoft.com/office/powerpoint/2010/main" val="3108560192"/>
      </p:ext>
    </p:extLst>
  </p:cSld>
  <p:clrMap bg1="lt1" tx1="dk1" bg2="lt2" tx2="dk2" accent1="accent1" accent2="accent2" accent3="accent3" accent4="accent4" accent5="accent5" accent6="accent6" hlink="hlink" folHlink="folHlink"/>
  <p:notesStyle>
    <a:lvl1pPr marL="0" algn="l" rtl="0" latinLnBrk="0">
      <a:defRPr lang="sv-SE" sz="1200" kern="1200">
        <a:solidFill>
          <a:schemeClr val="tx1"/>
        </a:solidFill>
        <a:latin typeface="+mn-lt"/>
        <a:ea typeface="+mn-ea"/>
        <a:cs typeface="+mn-cs"/>
      </a:defRPr>
    </a:lvl1pPr>
    <a:lvl2pPr marL="457200" algn="l" rtl="0" latinLnBrk="0">
      <a:defRPr lang="sv-SE" sz="1200" kern="1200">
        <a:solidFill>
          <a:schemeClr val="tx1"/>
        </a:solidFill>
        <a:latin typeface="+mn-lt"/>
        <a:ea typeface="+mn-ea"/>
        <a:cs typeface="+mn-cs"/>
      </a:defRPr>
    </a:lvl2pPr>
    <a:lvl3pPr marL="914400" algn="l" rtl="0" latinLnBrk="0">
      <a:defRPr lang="sv-SE" sz="1200" kern="1200">
        <a:solidFill>
          <a:schemeClr val="tx1"/>
        </a:solidFill>
        <a:latin typeface="+mn-lt"/>
        <a:ea typeface="+mn-ea"/>
        <a:cs typeface="+mn-cs"/>
      </a:defRPr>
    </a:lvl3pPr>
    <a:lvl4pPr marL="1371600" algn="l" rtl="0" latinLnBrk="0">
      <a:defRPr lang="sv-SE" sz="1200" kern="1200">
        <a:solidFill>
          <a:schemeClr val="tx1"/>
        </a:solidFill>
        <a:latin typeface="+mn-lt"/>
        <a:ea typeface="+mn-ea"/>
        <a:cs typeface="+mn-cs"/>
      </a:defRPr>
    </a:lvl4pPr>
    <a:lvl5pPr marL="1828800" algn="l" rtl="0" latinLnBrk="0">
      <a:defRPr lang="sv-SE" sz="1200" kern="1200">
        <a:solidFill>
          <a:schemeClr val="tx1"/>
        </a:solidFill>
        <a:latin typeface="+mn-lt"/>
        <a:ea typeface="+mn-ea"/>
        <a:cs typeface="+mn-cs"/>
      </a:defRPr>
    </a:lvl5pPr>
    <a:lvl6pPr marL="2286000" algn="l" rtl="0" latinLnBrk="0">
      <a:defRPr lang="sv-SE" sz="1200" kern="1200">
        <a:solidFill>
          <a:schemeClr val="tx1"/>
        </a:solidFill>
        <a:latin typeface="+mn-lt"/>
        <a:ea typeface="+mn-ea"/>
        <a:cs typeface="+mn-cs"/>
      </a:defRPr>
    </a:lvl6pPr>
    <a:lvl7pPr marL="2743200" algn="l" rtl="0" latinLnBrk="0">
      <a:defRPr lang="sv-SE" sz="1200" kern="1200">
        <a:solidFill>
          <a:schemeClr val="tx1"/>
        </a:solidFill>
        <a:latin typeface="+mn-lt"/>
        <a:ea typeface="+mn-ea"/>
        <a:cs typeface="+mn-cs"/>
      </a:defRPr>
    </a:lvl7pPr>
    <a:lvl8pPr marL="3200400" algn="l" rtl="0" latinLnBrk="0">
      <a:defRPr lang="sv-SE" sz="1200" kern="1200">
        <a:solidFill>
          <a:schemeClr val="tx1"/>
        </a:solidFill>
        <a:latin typeface="+mn-lt"/>
        <a:ea typeface="+mn-ea"/>
        <a:cs typeface="+mn-cs"/>
      </a:defRPr>
    </a:lvl8pPr>
    <a:lvl9pPr marL="3657600" algn="l" rtl="0" latinLnBrk="0">
      <a:defRPr lang="sv-SE"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Autofit/>
          </a:bodyPr>
          <a:lstStyle/>
          <a:p>
            <a:r>
              <a:rPr lang="pt-BR" sz="1100" b="1" dirty="0"/>
              <a:t>Informações básicas</a:t>
            </a:r>
          </a:p>
          <a:p>
            <a:r>
              <a:rPr lang="pt-BR" sz="1100" dirty="0"/>
              <a:t>A cada ano, mais de 1,2 milhão de pessoas morrem em acidentes de trânsito e, em 10% deles, </a:t>
            </a:r>
            <a:r>
              <a:rPr lang="pt-BR" sz="1100" dirty="0" smtClean="0"/>
              <a:t>há</a:t>
            </a:r>
            <a:r>
              <a:rPr lang="pl-PL" sz="1100" dirty="0" smtClean="0"/>
              <a:t> </a:t>
            </a:r>
            <a:r>
              <a:rPr lang="pt-BR" sz="1100" dirty="0" smtClean="0"/>
              <a:t>veículos </a:t>
            </a:r>
            <a:r>
              <a:rPr lang="pt-BR" sz="1100" dirty="0"/>
              <a:t>comerciais envolvidos. Isso equivale a mais de 3.400 mortes por dia. Além disso, </a:t>
            </a:r>
            <a:r>
              <a:rPr lang="pt-BR" sz="1100" dirty="0" smtClean="0"/>
              <a:t>a</a:t>
            </a:r>
            <a:r>
              <a:rPr lang="pl-PL" sz="1100" dirty="0" smtClean="0"/>
              <a:t> </a:t>
            </a:r>
            <a:r>
              <a:rPr lang="pt-BR" sz="1100" dirty="0" smtClean="0"/>
              <a:t>Organização </a:t>
            </a:r>
            <a:r>
              <a:rPr lang="pt-BR" sz="1100" dirty="0"/>
              <a:t>Mundial da Saúde (OMS) estima que, se nada for feito, esse número aumentará 45</a:t>
            </a:r>
            <a:r>
              <a:rPr lang="pt-BR" sz="1100" dirty="0" smtClean="0"/>
              <a:t>%</a:t>
            </a:r>
            <a:r>
              <a:rPr lang="pl-PL" sz="1100" dirty="0" smtClean="0"/>
              <a:t> </a:t>
            </a:r>
            <a:r>
              <a:rPr lang="pt-BR" sz="1100" dirty="0" smtClean="0"/>
              <a:t>em </a:t>
            </a:r>
            <a:r>
              <a:rPr lang="pt-BR" sz="1100" dirty="0"/>
              <a:t>15 anos.</a:t>
            </a:r>
          </a:p>
          <a:p>
            <a:endParaRPr lang="en-GB" sz="1100" dirty="0"/>
          </a:p>
          <a:p>
            <a:r>
              <a:rPr lang="pt-BR" sz="1100" b="1" dirty="0"/>
              <a:t>Segurança: nosso valor fundamental</a:t>
            </a:r>
          </a:p>
          <a:p>
            <a:r>
              <a:rPr lang="pt-BR" sz="1100" dirty="0"/>
              <a:t>Desde sua fundação, em 1927, a Volvo se preocupa com a segurança. Nossa visão de segurança está associada a zero acidentes. O trabalho de segurança da empresa engloba desde pesquisas sobre </a:t>
            </a:r>
            <a:r>
              <a:rPr lang="pt-BR" sz="1100" dirty="0" smtClean="0"/>
              <a:t>o</a:t>
            </a:r>
            <a:r>
              <a:rPr lang="pl-PL" sz="1100" dirty="0" smtClean="0"/>
              <a:t> </a:t>
            </a:r>
            <a:r>
              <a:rPr lang="pt-BR" sz="1100" dirty="0" smtClean="0"/>
              <a:t>trânsito </a:t>
            </a:r>
            <a:r>
              <a:rPr lang="pt-BR" sz="1100" dirty="0"/>
              <a:t>até </a:t>
            </a:r>
            <a:r>
              <a:rPr lang="pt-BR" sz="1100" dirty="0" smtClean="0"/>
              <a:t>o</a:t>
            </a:r>
            <a:r>
              <a:rPr lang="pl-PL" sz="1100" dirty="0" smtClean="0"/>
              <a:t> </a:t>
            </a:r>
            <a:r>
              <a:rPr lang="pt-BR" sz="1100" dirty="0" smtClean="0"/>
              <a:t>desenvolvimento </a:t>
            </a:r>
            <a:r>
              <a:rPr lang="pt-BR" sz="1100" dirty="0"/>
              <a:t>de recursos de segurança inovadores em nossos produtos para manter o motorista </a:t>
            </a:r>
            <a:r>
              <a:rPr lang="pt-BR" sz="1100" dirty="0" smtClean="0"/>
              <a:t>e</a:t>
            </a:r>
            <a:r>
              <a:rPr lang="pl-PL" sz="1100" dirty="0" smtClean="0"/>
              <a:t> </a:t>
            </a:r>
            <a:r>
              <a:rPr lang="pt-BR" sz="1100" dirty="0" smtClean="0"/>
              <a:t>os</a:t>
            </a:r>
            <a:r>
              <a:rPr lang="pl-PL" sz="1100" dirty="0" smtClean="0"/>
              <a:t> </a:t>
            </a:r>
            <a:r>
              <a:rPr lang="pt-BR" sz="1100" dirty="0" smtClean="0"/>
              <a:t>outros </a:t>
            </a:r>
            <a:r>
              <a:rPr lang="pt-BR" sz="1100" dirty="0"/>
              <a:t>usuários da estrada seguros. Mas queremos ir além e, para isso, precisamos da sua ajuda.</a:t>
            </a:r>
            <a:endParaRPr lang="en-GB" sz="1100" dirty="0"/>
          </a:p>
          <a:p>
            <a:endParaRPr lang="en-GB" sz="1100" dirty="0"/>
          </a:p>
          <a:p>
            <a:r>
              <a:rPr lang="pt-BR" sz="1100" b="1" dirty="0"/>
              <a:t>Parar, olhar, acenar</a:t>
            </a:r>
          </a:p>
          <a:p>
            <a:r>
              <a:rPr lang="pt-BR" sz="1100" dirty="0"/>
              <a:t>Um dos nossos projetos para fazer a diferença na segurança no trânsito tem o objetivo de mostrar </a:t>
            </a:r>
            <a:r>
              <a:rPr lang="pt-BR" sz="1100" dirty="0" smtClean="0"/>
              <a:t>às</a:t>
            </a:r>
            <a:r>
              <a:rPr lang="pl-PL" sz="1100" dirty="0" smtClean="0"/>
              <a:t> </a:t>
            </a:r>
            <a:r>
              <a:rPr lang="pt-BR" sz="1100" dirty="0" smtClean="0"/>
              <a:t>crianças </a:t>
            </a:r>
            <a:r>
              <a:rPr lang="pt-BR" sz="1100" dirty="0"/>
              <a:t>como agir de forma segura perto de caminhões, ônibus, carros, etc. Estamos realmente empenhados em explicar o conceito do </a:t>
            </a:r>
            <a:r>
              <a:rPr lang="pt-BR" sz="1100" b="1" dirty="0" smtClean="0"/>
              <a:t>Parar, olhar, acenar </a:t>
            </a:r>
            <a:r>
              <a:rPr lang="pt-BR" sz="1100" dirty="0" smtClean="0"/>
              <a:t>para o máximo de crianças possível. </a:t>
            </a:r>
            <a:r>
              <a:rPr lang="pt-BR" sz="1100" dirty="0" smtClean="0"/>
              <a:t>Essa</a:t>
            </a:r>
            <a:r>
              <a:rPr lang="pl-PL" sz="1100" dirty="0" smtClean="0"/>
              <a:t> </a:t>
            </a:r>
            <a:r>
              <a:rPr lang="pt-BR" sz="1100" dirty="0" smtClean="0"/>
              <a:t>mensagem </a:t>
            </a:r>
            <a:r>
              <a:rPr lang="pt-BR" sz="1100" dirty="0" smtClean="0"/>
              <a:t>pode fazer </a:t>
            </a:r>
            <a:r>
              <a:rPr lang="pt-BR" sz="1100" dirty="0" smtClean="0"/>
              <a:t>a</a:t>
            </a:r>
            <a:r>
              <a:rPr lang="pl-PL" sz="1100" dirty="0" smtClean="0"/>
              <a:t> </a:t>
            </a:r>
            <a:r>
              <a:rPr lang="pt-BR" sz="1100" dirty="0" smtClean="0"/>
              <a:t>diferença </a:t>
            </a:r>
            <a:r>
              <a:rPr lang="pt-BR" sz="1100" dirty="0" smtClean="0"/>
              <a:t>e salvar vidas. Quantas crianças você consegue envolver </a:t>
            </a:r>
            <a:r>
              <a:rPr lang="pt-BR" sz="1100" dirty="0" smtClean="0"/>
              <a:t>para</a:t>
            </a:r>
            <a:r>
              <a:rPr lang="pl-PL" sz="1100" dirty="0" smtClean="0"/>
              <a:t> </a:t>
            </a:r>
            <a:r>
              <a:rPr lang="pt-BR" sz="1100" dirty="0" smtClean="0"/>
              <a:t>apresentar </a:t>
            </a:r>
            <a:r>
              <a:rPr lang="pt-BR" sz="1100" dirty="0" smtClean="0"/>
              <a:t>o programa Parar, olhar, acenar?</a:t>
            </a:r>
            <a:endParaRPr lang="en-GB" sz="1100" dirty="0"/>
          </a:p>
          <a:p>
            <a:endParaRPr lang="en-GB" sz="1100" dirty="0"/>
          </a:p>
          <a:p>
            <a:r>
              <a:rPr lang="pt-BR" sz="1100" b="1" dirty="0"/>
              <a:t>Como usar o material </a:t>
            </a:r>
          </a:p>
          <a:p>
            <a:r>
              <a:rPr lang="pt-BR" sz="1100" dirty="0"/>
              <a:t>Use os slides a seguir para estabelecer um diálogo com as crianças. Repita e explique as mensagens mais importantes. </a:t>
            </a:r>
            <a:r>
              <a:rPr lang="pt-BR" sz="1100" dirty="0" smtClean="0"/>
              <a:t>Claro, você não precisa seguir cada palavra do roteiro. </a:t>
            </a:r>
            <a:endParaRPr lang="en-GB" sz="1100" dirty="0" smtClean="0"/>
          </a:p>
          <a:p>
            <a:r>
              <a:rPr lang="pt-BR" sz="1100" dirty="0"/>
              <a:t>Se quiser promover e ajudar a organizar uma atividade de treinamento completa na escola, com a ajuda de um professor, em um grupo de jovens ou em colaboração com instituições do governo local ou regional, também disponibilizamos um kit completo, com diversos componentes. Para obter mais informações, fale com o responsável por Responsabilidade Social Corporativa (RSC) do departamento de Comunicação Corporativa.</a:t>
            </a:r>
            <a:endParaRPr lang="en-GB" sz="1100" dirty="0"/>
          </a:p>
        </p:txBody>
      </p:sp>
      <p:sp>
        <p:nvSpPr>
          <p:cNvPr id="4" name="Platshållare för bildnummer 3"/>
          <p:cNvSpPr>
            <a:spLocks noGrp="1"/>
          </p:cNvSpPr>
          <p:nvPr>
            <p:ph type="sldNum" sz="quarter" idx="10"/>
          </p:nvPr>
        </p:nvSpPr>
        <p:spPr/>
        <p:txBody>
          <a:bodyPr/>
          <a:lstStyle/>
          <a:p>
            <a:fld id="{71CFF73B-4AAA-EF47-BD5A-1D925FDA4997}" type="slidenum">
              <a:rPr lang="sv-SE" smtClean="0"/>
              <a:t>1</a:t>
            </a:fld>
            <a:endParaRPr lang="sv-SE"/>
          </a:p>
        </p:txBody>
      </p:sp>
    </p:spTree>
    <p:extLst>
      <p:ext uri="{BB962C8B-B14F-4D97-AF65-F5344CB8AC3E}">
        <p14:creationId xmlns:p14="http://schemas.microsoft.com/office/powerpoint/2010/main" val="275780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pt-BR" sz="1100" b="1" dirty="0"/>
              <a:t>Estabeleça um diálogo com as crianças, fazendo perguntas como:</a:t>
            </a:r>
          </a:p>
          <a:p>
            <a:pPr marL="174708" indent="-174708" defTabSz="465887">
              <a:buFontTx/>
              <a:buChar char="-"/>
              <a:defRPr/>
            </a:pPr>
            <a:r>
              <a:rPr lang="pt-BR" sz="1100" dirty="0"/>
              <a:t>Como vocês sabem que o motorista viu vocês? </a:t>
            </a:r>
          </a:p>
          <a:p>
            <a:pPr marL="174708" indent="-174708" defTabSz="465887">
              <a:buFontTx/>
              <a:buChar char="-"/>
              <a:defRPr/>
            </a:pPr>
            <a:r>
              <a:rPr lang="pt-BR" sz="1100" dirty="0"/>
              <a:t>O que vocês podem fazer para ter certeza de que o motorista viu vocês? </a:t>
            </a:r>
          </a:p>
          <a:p>
            <a:pPr marL="174708" indent="-174708" defTabSz="465887">
              <a:buFontTx/>
              <a:buChar char="-"/>
              <a:defRPr/>
            </a:pPr>
            <a:r>
              <a:rPr lang="pt-BR" sz="1100" dirty="0"/>
              <a:t>ACENAR é suficiente? </a:t>
            </a:r>
          </a:p>
          <a:p>
            <a:endParaRPr lang="en-GB" sz="1100" dirty="0"/>
          </a:p>
          <a:p>
            <a:r>
              <a:rPr lang="pt-BR" sz="1100" b="1" dirty="0"/>
              <a:t>Explique:</a:t>
            </a:r>
          </a:p>
          <a:p>
            <a:r>
              <a:rPr lang="pt-BR" sz="1100" dirty="0"/>
              <a:t>Como já dissemos, o motorista pode ter dificuldade para ver tudo ao redor do caminhão ou ônibus. Então, mesmo que para nós seja fácil ver o veículo, não conseguimos ter certeza de que o motorista nos viu.</a:t>
            </a:r>
          </a:p>
          <a:p>
            <a:endParaRPr lang="en-GB" sz="1100" dirty="0"/>
          </a:p>
          <a:p>
            <a:r>
              <a:rPr lang="pt-BR" sz="1100" dirty="0"/>
              <a:t>Para evitar que aconteça um acidente grave, é importante sempre tentar estabelecer contato visual com o motorista para confirmar que ele viu vocês. </a:t>
            </a:r>
          </a:p>
          <a:p>
            <a:endParaRPr lang="en-GB" sz="1100" dirty="0"/>
          </a:p>
          <a:p>
            <a:r>
              <a:rPr lang="pt-BR" sz="1100" dirty="0"/>
              <a:t>Para garantir que o motorista veja vocês, tentem </a:t>
            </a:r>
            <a:r>
              <a:rPr lang="pt-BR" sz="1100" b="1" dirty="0"/>
              <a:t>ACENAR</a:t>
            </a:r>
            <a:r>
              <a:rPr lang="pt-BR" sz="1100" dirty="0"/>
              <a:t> e esperem que ele faça o mesmo. Depois disso, vocês poderão atravessar a rua.</a:t>
            </a:r>
            <a:endParaRPr lang="en-GB" sz="11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10</a:t>
            </a:fld>
            <a:endParaRPr lang="sv-SE"/>
          </a:p>
        </p:txBody>
      </p:sp>
    </p:spTree>
    <p:extLst>
      <p:ext uri="{BB962C8B-B14F-4D97-AF65-F5344CB8AC3E}">
        <p14:creationId xmlns:p14="http://schemas.microsoft.com/office/powerpoint/2010/main" val="159143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pt-BR" sz="1100" b="1" dirty="0"/>
              <a:t>Confirme se as crianças entenderam a mensagem principal, fazendo perguntas como:</a:t>
            </a:r>
          </a:p>
          <a:p>
            <a:pPr marL="174708" indent="-174708" defTabSz="465887">
              <a:buFontTx/>
              <a:buChar char="-"/>
              <a:defRPr/>
            </a:pPr>
            <a:r>
              <a:rPr lang="pt-BR" sz="1100" dirty="0"/>
              <a:t>Vocês lembram o que quer dizer Parar, Olhar, Acenar?</a:t>
            </a:r>
          </a:p>
          <a:p>
            <a:pPr marL="174708" indent="-174708" defTabSz="465887">
              <a:buFontTx/>
              <a:buChar char="-"/>
              <a:defRPr/>
            </a:pPr>
            <a:r>
              <a:rPr lang="pt-BR" sz="1100" dirty="0"/>
              <a:t>Quando vocês devem Parar, Olhar, Acenar?</a:t>
            </a:r>
          </a:p>
          <a:p>
            <a:pPr marL="174708" indent="-174708" defTabSz="465887">
              <a:buFontTx/>
              <a:buChar char="-"/>
              <a:defRPr/>
            </a:pPr>
            <a:r>
              <a:rPr lang="pt-BR" sz="1100" dirty="0"/>
              <a:t>Vocês já tentaram fazer isso?</a:t>
            </a:r>
          </a:p>
          <a:p>
            <a:pPr marL="174708" indent="-174708" defTabSz="465887">
              <a:buFontTx/>
              <a:buChar char="-"/>
              <a:defRPr/>
            </a:pPr>
            <a:r>
              <a:rPr lang="pt-BR" sz="1100" dirty="0"/>
              <a:t>Por que vocês devem Parar, Olhar, Acenar?</a:t>
            </a:r>
          </a:p>
          <a:p>
            <a:endParaRPr lang="en-GB" sz="1100" dirty="0"/>
          </a:p>
          <a:p>
            <a:r>
              <a:rPr lang="pt-BR" sz="1100" b="1" dirty="0"/>
              <a:t>Faça um resumo:</a:t>
            </a:r>
            <a:endParaRPr lang="en-GB" sz="1100" dirty="0"/>
          </a:p>
          <a:p>
            <a:r>
              <a:rPr lang="pt-BR" sz="1100" dirty="0"/>
              <a:t>Acabamos de conhecer as palavras mágicas Parar, Olhar, Acenar. </a:t>
            </a:r>
          </a:p>
          <a:p>
            <a:endParaRPr lang="en-GB" sz="1100" dirty="0"/>
          </a:p>
          <a:p>
            <a:r>
              <a:rPr lang="pt-BR" sz="1100" dirty="0"/>
              <a:t>Antes de atravessar, vocês devem </a:t>
            </a:r>
            <a:r>
              <a:rPr lang="pt-BR" sz="1100" b="1" dirty="0"/>
              <a:t>PARAR</a:t>
            </a:r>
            <a:r>
              <a:rPr lang="pt-BR" sz="1100" dirty="0"/>
              <a:t> completamente. </a:t>
            </a:r>
          </a:p>
          <a:p>
            <a:endParaRPr lang="en-GB" sz="1100" dirty="0"/>
          </a:p>
          <a:p>
            <a:r>
              <a:rPr lang="pt-BR" sz="1100" dirty="0"/>
              <a:t>Trânsito à direita:</a:t>
            </a:r>
            <a:r>
              <a:rPr dirty="0"/>
              <a:t/>
            </a:r>
            <a:br>
              <a:rPr dirty="0"/>
            </a:br>
            <a:r>
              <a:rPr lang="pt-BR" sz="1100" dirty="0"/>
              <a:t>Antes de atravessar, é importante </a:t>
            </a:r>
            <a:r>
              <a:rPr lang="pt-BR" sz="1100" b="1" dirty="0"/>
              <a:t>OLHAR</a:t>
            </a:r>
            <a:r>
              <a:rPr lang="pt-BR" sz="1100" dirty="0"/>
              <a:t> ao redor com atenção. Primeiro, olhem para a esquerda, depois para a direita e novamente para a esquerda. Tentem estabelecer contato visual com </a:t>
            </a:r>
            <a:r>
              <a:rPr lang="pt-BR" sz="1100" dirty="0" smtClean="0"/>
              <a:t>o</a:t>
            </a:r>
            <a:r>
              <a:rPr lang="pl-PL" sz="1100" dirty="0" smtClean="0"/>
              <a:t> </a:t>
            </a:r>
            <a:r>
              <a:rPr lang="pt-BR" sz="1100" dirty="0" smtClean="0"/>
              <a:t>motorista</a:t>
            </a:r>
            <a:r>
              <a:rPr lang="pt-BR" sz="1100" dirty="0"/>
              <a:t>.</a:t>
            </a:r>
            <a:endParaRPr lang="en-GB" sz="1100" i="1" dirty="0"/>
          </a:p>
          <a:p>
            <a:endParaRPr lang="en-GB" sz="1100" dirty="0"/>
          </a:p>
          <a:p>
            <a:r>
              <a:rPr lang="pt-BR" sz="1100" i="1" dirty="0"/>
              <a:t>Trânsito à esquerda: </a:t>
            </a:r>
            <a:r>
              <a:rPr dirty="0"/>
              <a:t/>
            </a:r>
            <a:br>
              <a:rPr dirty="0"/>
            </a:br>
            <a:r>
              <a:rPr lang="pt-BR" sz="1100" i="1" dirty="0"/>
              <a:t>Antes de atravessar, é importante </a:t>
            </a:r>
            <a:r>
              <a:rPr lang="pt-BR" sz="1100" b="1" i="1" dirty="0"/>
              <a:t>OLHAR</a:t>
            </a:r>
            <a:r>
              <a:rPr lang="pt-BR" sz="1100" i="1" dirty="0"/>
              <a:t> ao redor com atenção. Primeiro, olhem para a direita, depois para a esquerda e novamente para a direita. Tentem estabelecer contato visual com </a:t>
            </a:r>
            <a:r>
              <a:rPr lang="pt-BR" sz="1100" i="1" dirty="0" smtClean="0"/>
              <a:t>o</a:t>
            </a:r>
            <a:r>
              <a:rPr lang="pl-PL" sz="1100" i="1" dirty="0" smtClean="0"/>
              <a:t> </a:t>
            </a:r>
            <a:r>
              <a:rPr lang="pt-BR" sz="1100" i="1" dirty="0" smtClean="0"/>
              <a:t>motorista</a:t>
            </a:r>
            <a:r>
              <a:rPr lang="pt-BR" sz="1100" i="1" dirty="0"/>
              <a:t>.</a:t>
            </a:r>
            <a:endParaRPr lang="en-GB" sz="1100" i="1" dirty="0"/>
          </a:p>
          <a:p>
            <a:endParaRPr lang="en-GB" sz="1100" dirty="0"/>
          </a:p>
          <a:p>
            <a:r>
              <a:rPr lang="pt-BR" sz="1100" dirty="0"/>
              <a:t>Para garantir que o motorista viu vocês, tentem </a:t>
            </a:r>
            <a:r>
              <a:rPr lang="pt-BR" sz="1100" b="1" dirty="0"/>
              <a:t>ACENAR</a:t>
            </a:r>
            <a:r>
              <a:rPr lang="pt-BR" sz="1100" dirty="0"/>
              <a:t> e esperem que ele faça o mesmo. Vocês sempre devem acenar e esperar uma resposta, porque, do contrário, não é possível ter certeza de que o motorista viu vocês, apesar de vocês terem visto o veículo. Lembram disso?</a:t>
            </a:r>
          </a:p>
          <a:p>
            <a:endParaRPr lang="en-GB" sz="1100" dirty="0"/>
          </a:p>
          <a:p>
            <a:r>
              <a:rPr lang="pt-BR" sz="1100" dirty="0"/>
              <a:t>Para evitar acidentes, vocês sempre devem Parar, Olhar e Acenar antes de atravessar a rua.</a:t>
            </a:r>
          </a:p>
          <a:p>
            <a:endParaRPr lang="en-GB" dirty="0" smtClean="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11</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pt-BR" sz="1100" b="1" dirty="0"/>
              <a:t>Estabeleça um diálogo com as crianças, fazendo perguntas como:</a:t>
            </a:r>
          </a:p>
          <a:p>
            <a:pPr marL="174708" indent="-174708" defTabSz="465887">
              <a:buFontTx/>
              <a:buChar char="-"/>
              <a:defRPr/>
            </a:pPr>
            <a:r>
              <a:rPr lang="pt-BR" sz="1100" dirty="0"/>
              <a:t>Vocês já ouviram falar de Parar, Olhar, Acenar? </a:t>
            </a:r>
          </a:p>
          <a:p>
            <a:pPr marL="174708" indent="-174708" defTabSz="465887">
              <a:buFontTx/>
              <a:buChar char="-"/>
              <a:defRPr/>
            </a:pPr>
            <a:r>
              <a:rPr lang="pt-BR" sz="1100" dirty="0"/>
              <a:t>Vocês sabem o que é isso? </a:t>
            </a:r>
          </a:p>
          <a:p>
            <a:pPr marL="174708" indent="-174708" defTabSz="465887">
              <a:buFontTx/>
              <a:buChar char="-"/>
              <a:defRPr/>
            </a:pPr>
            <a:r>
              <a:rPr lang="pt-BR" sz="1100" dirty="0"/>
              <a:t>Quando vocês pensam em um cruzamento, que tipos de veículos imaginam? </a:t>
            </a:r>
            <a:endParaRPr lang="en-GB" sz="1100" b="1" dirty="0"/>
          </a:p>
          <a:p>
            <a:endParaRPr lang="en-GB" sz="1100" b="1" dirty="0"/>
          </a:p>
          <a:p>
            <a:r>
              <a:rPr lang="pt-BR" sz="1100" b="1" dirty="0"/>
              <a:t>Explique:</a:t>
            </a:r>
            <a:endParaRPr lang="en-GB" sz="1100" dirty="0"/>
          </a:p>
          <a:p>
            <a:r>
              <a:rPr lang="pt-BR" sz="1100" dirty="0"/>
              <a:t>As três palavras Parar, Olhar e Acenar são palavras mágicas no trânsito. Hoje, vamos entender o que elas querem dizer e por que são tão importantes. </a:t>
            </a:r>
          </a:p>
          <a:p>
            <a:endParaRPr lang="en-GB" sz="1100" dirty="0"/>
          </a:p>
          <a:p>
            <a:r>
              <a:rPr lang="pt-BR" sz="1100" dirty="0"/>
              <a:t>Mas, antes de falarmos de Parar, Olhar, Acenar, vocês já pensaram nos veículos enormes que estão nas ruas e por que eles estão por aí</a:t>
            </a:r>
            <a:r>
              <a:rPr lang="pt-BR" sz="1100" dirty="0" smtClean="0"/>
              <a:t>?</a:t>
            </a:r>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2</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pt-BR" sz="1100" b="1" dirty="0"/>
              <a:t>Estabeleça um diálogo com as crianças, fazendo perguntas como:</a:t>
            </a:r>
          </a:p>
          <a:p>
            <a:pPr marL="174708" indent="-174708" defTabSz="465887">
              <a:buFontTx/>
              <a:buChar char="-"/>
              <a:defRPr/>
            </a:pPr>
            <a:r>
              <a:rPr lang="pt-BR" sz="1100" dirty="0"/>
              <a:t>Vocês já pensaram por que existem caminhões? </a:t>
            </a:r>
          </a:p>
          <a:p>
            <a:pPr marL="174708" indent="-174708" defTabSz="465887">
              <a:buFontTx/>
              <a:buChar char="-"/>
              <a:defRPr/>
            </a:pPr>
            <a:r>
              <a:rPr lang="pt-BR" sz="1100" dirty="0"/>
              <a:t>Para que os caminhões servem?</a:t>
            </a:r>
          </a:p>
          <a:p>
            <a:pPr marL="174708" indent="-174708" defTabSz="465887">
              <a:buFontTx/>
              <a:buChar char="-"/>
              <a:defRPr/>
            </a:pPr>
            <a:r>
              <a:rPr lang="pt-BR" sz="1100" dirty="0"/>
              <a:t>Quais tipos diferentes de caminhões vocês conhecem? </a:t>
            </a:r>
          </a:p>
          <a:p>
            <a:pPr marL="174708" indent="-174708" defTabSz="465887">
              <a:buFontTx/>
              <a:buChar char="-"/>
              <a:defRPr/>
            </a:pPr>
            <a:r>
              <a:rPr lang="pt-BR" sz="1100" dirty="0"/>
              <a:t>Como faríamos se não tivéssemos caminhões?</a:t>
            </a:r>
          </a:p>
          <a:p>
            <a:pPr marL="174708" indent="-174708" defTabSz="465887">
              <a:buFontTx/>
              <a:buChar char="-"/>
              <a:defRPr/>
            </a:pPr>
            <a:r>
              <a:rPr lang="pt-BR" sz="1100" dirty="0"/>
              <a:t>Por que os ônibus existem? Como seria sem os ônibus?</a:t>
            </a:r>
          </a:p>
          <a:p>
            <a:pPr defTabSz="465887">
              <a:defRPr/>
            </a:pPr>
            <a:endParaRPr lang="en-GB" sz="1100" dirty="0"/>
          </a:p>
          <a:p>
            <a:pPr defTabSz="465887">
              <a:defRPr/>
            </a:pPr>
            <a:r>
              <a:rPr lang="pt-BR" sz="1100" b="1" dirty="0"/>
              <a:t>Explique:</a:t>
            </a:r>
          </a:p>
          <a:p>
            <a:pPr defTabSz="465887">
              <a:defRPr/>
            </a:pPr>
            <a:r>
              <a:rPr lang="pt-BR" sz="1100" dirty="0"/>
              <a:t>Muitos caminhões são usados no transporte de coisas de um lugar para outro. Aqui, vemos um caminhão fazendo a entrega de pão da padaria em um café. Os caminhões carregam quase tudo </a:t>
            </a:r>
            <a:r>
              <a:rPr lang="pt-BR" sz="1100" dirty="0" smtClean="0"/>
              <a:t>o</a:t>
            </a:r>
            <a:r>
              <a:rPr lang="pl-PL" sz="1100" dirty="0" smtClean="0"/>
              <a:t> </a:t>
            </a:r>
            <a:r>
              <a:rPr lang="pt-BR" sz="1100" dirty="0" smtClean="0"/>
              <a:t>que </a:t>
            </a:r>
            <a:r>
              <a:rPr lang="pt-BR" sz="1100" dirty="0"/>
              <a:t>vocês usam em suas casas – móveis, brinquedos, alimentos, carros e até mesmo o material usado para construir a própria casa. </a:t>
            </a:r>
          </a:p>
          <a:p>
            <a:pPr defTabSz="465887">
              <a:defRPr/>
            </a:pPr>
            <a:endParaRPr lang="en-GB" sz="1100" dirty="0"/>
          </a:p>
          <a:p>
            <a:pPr defTabSz="465887">
              <a:defRPr/>
            </a:pPr>
            <a:r>
              <a:rPr lang="pt-BR" sz="1100" dirty="0"/>
              <a:t>Talvez vocês conheçam outros caminhões, como os de bombeiros, de reciclagem ou de transporte de madeira. </a:t>
            </a:r>
          </a:p>
          <a:p>
            <a:pPr defTabSz="465887">
              <a:defRPr/>
            </a:pPr>
            <a:endParaRPr lang="en-GB" sz="1100" dirty="0"/>
          </a:p>
          <a:p>
            <a:pPr defTabSz="465887">
              <a:defRPr/>
            </a:pPr>
            <a:r>
              <a:rPr lang="pt-BR" sz="1100" dirty="0"/>
              <a:t>Precisamos dos caminhões para que nosso mundo funcione. Se não houvesse caminhões, não seria possível coletar lixo, apagar incêndios ou entregar alimentos nas mercearias, lojas, restaurantes ou cafés. </a:t>
            </a:r>
            <a:endParaRPr lang="en-GB" sz="1100" dirty="0" smtClean="0"/>
          </a:p>
          <a:p>
            <a:pPr defTabSz="465887">
              <a:defRPr/>
            </a:pPr>
            <a:endParaRPr lang="en-GB" sz="1100" dirty="0"/>
          </a:p>
          <a:p>
            <a:pPr defTabSz="465887">
              <a:defRPr/>
            </a:pPr>
            <a:r>
              <a:rPr lang="pt-BR" sz="1100" dirty="0"/>
              <a:t>Também precisamos dos ônibus porque eles são bastante eficientes para transportar muitas pessoas de uma vez</a:t>
            </a:r>
            <a:r>
              <a:rPr lang="pt-BR" sz="1100" dirty="0" smtClean="0"/>
              <a:t>.</a:t>
            </a:r>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3</a:t>
            </a:fld>
            <a:endParaRPr lang="sv-SE"/>
          </a:p>
        </p:txBody>
      </p:sp>
    </p:spTree>
    <p:extLst>
      <p:ext uri="{BB962C8B-B14F-4D97-AF65-F5344CB8AC3E}">
        <p14:creationId xmlns:p14="http://schemas.microsoft.com/office/powerpoint/2010/main" val="191661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pt-BR" sz="1100" b="1" dirty="0"/>
              <a:t>Estabeleça um diálogo com as crianças, fazendo perguntas como:</a:t>
            </a:r>
          </a:p>
          <a:p>
            <a:pPr marL="174708" indent="-174708" defTabSz="465887">
              <a:buFontTx/>
              <a:buChar char="-"/>
              <a:defRPr/>
            </a:pPr>
            <a:r>
              <a:rPr lang="pt-BR" sz="1100" dirty="0"/>
              <a:t>Vocês já pensaram no tamanho dos caminhões?</a:t>
            </a:r>
          </a:p>
          <a:p>
            <a:pPr marL="174708" indent="-174708" defTabSz="465887">
              <a:buFontTx/>
              <a:buChar char="-"/>
              <a:defRPr/>
            </a:pPr>
            <a:r>
              <a:rPr lang="pt-BR" sz="1100" dirty="0"/>
              <a:t>Todos os caminhões são do mesmo tamanho?</a:t>
            </a:r>
          </a:p>
          <a:p>
            <a:pPr defTabSz="465887">
              <a:defRPr/>
            </a:pPr>
            <a:endParaRPr lang="en-GB" sz="1100" dirty="0"/>
          </a:p>
          <a:p>
            <a:pPr defTabSz="465887">
              <a:defRPr/>
            </a:pPr>
            <a:r>
              <a:rPr lang="pt-BR" sz="1100" b="1" dirty="0"/>
              <a:t>Explique:</a:t>
            </a:r>
          </a:p>
          <a:p>
            <a:pPr defTabSz="465887">
              <a:defRPr/>
            </a:pPr>
            <a:r>
              <a:rPr lang="pt-BR" sz="1100" dirty="0"/>
              <a:t>Os caminhões e ônibus têm tamanhos diferentes, dependendo do que eles carregam. </a:t>
            </a:r>
          </a:p>
          <a:p>
            <a:endParaRPr lang="en-GB" sz="1100" dirty="0"/>
          </a:p>
          <a:p>
            <a:r>
              <a:rPr lang="pt-BR" sz="1100" dirty="0"/>
              <a:t>Um caminhão de lixo ou material reciclável é relativamente pequeno, pois precisa passar pelas ruas da cidade pegando o lixo. Ele tem compartimentos diferentes para os vários tipos de lixo: papel, plástico metal e vidro. Para que caiba mais, o material é compactado antes de ser levado para o posto de reciclagem. </a:t>
            </a:r>
          </a:p>
          <a:p>
            <a:endParaRPr lang="en-GB" sz="1100" dirty="0"/>
          </a:p>
          <a:p>
            <a:pPr defTabSz="465887">
              <a:defRPr/>
            </a:pPr>
            <a:r>
              <a:rPr lang="pt-BR" sz="1100" dirty="0"/>
              <a:t>Os caminhões maiores e mais compridos são chamados de articulados ou reboques, porque a carga é colocada no reboque. Normalmente, transportam cargas grandes por longas distâncias pelas rodovias, por exemplo, levando frutas da Espanha para a Suécia.</a:t>
            </a:r>
          </a:p>
          <a:p>
            <a:r>
              <a:rPr lang="pt-BR" sz="1100" dirty="0"/>
              <a:t> </a:t>
            </a:r>
          </a:p>
          <a:p>
            <a:pPr defTabSz="465887">
              <a:defRPr/>
            </a:pPr>
            <a:r>
              <a:rPr lang="pt-BR" sz="1100" dirty="0"/>
              <a:t>Este caminhão tem 4,5 metros de altura e 16,5 metros de comprimento, com o reboque. Isso é mais ou menos a altura de uma girafa fêmea e mais comprido do que 3 ou 4 carros comuns!</a:t>
            </a:r>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4</a:t>
            </a:fld>
            <a:endParaRPr lang="sv-SE"/>
          </a:p>
        </p:txBody>
      </p:sp>
    </p:spTree>
    <p:extLst>
      <p:ext uri="{BB962C8B-B14F-4D97-AF65-F5344CB8AC3E}">
        <p14:creationId xmlns:p14="http://schemas.microsoft.com/office/powerpoint/2010/main" val="318282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a:xfrm>
            <a:off x="523129" y="4140340"/>
            <a:ext cx="5937216" cy="4600858"/>
          </a:xfrm>
        </p:spPr>
        <p:txBody>
          <a:bodyPr>
            <a:normAutofit/>
          </a:bodyPr>
          <a:lstStyle/>
          <a:p>
            <a:pPr defTabSz="465887">
              <a:defRPr/>
            </a:pPr>
            <a:r>
              <a:rPr lang="pt-BR" sz="1100" b="1" dirty="0"/>
              <a:t>Estabeleça um diálogo com as crianças, fazendo perguntas como:</a:t>
            </a:r>
          </a:p>
          <a:p>
            <a:pPr marL="174708" indent="-174708" defTabSz="465887">
              <a:buFontTx/>
              <a:buChar char="-"/>
              <a:defRPr/>
            </a:pPr>
            <a:r>
              <a:rPr lang="pt-BR" sz="1100" dirty="0"/>
              <a:t>Como vocês acham que é entrar num caminhão desse tamanho?</a:t>
            </a:r>
          </a:p>
          <a:p>
            <a:pPr marL="174708" indent="-174708" defTabSz="465887">
              <a:buFontTx/>
              <a:buChar char="-"/>
              <a:defRPr/>
            </a:pPr>
            <a:r>
              <a:rPr lang="pt-BR" sz="1100" dirty="0"/>
              <a:t>Quantas pessoas vocês estão vendo na figura? Vocês acharam difícil ver todas elas? </a:t>
            </a:r>
          </a:p>
          <a:p>
            <a:pPr marL="174708" indent="-174708" defTabSz="465887">
              <a:buFontTx/>
              <a:buChar char="-"/>
              <a:defRPr/>
            </a:pPr>
            <a:r>
              <a:rPr lang="pt-BR" sz="1100" dirty="0" smtClean="0"/>
              <a:t>No trânsito, o que vocês podem fazer para ter certeza de que o motorista veja vocês?</a:t>
            </a:r>
          </a:p>
          <a:p>
            <a:endParaRPr lang="en-GB" sz="1100" dirty="0"/>
          </a:p>
          <a:p>
            <a:r>
              <a:rPr lang="pt-BR" sz="1100" b="1" dirty="0"/>
              <a:t>Explique:</a:t>
            </a:r>
            <a:endParaRPr lang="en-GB" sz="1100" dirty="0"/>
          </a:p>
          <a:p>
            <a:r>
              <a:rPr lang="pt-BR" sz="1100" dirty="0"/>
              <a:t>Pode ser difícil ver o que está em torno de um caminhão ou um ônibus. Isso acontece porque </a:t>
            </a:r>
            <a:r>
              <a:rPr lang="pt-BR" sz="1100" dirty="0" smtClean="0"/>
              <a:t>o</a:t>
            </a:r>
            <a:r>
              <a:rPr lang="pl-PL" sz="1100" dirty="0" smtClean="0"/>
              <a:t> </a:t>
            </a:r>
            <a:r>
              <a:rPr lang="pt-BR" sz="1100" dirty="0" smtClean="0"/>
              <a:t>veículo </a:t>
            </a:r>
            <a:r>
              <a:rPr lang="pt-BR" sz="1100" dirty="0"/>
              <a:t>é grande e, no caso do caminhão, o motorista fica muito no alto. </a:t>
            </a:r>
          </a:p>
          <a:p>
            <a:endParaRPr lang="en-GB" sz="1100" dirty="0"/>
          </a:p>
          <a:p>
            <a:r>
              <a:rPr lang="pt-BR" sz="1100" dirty="0"/>
              <a:t>O motorista precisa se inclinar para a frente e para os lados para conseguir ver tudo. Ele também </a:t>
            </a:r>
            <a:r>
              <a:rPr lang="pt-BR" sz="1100" dirty="0" smtClean="0"/>
              <a:t>usa</a:t>
            </a:r>
            <a:r>
              <a:rPr lang="pl-PL" sz="1100" dirty="0" smtClean="0"/>
              <a:t> </a:t>
            </a:r>
            <a:r>
              <a:rPr lang="pt-BR" sz="1100" dirty="0" smtClean="0"/>
              <a:t>os </a:t>
            </a:r>
            <a:r>
              <a:rPr lang="pt-BR" sz="1100" dirty="0"/>
              <a:t>retrovisores para ver o que está atrás, ao lado e bem perto, na frente dele.</a:t>
            </a:r>
          </a:p>
          <a:p>
            <a:r>
              <a:rPr lang="pt-BR" sz="1100" dirty="0"/>
              <a:t>  </a:t>
            </a:r>
          </a:p>
          <a:p>
            <a:r>
              <a:rPr lang="pt-BR" sz="1100" dirty="0"/>
              <a:t>Nós conseguimos ver o caminhão, mas não temos certeza de que o motorista está vendo a gente. </a:t>
            </a:r>
          </a:p>
          <a:p>
            <a:endParaRPr lang="en-GB" sz="1100" dirty="0"/>
          </a:p>
          <a:p>
            <a:r>
              <a:rPr lang="pt-BR" sz="1100" dirty="0"/>
              <a:t>Por isso, é muito importante sempre tentar estabelecer contato visual com o motorista, para ter certeza que ele viu vocês. </a:t>
            </a:r>
          </a:p>
          <a:p>
            <a:endParaRPr lang="en-GB" sz="22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5</a:t>
            </a:fld>
            <a:endParaRPr lang="sv-SE"/>
          </a:p>
        </p:txBody>
      </p:sp>
    </p:spTree>
    <p:extLst>
      <p:ext uri="{BB962C8B-B14F-4D97-AF65-F5344CB8AC3E}">
        <p14:creationId xmlns:p14="http://schemas.microsoft.com/office/powerpoint/2010/main" val="230834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pt-BR" sz="1100" b="1" dirty="0"/>
              <a:t>Estabeleça um diálogo com as crianças, fazendo perguntas como:</a:t>
            </a:r>
          </a:p>
          <a:p>
            <a:pPr marL="174708" indent="-174708" defTabSz="465887">
              <a:buFontTx/>
              <a:buChar char="-"/>
              <a:defRPr/>
            </a:pPr>
            <a:r>
              <a:rPr lang="pt-BR" sz="1100" dirty="0"/>
              <a:t>O motorista está sentado bem no alto de um veículo enorme. Vocês acham que ele consegue ver todas as bicicletas da figura?</a:t>
            </a:r>
          </a:p>
          <a:p>
            <a:pPr marL="174708" indent="-174708" defTabSz="465887">
              <a:buFontTx/>
              <a:buChar char="-"/>
              <a:defRPr/>
            </a:pPr>
            <a:r>
              <a:rPr lang="pt-BR" sz="1100" dirty="0"/>
              <a:t>Quais bicicletas devem ser mais difíceis de ver de dentro do caminhão? Quais vocês acham que estão nos lugares mais seguros?</a:t>
            </a:r>
          </a:p>
          <a:p>
            <a:endParaRPr lang="en-GB" sz="1100" dirty="0"/>
          </a:p>
          <a:p>
            <a:r>
              <a:rPr lang="pt-BR" sz="1100" b="1" dirty="0"/>
              <a:t>Explique:</a:t>
            </a:r>
          </a:p>
          <a:p>
            <a:r>
              <a:rPr lang="pt-BR" sz="1100" dirty="0"/>
              <a:t>Quando vocês andam de bicicleta no trânsito, é muito importante lembrar que talvez os motoristas de caminhões não consigam ver vocês.  </a:t>
            </a:r>
          </a:p>
          <a:p>
            <a:endParaRPr lang="en-GB" sz="1100" dirty="0"/>
          </a:p>
          <a:p>
            <a:r>
              <a:rPr lang="pt-BR" sz="1100" dirty="0"/>
              <a:t>O motorista precisa se inclinar e usar os retrovisores para ver todas as bicicletas na figura. As mais difíceis de ver são aquelas que estão na frente. Também pode ser difícil para o motorista ver </a:t>
            </a:r>
            <a:r>
              <a:rPr lang="pt-BR" sz="1100" dirty="0" smtClean="0"/>
              <a:t>a</a:t>
            </a:r>
            <a:r>
              <a:rPr lang="pl-PL" sz="1100" dirty="0" smtClean="0"/>
              <a:t> </a:t>
            </a:r>
            <a:r>
              <a:rPr lang="pt-BR" sz="1100" dirty="0" smtClean="0"/>
              <a:t>bicicleta </a:t>
            </a:r>
            <a:r>
              <a:rPr lang="pt-BR" sz="1100" dirty="0"/>
              <a:t>verde, à direita do caminhão. As bicicletas mais seguras são as que estão mais atrás. </a:t>
            </a:r>
          </a:p>
          <a:p>
            <a:endParaRPr lang="en-GB" i="1"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6</a:t>
            </a:fld>
            <a:endParaRPr lang="sv-SE"/>
          </a:p>
        </p:txBody>
      </p:sp>
    </p:spTree>
    <p:extLst>
      <p:ext uri="{BB962C8B-B14F-4D97-AF65-F5344CB8AC3E}">
        <p14:creationId xmlns:p14="http://schemas.microsoft.com/office/powerpoint/2010/main" val="137421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Autofit/>
          </a:bodyPr>
          <a:lstStyle/>
          <a:p>
            <a:pPr defTabSz="465887">
              <a:defRPr/>
            </a:pPr>
            <a:r>
              <a:rPr lang="pt-BR" sz="1000" b="1" dirty="0"/>
              <a:t>Estabeleça um diálogo com as crianças, fazendo perguntas como:</a:t>
            </a:r>
          </a:p>
          <a:p>
            <a:pPr marL="174708" indent="-174708" defTabSz="465887">
              <a:buFontTx/>
              <a:buChar char="-"/>
              <a:defRPr/>
            </a:pPr>
            <a:r>
              <a:rPr lang="pt-BR" sz="1000" dirty="0"/>
              <a:t>Vocês já viram um caminhão virando em uma esquina? Parecia que ele ia virar?  </a:t>
            </a:r>
          </a:p>
          <a:p>
            <a:pPr marL="174708" indent="-174708" defTabSz="465887">
              <a:buFontTx/>
              <a:buChar char="-"/>
              <a:defRPr/>
            </a:pPr>
            <a:r>
              <a:rPr lang="pt-BR" sz="1000" dirty="0"/>
              <a:t>Vocês sabem como permanecer em segurança quando estão pedalando atrás de um caminhão?</a:t>
            </a:r>
          </a:p>
          <a:p>
            <a:endParaRPr lang="en-GB" sz="1000" dirty="0"/>
          </a:p>
          <a:p>
            <a:r>
              <a:rPr lang="pt-BR" sz="1000" b="1" dirty="0"/>
              <a:t>Explique:</a:t>
            </a:r>
            <a:endParaRPr lang="en-GB" sz="1000" dirty="0"/>
          </a:p>
          <a:p>
            <a:pPr defTabSz="931774">
              <a:defRPr/>
            </a:pPr>
            <a:r>
              <a:rPr lang="pt-BR" sz="1000" dirty="0"/>
              <a:t>Trânsito à direita</a:t>
            </a:r>
            <a:r>
              <a:rPr sz="1000" dirty="0"/>
              <a:t/>
            </a:r>
            <a:br>
              <a:rPr sz="1000" dirty="0"/>
            </a:br>
            <a:r>
              <a:rPr lang="pt-BR" sz="1000" dirty="0"/>
              <a:t>O tipo de acidente mais comum entre ciclistas e caminhões acontece quando o caminhão está prestes a virar à direita, como aqui. Nessa situação, o motorista talvez não veja vocês, o que poderia causar um acidente grave.</a:t>
            </a:r>
            <a:endParaRPr lang="en-GB" sz="1000" dirty="0"/>
          </a:p>
          <a:p>
            <a:pPr defTabSz="931774">
              <a:defRPr/>
            </a:pPr>
            <a:endParaRPr lang="en-GB" sz="1000" dirty="0"/>
          </a:p>
          <a:p>
            <a:r>
              <a:rPr lang="pt-BR" sz="1000" dirty="0" smtClean="0"/>
              <a:t>Os caminhões e ônibus precisam de mais espaço na curva do que os carros. Eles não conseguem fazer uma curva à direita a partir do meio-fio direito; isso quer dizer que eles precisam seguir reto pelo cruzamento antes de começar a virar. Então, se vocês estão ao lado ou atrás de um caminhão ou ônibus, pode </a:t>
            </a:r>
            <a:r>
              <a:rPr lang="pt-BR" sz="1000" i="1" dirty="0"/>
              <a:t>parecer</a:t>
            </a:r>
            <a:r>
              <a:rPr lang="pt-BR" sz="1000" dirty="0"/>
              <a:t> que ele vai continuar em frente, mas, na verdade, ele está se preparando para virar. </a:t>
            </a:r>
          </a:p>
          <a:p>
            <a:pPr>
              <a:defRPr/>
            </a:pPr>
            <a:endParaRPr lang="en-GB" sz="1000" dirty="0"/>
          </a:p>
          <a:p>
            <a:pPr>
              <a:defRPr/>
            </a:pPr>
            <a:r>
              <a:rPr lang="pt-BR" sz="1000" i="1" dirty="0"/>
              <a:t>Trânsito à esquerda</a:t>
            </a:r>
            <a:r>
              <a:rPr sz="1000" dirty="0"/>
              <a:t/>
            </a:r>
            <a:br>
              <a:rPr sz="1000" dirty="0"/>
            </a:br>
            <a:r>
              <a:rPr lang="pt-BR" sz="1000" i="1" dirty="0"/>
              <a:t>O tipo de acidente mais comum entre ciclistas e caminhões acontece quando o caminhão está prestes a virar à esquerda, e a figura mostra como isso acontece quando o trânsito é à direita. Nessa situação, o motorista talvez não veja vocês, o que poderia causar um acidente grave.</a:t>
            </a:r>
            <a:endParaRPr lang="en-GB" sz="1000" i="1" dirty="0"/>
          </a:p>
          <a:p>
            <a:pPr>
              <a:defRPr/>
            </a:pPr>
            <a:endParaRPr lang="en-GB" sz="1000" i="1" dirty="0"/>
          </a:p>
          <a:p>
            <a:r>
              <a:rPr lang="pt-BR" sz="1000" i="1" dirty="0" smtClean="0"/>
              <a:t>O caminhão precisa de mais espaço na curva que os carros. Eles não conseguem fazer uma curva à esquerda </a:t>
            </a:r>
            <a:r>
              <a:rPr lang="pt-BR" sz="1000" i="1" dirty="0" smtClean="0"/>
              <a:t>a</a:t>
            </a:r>
            <a:r>
              <a:rPr lang="pl-PL" sz="1000" i="1" dirty="0" smtClean="0"/>
              <a:t> </a:t>
            </a:r>
            <a:r>
              <a:rPr lang="pt-BR" sz="1000" i="1" dirty="0" smtClean="0"/>
              <a:t>partir </a:t>
            </a:r>
            <a:r>
              <a:rPr lang="pt-BR" sz="1000" i="1" dirty="0" smtClean="0"/>
              <a:t>do meio-fio esquerdo; isso quer dizer que eles precisam seguir reto pelo cruzamento antes de começar </a:t>
            </a:r>
            <a:r>
              <a:rPr lang="pt-BR" sz="1000" i="1" dirty="0" smtClean="0"/>
              <a:t>a</a:t>
            </a:r>
            <a:r>
              <a:rPr lang="pl-PL" sz="1000" i="1" dirty="0" smtClean="0"/>
              <a:t> </a:t>
            </a:r>
            <a:r>
              <a:rPr lang="pt-BR" sz="1000" i="1" dirty="0" smtClean="0"/>
              <a:t>virar</a:t>
            </a:r>
            <a:r>
              <a:rPr lang="pt-BR" sz="1000" i="1" dirty="0" smtClean="0"/>
              <a:t>. Então, se vocês estão ao lado ou atrás de um caminhão ou ônibus, pode parecer que ele vai continuar em frente, mas, na verdade, ele está se preparando para virar. </a:t>
            </a:r>
            <a:endParaRPr lang="en-GB" sz="1000" i="1" dirty="0"/>
          </a:p>
          <a:p>
            <a:endParaRPr lang="en-GB" sz="1000" dirty="0"/>
          </a:p>
          <a:p>
            <a:r>
              <a:rPr lang="pt-BR" sz="1000" dirty="0"/>
              <a:t>Para ter uma ideia da direção do veículo, olhem para as setas do veículo. Se estiverem piscando, o caminhão </a:t>
            </a:r>
            <a:r>
              <a:rPr lang="pt-BR" sz="1000" dirty="0" smtClean="0"/>
              <a:t>vai</a:t>
            </a:r>
            <a:r>
              <a:rPr lang="pl-PL" sz="1000" dirty="0" smtClean="0"/>
              <a:t> </a:t>
            </a:r>
            <a:r>
              <a:rPr lang="pt-BR" sz="1000" dirty="0" smtClean="0"/>
              <a:t>virar</a:t>
            </a:r>
            <a:r>
              <a:rPr lang="pt-BR" sz="1000" dirty="0"/>
              <a:t>. Mas o motorista pode ter esquecido de sinalizar. Para garantir, sempre parem nos cruzamentos, </a:t>
            </a:r>
            <a:r>
              <a:rPr lang="pt-BR" sz="1000" dirty="0" smtClean="0"/>
              <a:t>não</a:t>
            </a:r>
            <a:r>
              <a:rPr lang="pl-PL" sz="1000" dirty="0" smtClean="0"/>
              <a:t> </a:t>
            </a:r>
            <a:r>
              <a:rPr lang="pt-BR" sz="1000" dirty="0" smtClean="0"/>
              <a:t>muito </a:t>
            </a:r>
            <a:r>
              <a:rPr lang="pt-BR" sz="1000" dirty="0"/>
              <a:t>perto da faixa para bicicletas (e sempre atrás do reboque, como você pode ver na figura). Antes </a:t>
            </a:r>
            <a:r>
              <a:rPr lang="pt-BR" sz="1000" dirty="0" smtClean="0"/>
              <a:t>de</a:t>
            </a:r>
            <a:r>
              <a:rPr lang="pl-PL" sz="1000" dirty="0" smtClean="0"/>
              <a:t> </a:t>
            </a:r>
            <a:r>
              <a:rPr lang="pt-BR" sz="1000" dirty="0" smtClean="0"/>
              <a:t>continuar</a:t>
            </a:r>
            <a:r>
              <a:rPr lang="pt-BR" sz="1000" dirty="0"/>
              <a:t>, esperem o caminhão (ou ônibus) passar. </a:t>
            </a:r>
            <a:endParaRPr lang="en-GB" sz="10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7</a:t>
            </a:fld>
            <a:endParaRPr lang="sv-SE"/>
          </a:p>
        </p:txBody>
      </p:sp>
    </p:spTree>
    <p:extLst>
      <p:ext uri="{BB962C8B-B14F-4D97-AF65-F5344CB8AC3E}">
        <p14:creationId xmlns:p14="http://schemas.microsoft.com/office/powerpoint/2010/main" val="251480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pt-BR" sz="1100" b="1" dirty="0"/>
              <a:t>Estabeleça um diálogo com as crianças, fazendo perguntas como:</a:t>
            </a:r>
          </a:p>
          <a:p>
            <a:pPr marL="174708" indent="-174708" defTabSz="465887">
              <a:buFontTx/>
              <a:buChar char="-"/>
              <a:defRPr/>
            </a:pPr>
            <a:r>
              <a:rPr lang="pt-BR" sz="1100" dirty="0"/>
              <a:t>Quando vocês estão andando, sabem onde devem atravessar a rua? </a:t>
            </a:r>
          </a:p>
          <a:p>
            <a:pPr marL="174708" indent="-174708" defTabSz="465887">
              <a:buFontTx/>
              <a:buChar char="-"/>
              <a:defRPr/>
            </a:pPr>
            <a:r>
              <a:rPr lang="pt-BR" sz="1100" dirty="0"/>
              <a:t>Qual é a primeira coisa que fazem antes de avançar para a rua?</a:t>
            </a:r>
          </a:p>
          <a:p>
            <a:pPr defTabSz="465887">
              <a:defRPr/>
            </a:pPr>
            <a:endParaRPr lang="en-GB" sz="1100" b="1" dirty="0"/>
          </a:p>
          <a:p>
            <a:pPr defTabSz="465887">
              <a:defRPr/>
            </a:pPr>
            <a:r>
              <a:rPr lang="pt-BR" sz="1100" b="1" dirty="0"/>
              <a:t>Explique:</a:t>
            </a:r>
          </a:p>
          <a:p>
            <a:pPr defTabSz="465887">
              <a:defRPr/>
            </a:pPr>
            <a:r>
              <a:rPr lang="pt-BR" sz="1100" dirty="0"/>
              <a:t>Se vocês vão atravessar a rua, usem sempre a faixa de pedestres.</a:t>
            </a:r>
          </a:p>
          <a:p>
            <a:endParaRPr lang="en-GB" sz="1100" dirty="0"/>
          </a:p>
          <a:p>
            <a:r>
              <a:rPr lang="pt-BR" sz="1100" dirty="0"/>
              <a:t>Antes de atravessar, vocês devem </a:t>
            </a:r>
            <a:r>
              <a:rPr lang="pt-BR" sz="1100" b="1" dirty="0"/>
              <a:t>PARAR</a:t>
            </a:r>
            <a:r>
              <a:rPr lang="pt-BR" sz="1100" dirty="0"/>
              <a:t> completamente.</a:t>
            </a:r>
            <a:endParaRPr lang="en-GB" sz="1100" dirty="0"/>
          </a:p>
          <a:p>
            <a:endParaRPr lang="en-GB" sz="1100" dirty="0"/>
          </a:p>
          <a:p>
            <a:r>
              <a:rPr lang="pt-BR" sz="1100" dirty="0"/>
              <a:t>Explique que PARAR é a primeira palavra mágica que deve ser lembrada.</a:t>
            </a:r>
          </a:p>
          <a:p>
            <a:pPr defTabSz="465887">
              <a:defRPr/>
            </a:pPr>
            <a:endParaRPr lang="en-GB" dirty="0" smtClean="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8</a:t>
            </a:fld>
            <a:endParaRPr lang="sv-SE"/>
          </a:p>
        </p:txBody>
      </p:sp>
    </p:spTree>
    <p:extLst>
      <p:ext uri="{BB962C8B-B14F-4D97-AF65-F5344CB8AC3E}">
        <p14:creationId xmlns:p14="http://schemas.microsoft.com/office/powerpoint/2010/main" val="89021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pt-BR" sz="1100" b="1" dirty="0"/>
              <a:t>Estabeleça um diálogo com as crianças, fazendo perguntas como:</a:t>
            </a:r>
          </a:p>
          <a:p>
            <a:pPr marL="174708" indent="-174708" defTabSz="465887">
              <a:buFontTx/>
              <a:buChar char="-"/>
              <a:defRPr/>
            </a:pPr>
            <a:r>
              <a:rPr lang="pt-BR" sz="1100" dirty="0"/>
              <a:t>Depois que pararam, qual é a próxima coisa que devem fazer? </a:t>
            </a:r>
          </a:p>
          <a:p>
            <a:pPr marL="174708" indent="-174708" defTabSz="465887">
              <a:buFontTx/>
              <a:buChar char="-"/>
              <a:defRPr/>
            </a:pPr>
            <a:r>
              <a:rPr lang="pt-BR" sz="1100" dirty="0"/>
              <a:t>Em que direção vocês devem olhar antes de atravessar?</a:t>
            </a:r>
          </a:p>
          <a:p>
            <a:endParaRPr lang="en-GB" sz="1100" dirty="0"/>
          </a:p>
          <a:p>
            <a:r>
              <a:rPr lang="pt-BR" sz="1100" b="1" dirty="0"/>
              <a:t>Explique:</a:t>
            </a:r>
          </a:p>
          <a:p>
            <a:r>
              <a:rPr lang="pt-BR" sz="1100" dirty="0"/>
              <a:t>Antes de atravessar, é importante </a:t>
            </a:r>
            <a:r>
              <a:rPr lang="pt-BR" sz="1100" b="1" dirty="0"/>
              <a:t>OLHAR</a:t>
            </a:r>
            <a:r>
              <a:rPr lang="pt-BR" sz="1100" dirty="0"/>
              <a:t> ao redor com atenção.</a:t>
            </a:r>
            <a:endParaRPr lang="en-GB" sz="1100" dirty="0"/>
          </a:p>
          <a:p>
            <a:endParaRPr lang="en-GB" sz="1100" i="1" dirty="0"/>
          </a:p>
          <a:p>
            <a:r>
              <a:rPr lang="pt-BR" sz="1100" dirty="0"/>
              <a:t>Trânsito à direita:</a:t>
            </a:r>
            <a:r>
              <a:t/>
            </a:r>
            <a:br/>
            <a:r>
              <a:rPr lang="pt-BR" sz="1100" dirty="0"/>
              <a:t>Primeiro, olhem para a esquerda, depois para a direita e novamente para a esquerda. E lembrem-se: nunca avancem para a rua quando houver um veículo se aproximando.</a:t>
            </a:r>
          </a:p>
          <a:p>
            <a:endParaRPr lang="en-GB" sz="1100" dirty="0"/>
          </a:p>
          <a:p>
            <a:r>
              <a:rPr lang="pt-BR" sz="1100" i="1" dirty="0"/>
              <a:t>Trânsito à esquerda:</a:t>
            </a:r>
            <a:r>
              <a:t/>
            </a:r>
            <a:br/>
            <a:r>
              <a:rPr lang="pt-BR" sz="1100" i="1" dirty="0"/>
              <a:t>Primeiro, olhem para a direita, depois para a esquerda e novamente para a direita. E lembrem-se: nunca avancem para a rua quando houver um veículo se aproximando.</a:t>
            </a:r>
          </a:p>
          <a:p>
            <a:endParaRPr lang="en-GB" sz="1100" dirty="0"/>
          </a:p>
          <a:p>
            <a:r>
              <a:rPr lang="pt-BR" sz="1100" dirty="0"/>
              <a:t>Se um veículo parar, estabeleçam contato visual com o motorista.</a:t>
            </a:r>
            <a:endParaRPr lang="en-GB" sz="1100" i="1" dirty="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9</a:t>
            </a:fld>
            <a:endParaRPr lang="sv-SE"/>
          </a:p>
        </p:txBody>
      </p:sp>
    </p:spTree>
    <p:extLst>
      <p:ext uri="{BB962C8B-B14F-4D97-AF65-F5344CB8AC3E}">
        <p14:creationId xmlns:p14="http://schemas.microsoft.com/office/powerpoint/2010/main" val="46396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Subtitle 8"/>
          <p:cNvSpPr>
            <a:spLocks noGrp="1"/>
          </p:cNvSpPr>
          <p:nvPr>
            <p:ph type="subTitle" idx="1"/>
          </p:nvPr>
        </p:nvSpPr>
        <p:spPr>
          <a:xfrm>
            <a:off x="2362200" y="4537528"/>
            <a:ext cx="6515100" cy="514350"/>
          </a:xfrm>
          <a:prstGeom prst="rect">
            <a:avLst/>
          </a:prstGeom>
        </p:spPr>
        <p:txBody>
          <a:bodyPr anchor="ctr"/>
          <a:lstStyle>
            <a:lvl1pPr marL="0" indent="0" algn="l" eaLnBrk="1" latinLnBrk="0" hangingPunct="1">
              <a:buNone/>
              <a:defRPr kumimoji="0" lang="sv-SE"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kumimoji="0" lang="sv-SE" smtClean="0"/>
              <a:t>Klicka här för att ändra format på underrubrik i bakgrunden</a:t>
            </a:r>
            <a:endParaRPr kumimoji="0"/>
          </a:p>
        </p:txBody>
      </p:sp>
      <p:sp>
        <p:nvSpPr>
          <p:cNvPr id="28" name="Date Placeholder 27"/>
          <p:cNvSpPr>
            <a:spLocks noGrp="1"/>
          </p:cNvSpPr>
          <p:nvPr>
            <p:ph type="dt" sz="half" idx="10"/>
          </p:nvPr>
        </p:nvSpPr>
        <p:spPr>
          <a:xfrm>
            <a:off x="76200" y="4551524"/>
            <a:ext cx="2057400" cy="514350"/>
          </a:xfrm>
          <a:prstGeom prst="rect">
            <a:avLst/>
          </a:prstGeom>
        </p:spPr>
        <p:txBody>
          <a:bodyPr>
            <a:noAutofit/>
          </a:bodyPr>
          <a:lstStyle>
            <a:lvl1pPr algn="ctr" eaLnBrk="1" latinLnBrk="0" hangingPunct="1">
              <a:defRPr kumimoji="0" lang="sv-SE" sz="2000">
                <a:solidFill>
                  <a:srgbClr val="FFFFFF"/>
                </a:solidFill>
              </a:defRPr>
            </a:lvl1pPr>
            <a:extLst/>
          </a:lstStyle>
          <a:p>
            <a:pPr algn="ctr"/>
            <a:fld id="{047E157E-8DCB-4F70-A0AF-5EB586A91DD4}" type="datetime1">
              <a:rPr kumimoji="0" lang="sv-SE">
                <a:solidFill>
                  <a:srgbClr val="FFFFFF"/>
                </a:solidFill>
              </a:rPr>
              <a:pPr algn="ctr"/>
              <a:t>2015-06-08</a:t>
            </a:fld>
            <a:endParaRPr kumimoji="0" lang="sv-SE" sz="2000">
              <a:solidFill>
                <a:srgbClr val="FFFFFF"/>
              </a:solidFill>
            </a:endParaRPr>
          </a:p>
        </p:txBody>
      </p:sp>
      <p:sp>
        <p:nvSpPr>
          <p:cNvPr id="29" name="Slide Number Placeholder 28"/>
          <p:cNvSpPr>
            <a:spLocks noGrp="1"/>
          </p:cNvSpPr>
          <p:nvPr>
            <p:ph type="sldNum" sz="quarter" idx="12"/>
          </p:nvPr>
        </p:nvSpPr>
        <p:spPr>
          <a:xfrm>
            <a:off x="8001000" y="171450"/>
            <a:ext cx="838200" cy="285750"/>
          </a:xfrm>
          <a:prstGeom prst="rect">
            <a:avLst/>
          </a:prstGeom>
        </p:spPr>
        <p:txBody>
          <a:bodyPr/>
          <a:lstStyle>
            <a:lvl1pPr eaLnBrk="1" latinLnBrk="0" hangingPunct="1">
              <a:defRPr kumimoji="0" lang="sv-SE">
                <a:solidFill>
                  <a:schemeClr val="tx2"/>
                </a:solidFill>
              </a:defRPr>
            </a:lvl1pPr>
            <a:extLst/>
          </a:lstStyle>
          <a:p>
            <a:fld id="{8F82E0A0-C266-4798-8C8F-B9F91E9DA37E}" type="slidenum">
              <a:rPr kumimoji="0" lang="sv-SE">
                <a:solidFill>
                  <a:schemeClr val="tx2"/>
                </a:solidFill>
              </a:rPr>
              <a:pPr/>
              <a:t>‹#›</a:t>
            </a:fld>
            <a:endParaRPr kumimoji="0" lang="sv-SE">
              <a:solidFill>
                <a:schemeClr val="tx2"/>
              </a:solidFill>
            </a:endParaRPr>
          </a:p>
        </p:txBody>
      </p:sp>
      <p:sp>
        <p:nvSpPr>
          <p:cNvPr id="12" name="Title 11"/>
          <p:cNvSpPr>
            <a:spLocks noGrp="1"/>
          </p:cNvSpPr>
          <p:nvPr>
            <p:ph type="title"/>
          </p:nvPr>
        </p:nvSpPr>
        <p:spPr>
          <a:xfrm>
            <a:off x="2362200" y="2343150"/>
            <a:ext cx="6477000" cy="2038350"/>
          </a:xfrm>
          <a:prstGeom prst="rect">
            <a:avLst/>
          </a:prstGeom>
        </p:spPr>
        <p:txBody>
          <a:bodyPr rtlCol="0" anchor="b"/>
          <a:lstStyle>
            <a:lvl1pPr eaLnBrk="1" latinLnBrk="0" hangingPunct="1">
              <a:defRPr kumimoji="0" lang="sv-SE" cap="all" baseline="0"/>
            </a:lvl1pPr>
            <a:extLst/>
          </a:lstStyle>
          <a:p>
            <a:pPr eaLnBrk="1" latinLnBrk="0" hangingPunct="1"/>
            <a:r>
              <a:rPr kumimoji="0" lang="sv-SE" smtClean="0"/>
              <a:t>Klicka här för att ändra format</a:t>
            </a:r>
            <a:endParaRPr kumimoji="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rt Page">
    <p:spTree>
      <p:nvGrpSpPr>
        <p:cNvPr id="1" name=""/>
        <p:cNvGrpSpPr/>
        <p:nvPr/>
      </p:nvGrpSpPr>
      <p:grpSpPr>
        <a:xfrm>
          <a:off x="0" y="0"/>
          <a:ext cx="0" cy="0"/>
          <a:chOff x="0" y="0"/>
          <a:chExt cx="0" cy="0"/>
        </a:xfrm>
      </p:grpSpPr>
      <p:pic>
        <p:nvPicPr>
          <p:cNvPr id="2" name="Bildobjekt 1" descr="Logo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79625" y="375507"/>
            <a:ext cx="6784753" cy="3816424"/>
          </a:xfrm>
          <a:prstGeom prst="rect">
            <a:avLst/>
          </a:prstGeom>
        </p:spPr>
      </p:pic>
      <p:pic>
        <p:nvPicPr>
          <p:cNvPr id="4" name="Bildobjekt 3" descr="Volvo logo blac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360" y="4731990"/>
            <a:ext cx="1080120" cy="144737"/>
          </a:xfrm>
          <a:prstGeom prst="rect">
            <a:avLst/>
          </a:prstGeom>
        </p:spPr>
      </p:pic>
    </p:spTree>
    <p:extLst>
      <p:ext uri="{BB962C8B-B14F-4D97-AF65-F5344CB8AC3E}">
        <p14:creationId xmlns:p14="http://schemas.microsoft.com/office/powerpoint/2010/main" val="387784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2015-06-08</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109963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0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2015-06-08</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38354848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2015-06-08</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a:prstGeom prst="rect">
            <a:avLst/>
          </a:prstGeom>
        </p:spPr>
        <p:txBody>
          <a:bodyPr anchor="t"/>
          <a:lstStyle>
            <a:lvl1pPr eaLnBrk="1" latinLnBrk="0" hangingPunct="1">
              <a:buNone/>
              <a:defRPr kumimoji="0" lang="sv-SE" sz="2800">
                <a:solidFill>
                  <a:schemeClr val="tx2"/>
                </a:solidFill>
              </a:defRPr>
            </a:lvl1pPr>
            <a:lvl2pPr eaLnBrk="1" latinLnBrk="0" hangingPunct="1">
              <a:buNone/>
              <a:defRPr kumimoji="0" lang="sv-SE" sz="1800">
                <a:solidFill>
                  <a:schemeClr val="tx1">
                    <a:tint val="75000"/>
                  </a:schemeClr>
                </a:solidFill>
              </a:defRPr>
            </a:lvl2pPr>
            <a:lvl3pPr eaLnBrk="1" latinLnBrk="0" hangingPunct="1">
              <a:buNone/>
              <a:defRPr kumimoji="0" lang="sv-SE" sz="1600">
                <a:solidFill>
                  <a:schemeClr val="tx1">
                    <a:tint val="75000"/>
                  </a:schemeClr>
                </a:solidFill>
              </a:defRPr>
            </a:lvl3pPr>
            <a:lvl4pPr eaLnBrk="1" latinLnBrk="0" hangingPunct="1">
              <a:buNone/>
              <a:defRPr kumimoji="0" lang="sv-SE" sz="1400">
                <a:solidFill>
                  <a:schemeClr val="tx1">
                    <a:tint val="75000"/>
                  </a:schemeClr>
                </a:solidFill>
              </a:defRPr>
            </a:lvl4pPr>
            <a:lvl5pPr eaLnBrk="1" latinLnBrk="0" hangingPunct="1">
              <a:buNone/>
              <a:defRPr kumimoji="0" lang="sv-SE" sz="1400">
                <a:solidFill>
                  <a:schemeClr val="tx1">
                    <a:tint val="75000"/>
                  </a:schemeClr>
                </a:solidFill>
              </a:defRPr>
            </a:lvl5pPr>
            <a:extLst/>
          </a:lstStyle>
          <a:p>
            <a:pPr lvl="0" eaLnBrk="1" latinLnBrk="0" hangingPunct="1"/>
            <a:r>
              <a:rPr kumimoji="0" lang="sv-SE" smtClean="0"/>
              <a:t>Klicka här för att ändra format på bakgrundstexten</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hasCustomPrompt="1"/>
          </p:nvPr>
        </p:nvSpPr>
        <p:spPr>
          <a:xfrm>
            <a:off x="1371600" y="1200150"/>
            <a:ext cx="7620000" cy="742950"/>
          </a:xfrm>
          <a:prstGeom prst="rect">
            <a:avLst/>
          </a:prstGeom>
        </p:spPr>
        <p:txBody>
          <a:bodyPr/>
          <a:lstStyle>
            <a:lvl1pPr algn="l" eaLnBrk="1" latinLnBrk="0" hangingPunct="1">
              <a:buNone/>
              <a:defRPr kumimoji="0" lang="sv-SE" sz="4400" b="0" cap="none">
                <a:solidFill>
                  <a:srgbClr val="FFFFFF"/>
                </a:solidFill>
              </a:defRPr>
            </a:lvl1pPr>
            <a:extLst/>
          </a:lstStyle>
          <a:p>
            <a:r>
              <a:rPr kumimoji="0" lang="sv-SE"/>
              <a:t>Klicka för att ändra formatet för bakgrundsrubriken</a:t>
            </a:r>
          </a:p>
        </p:txBody>
      </p:sp>
      <p:sp>
        <p:nvSpPr>
          <p:cNvPr id="12" name="Date Placeholder 11"/>
          <p:cNvSpPr>
            <a:spLocks noGrp="1"/>
          </p:cNvSpPr>
          <p:nvPr>
            <p:ph type="dt" sz="half" idx="10"/>
          </p:nvPr>
        </p:nvSpPr>
        <p:spPr>
          <a:xfrm>
            <a:off x="6096000" y="4686300"/>
            <a:ext cx="2667000" cy="273844"/>
          </a:xfrm>
          <a:prstGeom prst="rect">
            <a:avLst/>
          </a:prstGeom>
        </p:spPr>
        <p:txBody>
          <a:bodyPr/>
          <a:lstStyle>
            <a:extLst/>
          </a:lstStyle>
          <a:p>
            <a:fld id="{6FCF9F07-3BC7-4570-B054-79111B0A380C}" type="datetime1">
              <a:rPr kumimoji="0" lang="sv-SE"/>
              <a:pPr/>
              <a:t>2015-06-08</a:t>
            </a:fld>
            <a:endParaRPr kumimoji="0" lang="sv-SE"/>
          </a:p>
        </p:txBody>
      </p:sp>
      <p:sp>
        <p:nvSpPr>
          <p:cNvPr id="13" name="Slide Number Placeholder 12"/>
          <p:cNvSpPr>
            <a:spLocks noGrp="1"/>
          </p:cNvSpPr>
          <p:nvPr>
            <p:ph type="sldNum" sz="quarter" idx="11"/>
          </p:nvPr>
        </p:nvSpPr>
        <p:spPr>
          <a:xfrm>
            <a:off x="0" y="1314450"/>
            <a:ext cx="1295400" cy="526257"/>
          </a:xfrm>
          <a:prstGeom prst="rect">
            <a:avLst/>
          </a:prstGeom>
        </p:spPr>
        <p:txBody>
          <a:bodyPr>
            <a:noAutofit/>
          </a:bodyPr>
          <a:lstStyle>
            <a:lvl1pPr eaLnBrk="1" latinLnBrk="0" hangingPunct="1">
              <a:defRPr kumimoji="0" lang="sv-SE" sz="2400">
                <a:solidFill>
                  <a:srgbClr val="FFFFFF"/>
                </a:solidFill>
              </a:defRPr>
            </a:lvl1pPr>
            <a:extLst/>
          </a:lstStyle>
          <a:p>
            <a:pPr algn="ctr"/>
            <a:fld id="{8F82E0A0-C266-4798-8C8F-B9F91E9DA37E}" type="slidenum">
              <a:rPr kumimoji="0" lang="sv-SE" sz="2400" b="1">
                <a:solidFill>
                  <a:srgbClr val="FFFFFF"/>
                </a:solidFill>
              </a:rPr>
              <a:pPr algn="ctr"/>
              <a:t>‹#›</a:t>
            </a:fld>
            <a:endParaRPr kumimoji="0" lang="sv-SE" sz="2400">
              <a:solidFill>
                <a:srgbClr val="FFFFFF"/>
              </a:solidFill>
            </a:endParaRPr>
          </a:p>
        </p:txBody>
      </p:sp>
      <p:sp>
        <p:nvSpPr>
          <p:cNvPr id="14" name="Footer Placeholder 13"/>
          <p:cNvSpPr>
            <a:spLocks noGrp="1"/>
          </p:cNvSpPr>
          <p:nvPr>
            <p:ph type="ftr" sz="quarter" idx="12"/>
          </p:nvPr>
        </p:nvSpPr>
        <p:spPr>
          <a:xfrm>
            <a:off x="609601" y="4686155"/>
            <a:ext cx="5421083" cy="273844"/>
          </a:xfrm>
          <a:prstGeom prst="rect">
            <a:avLst/>
          </a:prstGeom>
        </p:spPr>
        <p:txBody>
          <a:bodyPr/>
          <a:lstStyle>
            <a:extLst/>
          </a:lstStyle>
          <a:p>
            <a:endParaRPr kumimoji="0" lang="sv-S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9" name="Content Placeholder 8"/>
          <p:cNvSpPr>
            <a:spLocks noGrp="1"/>
          </p:cNvSpPr>
          <p:nvPr>
            <p:ph sz="quarter" idx="13"/>
          </p:nvPr>
        </p:nvSpPr>
        <p:spPr>
          <a:xfrm>
            <a:off x="609600" y="1352551"/>
            <a:ext cx="3886200" cy="3268624"/>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1" name="Content Placeholder 10"/>
          <p:cNvSpPr>
            <a:spLocks noGrp="1"/>
          </p:cNvSpPr>
          <p:nvPr>
            <p:ph sz="quarter" idx="14"/>
          </p:nvPr>
        </p:nvSpPr>
        <p:spPr>
          <a:xfrm>
            <a:off x="4844901" y="1352549"/>
            <a:ext cx="3886200" cy="3268625"/>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8" name="Date Placeholder 7"/>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2015-06-08</a:t>
            </a:fld>
            <a:endParaRPr kumimoji="0" lang="sv-SE"/>
          </a:p>
        </p:txBody>
      </p:sp>
      <p:sp>
        <p:nvSpPr>
          <p:cNvPr id="10" name="Slide Number Placeholder 9"/>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2" name="Footer Placeholder 11"/>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a:prstGeom prst="rect">
            <a:avLst/>
          </a:prstGeom>
        </p:spPr>
        <p:txBody>
          <a:bodyPr anchor="b"/>
          <a:lstStyle>
            <a:lvl1pPr eaLnBrk="1" latinLnBrk="0" hangingPunct="1">
              <a:defRPr kumimoji="0" lang="sv-SE"/>
            </a:lvl1pPr>
            <a:extLst/>
          </a:lstStyle>
          <a:p>
            <a:pPr eaLnBrk="1" latinLnBrk="0" hangingPunct="1"/>
            <a:r>
              <a:rPr kumimoji="0" lang="sv-SE" smtClean="0"/>
              <a:t>Klicka här för att ändra format</a:t>
            </a:r>
            <a:endParaRPr kumimoji="0"/>
          </a:p>
        </p:txBody>
      </p:sp>
      <p:sp>
        <p:nvSpPr>
          <p:cNvPr id="11" name="Content Placeholder 10"/>
          <p:cNvSpPr>
            <a:spLocks noGrp="1"/>
          </p:cNvSpPr>
          <p:nvPr>
            <p:ph sz="quarter" idx="13"/>
          </p:nvPr>
        </p:nvSpPr>
        <p:spPr>
          <a:xfrm>
            <a:off x="609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3" name="Content Placeholder 12"/>
          <p:cNvSpPr>
            <a:spLocks noGrp="1"/>
          </p:cNvSpPr>
          <p:nvPr>
            <p:ph sz="quarter" idx="14"/>
          </p:nvPr>
        </p:nvSpPr>
        <p:spPr>
          <a:xfrm>
            <a:off x="4800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0" name="Date Placeholder 9"/>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2015-06-08</a:t>
            </a:fld>
            <a:endParaRPr kumimoji="0" lang="sv-SE"/>
          </a:p>
        </p:txBody>
      </p:sp>
      <p:sp>
        <p:nvSpPr>
          <p:cNvPr id="12" name="Slide Number Placeholder 11"/>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4" name="Footer Placeholder 13"/>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
        <p:nvSpPr>
          <p:cNvPr id="16" name="Text Placeholder 15"/>
          <p:cNvSpPr>
            <a:spLocks noGrp="1"/>
          </p:cNvSpPr>
          <p:nvPr>
            <p:ph type="body" sz="quarter" idx="18"/>
          </p:nvPr>
        </p:nvSpPr>
        <p:spPr>
          <a:xfrm>
            <a:off x="609600" y="1362287"/>
            <a:ext cx="3886200" cy="530352"/>
          </a:xfrm>
          <a:prstGeom prst="rect">
            <a:avLst/>
          </a:prstGeom>
          <a:solidFill>
            <a:schemeClr val="accent2"/>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
        <p:nvSpPr>
          <p:cNvPr id="15" name="Text Placeholder 14"/>
          <p:cNvSpPr>
            <a:spLocks noGrp="1"/>
          </p:cNvSpPr>
          <p:nvPr>
            <p:ph type="body" sz="quarter" idx="19"/>
          </p:nvPr>
        </p:nvSpPr>
        <p:spPr>
          <a:xfrm>
            <a:off x="4800600" y="1362287"/>
            <a:ext cx="3886200" cy="530352"/>
          </a:xfrm>
          <a:prstGeom prst="rect">
            <a:avLst/>
          </a:prstGeom>
          <a:solidFill>
            <a:schemeClr val="accent4"/>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6DFADB5D-B7A0-47E3-AD2D-B1A6F8614213}" type="datetime1">
              <a:rPr kumimoji="0" lang="sv-SE"/>
              <a:pPr/>
              <a:t>2015-06-08</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4686300"/>
            <a:ext cx="2667000" cy="273844"/>
          </a:xfrm>
          <a:prstGeom prst="rect">
            <a:avLst/>
          </a:prstGeom>
        </p:spPr>
        <p:txBody>
          <a:bodyPr/>
          <a:lstStyle>
            <a:extLst/>
          </a:lstStyle>
          <a:p>
            <a:fld id="{72968126-03FC-49C0-B9B8-2B561CCC3D90}" type="datetime1">
              <a:rPr kumimoji="0" lang="sv-SE"/>
              <a:pPr/>
              <a:t>2015-06-08</a:t>
            </a:fld>
            <a:endParaRPr kumimoji="0" lang="sv-SE"/>
          </a:p>
        </p:txBody>
      </p:sp>
      <p:sp>
        <p:nvSpPr>
          <p:cNvPr id="3" name="Footer Placeholder 2"/>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4" name="Slide Number Placeholder 3"/>
          <p:cNvSpPr>
            <a:spLocks noGrp="1"/>
          </p:cNvSpPr>
          <p:nvPr>
            <p:ph type="sldNum" sz="quarter" idx="12"/>
          </p:nvPr>
        </p:nvSpPr>
        <p:spPr>
          <a:xfrm>
            <a:off x="0" y="4686300"/>
            <a:ext cx="533400" cy="285750"/>
          </a:xfrm>
          <a:prstGeom prst="rect">
            <a:avLst/>
          </a:prstGeom>
        </p:spPr>
        <p:txBody>
          <a:bodyPr/>
          <a:lstStyle>
            <a:lvl1pPr eaLnBrk="1" latinLnBrk="0" hangingPunct="1">
              <a:defRPr kumimoji="0" lang="sv-SE">
                <a:solidFill>
                  <a:schemeClr val="tx2"/>
                </a:solidFill>
              </a:defRPr>
            </a:lvl1pPr>
            <a:extLst/>
          </a:lstStyle>
          <a:p>
            <a:fld id="{A3F7CB7D-F184-43C7-B6FD-03D728E1BBFF}" type="slidenum">
              <a:rPr kumimoji="0" lang="sv-SE">
                <a:solidFill>
                  <a:schemeClr val="tx2"/>
                </a:solidFill>
              </a:rPr>
              <a:pPr/>
              <a:t>‹#›</a:t>
            </a:fld>
            <a:endParaRPr kumimoji="0" lang="sv-SE">
              <a:solidFill>
                <a:schemeClr val="tx2"/>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nchor="b"/>
          <a:lstStyle>
            <a:lvl1pPr algn="l" eaLnBrk="1" latinLnBrk="0" hangingPunct="1">
              <a:buNone/>
              <a:defRPr kumimoji="0" lang="sv-SE" sz="4200" b="0"/>
            </a:lvl1pPr>
            <a:extLst/>
          </a:lstStyle>
          <a:p>
            <a:pPr eaLnBrk="1" latinLnBrk="0" hangingPunct="1"/>
            <a:r>
              <a:rPr kumimoji="0" lang="sv-SE" smtClean="0"/>
              <a:t>Klicka här för att ändra format</a:t>
            </a:r>
            <a:endParaRPr kumimoji="0"/>
          </a:p>
        </p:txBody>
      </p:sp>
      <p:sp>
        <p:nvSpPr>
          <p:cNvPr id="5" name="Date Placeholder 4"/>
          <p:cNvSpPr>
            <a:spLocks noGrp="1"/>
          </p:cNvSpPr>
          <p:nvPr>
            <p:ph type="dt" sz="half" idx="10"/>
          </p:nvPr>
        </p:nvSpPr>
        <p:spPr>
          <a:xfrm>
            <a:off x="6096000" y="4686300"/>
            <a:ext cx="2667000" cy="273844"/>
          </a:xfrm>
          <a:prstGeom prst="rect">
            <a:avLst/>
          </a:prstGeom>
        </p:spPr>
        <p:txBody>
          <a:bodyPr/>
          <a:lstStyle>
            <a:extLst/>
          </a:lstStyle>
          <a:p>
            <a:fld id="{F49A8198-4617-485E-9585-4840B69DBBA6}" type="datetime1">
              <a:rPr kumimoji="0" lang="sv-SE"/>
              <a:pPr/>
              <a:t>2015-06-08</a:t>
            </a:fld>
            <a:endParaRPr kumimoji="0" lang="sv-SE"/>
          </a:p>
        </p:txBody>
      </p:sp>
      <p:sp>
        <p:nvSpPr>
          <p:cNvPr id="6" name="Footer Placeholder 5"/>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7" name="Slide Number Placeholder 6"/>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
        <p:nvSpPr>
          <p:cNvPr id="3" name="Text Placeholder 2"/>
          <p:cNvSpPr>
            <a:spLocks noGrp="1"/>
          </p:cNvSpPr>
          <p:nvPr>
            <p:ph type="body" idx="1"/>
          </p:nvPr>
        </p:nvSpPr>
        <p:spPr>
          <a:xfrm>
            <a:off x="609600" y="1428750"/>
            <a:ext cx="1600200" cy="31242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sv-SE" sz="1800"/>
            </a:lvl1pPr>
            <a:lvl2pPr eaLnBrk="1" latinLnBrk="0" hangingPunct="1">
              <a:buNone/>
              <a:defRPr kumimoji="0" lang="sv-SE" sz="1200"/>
            </a:lvl2pPr>
            <a:lvl3pPr eaLnBrk="1" latinLnBrk="0" hangingPunct="1">
              <a:buNone/>
              <a:defRPr kumimoji="0" lang="sv-SE" sz="1000"/>
            </a:lvl3pPr>
            <a:lvl4pPr eaLnBrk="1" latinLnBrk="0" hangingPunct="1">
              <a:buNone/>
              <a:defRPr kumimoji="0" lang="sv-SE" sz="900"/>
            </a:lvl4pPr>
            <a:lvl5pPr eaLnBrk="1" latinLnBrk="0" hangingPunct="1">
              <a:buNone/>
              <a:defRPr kumimoji="0" lang="sv-SE" sz="900"/>
            </a:lvl5pPr>
            <a:extLst/>
          </a:lstStyle>
          <a:p>
            <a:pPr lvl="0" eaLnBrk="1" latinLnBrk="0" hangingPunct="1"/>
            <a:r>
              <a:rPr kumimoji="0" lang="sv-SE" smtClean="0"/>
              <a:t>Klicka här för att ändra format på bakgrundstexten</a:t>
            </a:r>
          </a:p>
        </p:txBody>
      </p:sp>
      <p:sp>
        <p:nvSpPr>
          <p:cNvPr id="9" name="Content Placeholder 8"/>
          <p:cNvSpPr>
            <a:spLocks noGrp="1"/>
          </p:cNvSpPr>
          <p:nvPr>
            <p:ph sz="quarter" idx="13"/>
          </p:nvPr>
        </p:nvSpPr>
        <p:spPr>
          <a:xfrm>
            <a:off x="2362200" y="1428750"/>
            <a:ext cx="6400800" cy="32004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prstGeom prst="rect">
            <a:avLst/>
          </a:prstGeom>
          <a:solidFill>
            <a:schemeClr val="tx2">
              <a:shade val="50000"/>
            </a:schemeClr>
          </a:solidFill>
          <a:ln>
            <a:noFill/>
          </a:ln>
        </p:spPr>
        <p:txBody>
          <a:bodyPr/>
          <a:lstStyle>
            <a:lvl1pPr eaLnBrk="1" latinLnBrk="0" hangingPunct="1">
              <a:buNone/>
              <a:defRPr kumimoji="0" lang="sv-SE" sz="3200"/>
            </a:lvl1pPr>
            <a:extLst/>
          </a:lstStyle>
          <a:p>
            <a:r>
              <a:rPr kumimoji="0" lang="sv-SE" smtClean="0"/>
              <a:t>Dra bilden till platshållaren eller klicka på ikonen för att lägga till den</a:t>
            </a:r>
            <a:endParaRPr kumimoji="0" lang="sv-SE"/>
          </a:p>
        </p:txBody>
      </p:sp>
      <p:sp>
        <p:nvSpPr>
          <p:cNvPr id="4" name="Text Placeholder 3"/>
          <p:cNvSpPr>
            <a:spLocks noGrp="1"/>
          </p:cNvSpPr>
          <p:nvPr>
            <p:ph type="body" sz="half" idx="2"/>
          </p:nvPr>
        </p:nvSpPr>
        <p:spPr>
          <a:xfrm>
            <a:off x="1600200" y="4114800"/>
            <a:ext cx="7315200" cy="514350"/>
          </a:xfrm>
          <a:prstGeom prst="rect">
            <a:avLst/>
          </a:prstGeom>
        </p:spPr>
        <p:txBody>
          <a:bodyPr/>
          <a:lstStyle>
            <a:lvl1pPr marL="0" indent="0" eaLnBrk="1" latinLnBrk="0" hangingPunct="1">
              <a:buFontTx/>
              <a:buNone/>
              <a:defRPr kumimoji="0" lang="sv-SE" sz="1700"/>
            </a:lvl1pPr>
            <a:lvl2pPr eaLnBrk="1" latinLnBrk="0" hangingPunct="1">
              <a:buFontTx/>
              <a:buNone/>
              <a:defRPr kumimoji="0" lang="sv-SE" sz="1200"/>
            </a:lvl2pPr>
            <a:lvl3pPr eaLnBrk="1" latinLnBrk="0" hangingPunct="1">
              <a:buFontTx/>
              <a:buNone/>
              <a:defRPr kumimoji="0" lang="sv-SE" sz="1000"/>
            </a:lvl3pPr>
            <a:lvl4pPr eaLnBrk="1" latinLnBrk="0" hangingPunct="1">
              <a:buFontTx/>
              <a:buNone/>
              <a:defRPr kumimoji="0" lang="sv-SE" sz="900"/>
            </a:lvl4pPr>
            <a:lvl5pPr eaLnBrk="1" latinLnBrk="0" hangingPunct="1">
              <a:buFontTx/>
              <a:buNone/>
              <a:defRPr kumimoji="0" lang="sv-SE" sz="900"/>
            </a:lvl5pPr>
            <a:extLst/>
          </a:lstStyle>
          <a:p>
            <a:pPr lvl="0" eaLnBrk="1" latinLnBrk="0" hangingPunct="1"/>
            <a:r>
              <a:rPr kumimoji="0" lang="sv-SE" smtClean="0"/>
              <a:t>Klicka här för att ändra format på bakgrundstexten</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p:nvPr>
        </p:nvSpPr>
        <p:spPr>
          <a:xfrm>
            <a:off x="1600200" y="3543300"/>
            <a:ext cx="7315200" cy="457200"/>
          </a:xfrm>
          <a:prstGeom prst="rect">
            <a:avLst/>
          </a:prstGeom>
        </p:spPr>
        <p:txBody>
          <a:bodyPr anchor="ctr"/>
          <a:lstStyle>
            <a:lvl1pPr algn="l" eaLnBrk="1" latinLnBrk="0" hangingPunct="1">
              <a:buNone/>
              <a:defRPr kumimoji="0" lang="sv-SE" sz="2800" b="0">
                <a:solidFill>
                  <a:srgbClr val="FFFFFF"/>
                </a:solidFill>
              </a:defRPr>
            </a:lvl1pPr>
            <a:extLst/>
          </a:lstStyle>
          <a:p>
            <a:pPr eaLnBrk="1" latinLnBrk="0" hangingPunct="1"/>
            <a:r>
              <a:rPr kumimoji="0" lang="sv-SE" smtClean="0"/>
              <a:t>Klicka här för att ändra format</a:t>
            </a:r>
            <a:endParaRPr kumimoji="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2" name="Date Placeholder 11"/>
          <p:cNvSpPr>
            <a:spLocks noGrp="1"/>
          </p:cNvSpPr>
          <p:nvPr>
            <p:ph type="dt" sz="half" idx="10"/>
          </p:nvPr>
        </p:nvSpPr>
        <p:spPr>
          <a:xfrm>
            <a:off x="6248400" y="4686300"/>
            <a:ext cx="2667000" cy="273844"/>
          </a:xfrm>
          <a:prstGeom prst="rect">
            <a:avLst/>
          </a:prstGeom>
        </p:spPr>
        <p:txBody>
          <a:bodyPr rtlCol="0"/>
          <a:lstStyle>
            <a:extLst/>
          </a:lstStyle>
          <a:p>
            <a:fld id="{E4606EA6-EFEA-4C30-9264-4F9291A5780D}" type="datetime1">
              <a:rPr kumimoji="0" lang="sv-SE"/>
              <a:pPr/>
              <a:t>2015-06-08</a:t>
            </a:fld>
            <a:endParaRPr kumimoji="0" lang="sv-SE"/>
          </a:p>
        </p:txBody>
      </p:sp>
      <p:sp>
        <p:nvSpPr>
          <p:cNvPr id="13" name="Slide Number Placeholder 12"/>
          <p:cNvSpPr>
            <a:spLocks noGrp="1"/>
          </p:cNvSpPr>
          <p:nvPr>
            <p:ph type="sldNum" sz="quarter" idx="11"/>
          </p:nvPr>
        </p:nvSpPr>
        <p:spPr>
          <a:xfrm>
            <a:off x="0" y="3500437"/>
            <a:ext cx="1447800" cy="497684"/>
          </a:xfrm>
          <a:prstGeom prst="rect">
            <a:avLst/>
          </a:prstGeom>
        </p:spPr>
        <p:txBody>
          <a:bodyPr rtlCol="0"/>
          <a:lstStyle>
            <a:lvl1pPr eaLnBrk="1" latinLnBrk="0" hangingPunct="1">
              <a:defRPr kumimoji="0" lang="sv-SE" sz="2800"/>
            </a:lvl1pPr>
            <a:extLst/>
          </a:lstStyle>
          <a:p>
            <a:pPr algn="ctr"/>
            <a:fld id="{8F82E0A0-C266-4798-8C8F-B9F91E9DA37E}" type="slidenum">
              <a:rPr kumimoji="0" lang="sv-SE" sz="2800" b="1">
                <a:solidFill>
                  <a:srgbClr val="FFFFFF"/>
                </a:solidFill>
              </a:rPr>
              <a:pPr algn="ctr"/>
              <a:t>‹#›</a:t>
            </a:fld>
            <a:endParaRPr kumimoji="0" lang="sv-SE" sz="2800"/>
          </a:p>
        </p:txBody>
      </p:sp>
      <p:sp>
        <p:nvSpPr>
          <p:cNvPr id="14" name="Footer Placeholder 13"/>
          <p:cNvSpPr>
            <a:spLocks noGrp="1"/>
          </p:cNvSpPr>
          <p:nvPr>
            <p:ph type="ftr" sz="quarter" idx="12"/>
          </p:nvPr>
        </p:nvSpPr>
        <p:spPr>
          <a:xfrm>
            <a:off x="1600200" y="4686155"/>
            <a:ext cx="4572000" cy="273844"/>
          </a:xfrm>
          <a:prstGeom prst="rect">
            <a:avLst/>
          </a:prstGeom>
        </p:spPr>
        <p:txBody>
          <a:bodyPr rtlCol="0"/>
          <a:lstStyle>
            <a:extLst/>
          </a:lstStyle>
          <a:p>
            <a:endParaRPr kumimoji="0" lang="sv-S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Lst>
  <p:timing>
    <p:tnLst>
      <p:par>
        <p:cTn id="1" dur="indefinite" restart="never" nodeType="tmRoot"/>
      </p:par>
    </p:tnLst>
  </p:timing>
  <p:txStyles>
    <p:titleStyle>
      <a:lvl1pPr algn="l" rtl="0" eaLnBrk="1" latinLnBrk="0" hangingPunct="1">
        <a:spcBef>
          <a:spcPct val="0"/>
        </a:spcBef>
        <a:buNone/>
        <a:defRPr kumimoji="0" lang="sv-SE"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sv-SE"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sv-SE"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sv-SE"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sv-SE"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sv-SE"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sv-SE"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sv-SE"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sv-SE"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sv-SE" sz="1800" kern="1200" baseline="0">
          <a:solidFill>
            <a:schemeClr val="tx1"/>
          </a:solidFill>
          <a:latin typeface="+mn-lt"/>
          <a:ea typeface="+mn-ea"/>
          <a:cs typeface="+mn-cs"/>
        </a:defRPr>
      </a:lvl9pPr>
      <a:extLst/>
    </p:bodyStyle>
    <p:otherStyle>
      <a:lvl1pPr marL="0" algn="l" rtl="0" eaLnBrk="1" latinLnBrk="0" hangingPunct="1">
        <a:defRPr kumimoji="0" lang="sv-SE" kern="1200">
          <a:solidFill>
            <a:schemeClr val="tx1"/>
          </a:solidFill>
          <a:latin typeface="+mn-lt"/>
          <a:ea typeface="+mn-ea"/>
          <a:cs typeface="+mn-cs"/>
        </a:defRPr>
      </a:lvl1pPr>
      <a:lvl2pPr marL="457200" algn="l" rtl="0" eaLnBrk="1" latinLnBrk="0" hangingPunct="1">
        <a:defRPr kumimoji="0" lang="sv-SE" kern="1200">
          <a:solidFill>
            <a:schemeClr val="tx1"/>
          </a:solidFill>
          <a:latin typeface="+mn-lt"/>
          <a:ea typeface="+mn-ea"/>
          <a:cs typeface="+mn-cs"/>
        </a:defRPr>
      </a:lvl2pPr>
      <a:lvl3pPr marL="914400" algn="l" rtl="0" eaLnBrk="1" latinLnBrk="0" hangingPunct="1">
        <a:defRPr kumimoji="0" lang="sv-SE" kern="1200">
          <a:solidFill>
            <a:schemeClr val="tx1"/>
          </a:solidFill>
          <a:latin typeface="+mn-lt"/>
          <a:ea typeface="+mn-ea"/>
          <a:cs typeface="+mn-cs"/>
        </a:defRPr>
      </a:lvl3pPr>
      <a:lvl4pPr marL="1371600" algn="l" rtl="0" eaLnBrk="1" latinLnBrk="0" hangingPunct="1">
        <a:defRPr kumimoji="0" lang="sv-SE" kern="1200">
          <a:solidFill>
            <a:schemeClr val="tx1"/>
          </a:solidFill>
          <a:latin typeface="+mn-lt"/>
          <a:ea typeface="+mn-ea"/>
          <a:cs typeface="+mn-cs"/>
        </a:defRPr>
      </a:lvl4pPr>
      <a:lvl5pPr marL="1828800" algn="l" rtl="0" eaLnBrk="1" latinLnBrk="0" hangingPunct="1">
        <a:defRPr kumimoji="0" lang="sv-SE" kern="1200">
          <a:solidFill>
            <a:schemeClr val="tx1"/>
          </a:solidFill>
          <a:latin typeface="+mn-lt"/>
          <a:ea typeface="+mn-ea"/>
          <a:cs typeface="+mn-cs"/>
        </a:defRPr>
      </a:lvl5pPr>
      <a:lvl6pPr marL="2286000" algn="l" rtl="0" eaLnBrk="1" latinLnBrk="0" hangingPunct="1">
        <a:defRPr kumimoji="0" lang="sv-SE" kern="1200">
          <a:solidFill>
            <a:schemeClr val="tx1"/>
          </a:solidFill>
          <a:latin typeface="+mn-lt"/>
          <a:ea typeface="+mn-ea"/>
          <a:cs typeface="+mn-cs"/>
        </a:defRPr>
      </a:lvl6pPr>
      <a:lvl7pPr marL="2743200" algn="l" rtl="0" eaLnBrk="1" latinLnBrk="0" hangingPunct="1">
        <a:defRPr kumimoji="0" lang="sv-SE" kern="1200">
          <a:solidFill>
            <a:schemeClr val="tx1"/>
          </a:solidFill>
          <a:latin typeface="+mn-lt"/>
          <a:ea typeface="+mn-ea"/>
          <a:cs typeface="+mn-cs"/>
        </a:defRPr>
      </a:lvl7pPr>
      <a:lvl8pPr marL="3200400" algn="l" rtl="0" eaLnBrk="1" latinLnBrk="0" hangingPunct="1">
        <a:defRPr kumimoji="0" lang="sv-SE" kern="1200">
          <a:solidFill>
            <a:schemeClr val="tx1"/>
          </a:solidFill>
          <a:latin typeface="+mn-lt"/>
          <a:ea typeface="+mn-ea"/>
          <a:cs typeface="+mn-cs"/>
        </a:defRPr>
      </a:lvl8pPr>
      <a:lvl9pPr marL="3657600" algn="l" rtl="0" eaLnBrk="1" latinLnBrk="0" hangingPunct="1">
        <a:defRPr kumimoji="0" lang="sv-SE"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ponsored by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ruta 1"/>
          <p:cNvSpPr txBox="1"/>
          <p:nvPr/>
        </p:nvSpPr>
        <p:spPr>
          <a:xfrm>
            <a:off x="323528" y="204067"/>
            <a:ext cx="7296472" cy="656590"/>
          </a:xfrm>
          <a:prstGeom prst="rect">
            <a:avLst/>
          </a:prstGeom>
          <a:noFill/>
        </p:spPr>
        <p:txBody>
          <a:bodyPr wrap="square" rtlCol="0">
            <a:spAutoFit/>
          </a:bodyPr>
          <a:lstStyle/>
          <a:p>
            <a:pPr>
              <a:lnSpc>
                <a:spcPts val="4400"/>
              </a:lnSpc>
            </a:pPr>
            <a:r>
              <a:rPr lang="pt-BR" sz="3000" b="1" dirty="0" smtClean="0">
                <a:solidFill>
                  <a:srgbClr val="FFFFFF"/>
                </a:solidFill>
                <a:latin typeface="Arial"/>
                <a:cs typeface="Arial"/>
              </a:rPr>
              <a:t>PARAR, OLHAR, ACENAR</a:t>
            </a:r>
            <a:endParaRPr lang="sv-SE" sz="3000" dirty="0">
              <a:solidFill>
                <a:srgbClr val="FFFFFF"/>
              </a:solidFill>
              <a:latin typeface="Arial"/>
              <a:cs typeface="Arial"/>
            </a:endParaRPr>
          </a:p>
        </p:txBody>
      </p:sp>
    </p:spTree>
    <p:extLst>
      <p:ext uri="{BB962C8B-B14F-4D97-AF65-F5344CB8AC3E}">
        <p14:creationId xmlns:p14="http://schemas.microsoft.com/office/powerpoint/2010/main" val="23105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692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Bildobjekt 9"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11" name="textruta 10"/>
          <p:cNvSpPr txBox="1"/>
          <p:nvPr/>
        </p:nvSpPr>
        <p:spPr>
          <a:xfrm>
            <a:off x="1292965" y="2702064"/>
            <a:ext cx="2165582" cy="677108"/>
          </a:xfrm>
          <a:prstGeom prst="rect">
            <a:avLst/>
          </a:prstGeom>
          <a:noFill/>
        </p:spPr>
        <p:txBody>
          <a:bodyPr wrap="square" rtlCol="0">
            <a:spAutoFit/>
          </a:bodyPr>
          <a:lstStyle/>
          <a:p>
            <a:pPr algn="ctr"/>
            <a:r>
              <a:rPr lang="pt-BR" sz="3800" b="1" dirty="0" smtClean="0">
                <a:solidFill>
                  <a:schemeClr val="bg1"/>
                </a:solidFill>
                <a:latin typeface="Arial"/>
                <a:cs typeface="Arial"/>
              </a:rPr>
              <a:t>PARAR</a:t>
            </a:r>
            <a:endParaRPr lang="sv-SE" sz="3800" b="1" dirty="0">
              <a:solidFill>
                <a:schemeClr val="bg1"/>
              </a:solidFill>
              <a:latin typeface="Arial"/>
              <a:cs typeface="Arial"/>
            </a:endParaRPr>
          </a:p>
        </p:txBody>
      </p:sp>
      <p:sp>
        <p:nvSpPr>
          <p:cNvPr id="12" name="textruta 11"/>
          <p:cNvSpPr txBox="1"/>
          <p:nvPr/>
        </p:nvSpPr>
        <p:spPr>
          <a:xfrm>
            <a:off x="3473625" y="2702064"/>
            <a:ext cx="2124742" cy="677108"/>
          </a:xfrm>
          <a:prstGeom prst="rect">
            <a:avLst/>
          </a:prstGeom>
          <a:noFill/>
        </p:spPr>
        <p:txBody>
          <a:bodyPr wrap="square" rtlCol="0">
            <a:spAutoFit/>
          </a:bodyPr>
          <a:lstStyle/>
          <a:p>
            <a:pPr algn="ctr"/>
            <a:r>
              <a:rPr lang="pt-BR" sz="3800" b="1" dirty="0" smtClean="0">
                <a:solidFill>
                  <a:schemeClr val="bg1"/>
                </a:solidFill>
                <a:latin typeface="Arial"/>
                <a:cs typeface="Arial"/>
              </a:rPr>
              <a:t>OLHAR</a:t>
            </a:r>
            <a:endParaRPr lang="sv-SE" sz="3800" b="1" dirty="0">
              <a:solidFill>
                <a:schemeClr val="bg1"/>
              </a:solidFill>
              <a:latin typeface="Arial"/>
              <a:cs typeface="Arial"/>
            </a:endParaRPr>
          </a:p>
        </p:txBody>
      </p:sp>
      <p:sp>
        <p:nvSpPr>
          <p:cNvPr id="13" name="textruta 12"/>
          <p:cNvSpPr txBox="1"/>
          <p:nvPr/>
        </p:nvSpPr>
        <p:spPr>
          <a:xfrm>
            <a:off x="5436570" y="2702064"/>
            <a:ext cx="2519332" cy="677108"/>
          </a:xfrm>
          <a:prstGeom prst="rect">
            <a:avLst/>
          </a:prstGeom>
          <a:noFill/>
        </p:spPr>
        <p:txBody>
          <a:bodyPr wrap="square" rtlCol="0">
            <a:spAutoFit/>
          </a:bodyPr>
          <a:lstStyle/>
          <a:p>
            <a:pPr algn="ctr"/>
            <a:r>
              <a:rPr lang="pt-BR" sz="3800" b="1" dirty="0" smtClean="0">
                <a:solidFill>
                  <a:schemeClr val="bg1"/>
                </a:solidFill>
                <a:latin typeface="Arial"/>
                <a:cs typeface="Arial"/>
              </a:rPr>
              <a:t>ACENAR</a:t>
            </a:r>
            <a:endParaRPr lang="sv-SE" sz="3800" b="1" dirty="0">
              <a:solidFill>
                <a:schemeClr val="bg1"/>
              </a:solidFill>
              <a:latin typeface="Arial"/>
              <a:cs typeface="Arial"/>
            </a:endParaRPr>
          </a:p>
        </p:txBody>
      </p:sp>
    </p:spTree>
    <p:extLst>
      <p:ext uri="{BB962C8B-B14F-4D97-AF65-F5344CB8AC3E}">
        <p14:creationId xmlns:p14="http://schemas.microsoft.com/office/powerpoint/2010/main" val="1418193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Bildobjekt 7"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9" name="textruta 8"/>
          <p:cNvSpPr txBox="1"/>
          <p:nvPr/>
        </p:nvSpPr>
        <p:spPr>
          <a:xfrm>
            <a:off x="1286745" y="2702064"/>
            <a:ext cx="2178022" cy="677108"/>
          </a:xfrm>
          <a:prstGeom prst="rect">
            <a:avLst/>
          </a:prstGeom>
          <a:noFill/>
        </p:spPr>
        <p:txBody>
          <a:bodyPr wrap="square" rtlCol="0">
            <a:spAutoFit/>
          </a:bodyPr>
          <a:lstStyle/>
          <a:p>
            <a:pPr algn="ctr"/>
            <a:r>
              <a:rPr lang="pt-BR" sz="3800" b="1" dirty="0" smtClean="0">
                <a:solidFill>
                  <a:schemeClr val="bg1"/>
                </a:solidFill>
                <a:latin typeface="Arial"/>
                <a:cs typeface="Arial"/>
              </a:rPr>
              <a:t>PARAR</a:t>
            </a:r>
            <a:endParaRPr lang="sv-SE" sz="3800" b="1" dirty="0">
              <a:solidFill>
                <a:schemeClr val="bg1"/>
              </a:solidFill>
              <a:latin typeface="Arial"/>
              <a:cs typeface="Arial"/>
            </a:endParaRPr>
          </a:p>
        </p:txBody>
      </p:sp>
      <p:sp>
        <p:nvSpPr>
          <p:cNvPr id="10" name="textruta 9"/>
          <p:cNvSpPr txBox="1"/>
          <p:nvPr/>
        </p:nvSpPr>
        <p:spPr>
          <a:xfrm>
            <a:off x="3417641" y="2702064"/>
            <a:ext cx="2236710" cy="677108"/>
          </a:xfrm>
          <a:prstGeom prst="rect">
            <a:avLst/>
          </a:prstGeom>
          <a:noFill/>
        </p:spPr>
        <p:txBody>
          <a:bodyPr wrap="square" rtlCol="0">
            <a:spAutoFit/>
          </a:bodyPr>
          <a:lstStyle/>
          <a:p>
            <a:pPr algn="ctr"/>
            <a:r>
              <a:rPr lang="pt-BR" sz="3800" b="1" dirty="0" smtClean="0">
                <a:solidFill>
                  <a:schemeClr val="bg1"/>
                </a:solidFill>
                <a:latin typeface="Arial"/>
                <a:cs typeface="Arial"/>
              </a:rPr>
              <a:t>OLHAR</a:t>
            </a:r>
            <a:endParaRPr lang="sv-SE" sz="3800" b="1" dirty="0">
              <a:solidFill>
                <a:schemeClr val="bg1"/>
              </a:solidFill>
              <a:latin typeface="Arial"/>
              <a:cs typeface="Arial"/>
            </a:endParaRPr>
          </a:p>
        </p:txBody>
      </p:sp>
      <p:sp>
        <p:nvSpPr>
          <p:cNvPr id="11" name="textruta 10"/>
          <p:cNvSpPr txBox="1"/>
          <p:nvPr/>
        </p:nvSpPr>
        <p:spPr>
          <a:xfrm>
            <a:off x="5449011" y="2702064"/>
            <a:ext cx="2494450" cy="677108"/>
          </a:xfrm>
          <a:prstGeom prst="rect">
            <a:avLst/>
          </a:prstGeom>
          <a:noFill/>
        </p:spPr>
        <p:txBody>
          <a:bodyPr wrap="square" rtlCol="0">
            <a:spAutoFit/>
          </a:bodyPr>
          <a:lstStyle/>
          <a:p>
            <a:pPr algn="ctr"/>
            <a:r>
              <a:rPr lang="pt-BR" sz="3800" b="1" dirty="0" smtClean="0">
                <a:solidFill>
                  <a:schemeClr val="bg1"/>
                </a:solidFill>
                <a:latin typeface="Arial"/>
                <a:cs typeface="Arial"/>
              </a:rPr>
              <a:t>ACENAR</a:t>
            </a:r>
            <a:endParaRPr lang="sv-SE" sz="3800" b="1" dirty="0">
              <a:solidFill>
                <a:schemeClr val="bg1"/>
              </a:solidFill>
              <a:latin typeface="Arial"/>
              <a:cs typeface="Arial"/>
            </a:endParaRPr>
          </a:p>
        </p:txBody>
      </p:sp>
    </p:spTree>
    <p:extLst>
      <p:ext uri="{BB962C8B-B14F-4D97-AF65-F5344CB8AC3E}">
        <p14:creationId xmlns:p14="http://schemas.microsoft.com/office/powerpoint/2010/main" val="975206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0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44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13-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244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5" name="Bildobjekt 4" descr="019-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4391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GB"/>
          </a:p>
        </p:txBody>
      </p:sp>
      <p:pic>
        <p:nvPicPr>
          <p:cNvPr id="4" name="Platshållare för innehåll 3" descr="020.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t="-371"/>
          <a:stretch/>
        </p:blipFill>
        <p:spPr>
          <a:xfrm>
            <a:off x="-1" y="-19051"/>
            <a:ext cx="9220201" cy="5186363"/>
          </a:xfrm>
        </p:spPr>
      </p:pic>
    </p:spTree>
    <p:extLst>
      <p:ext uri="{BB962C8B-B14F-4D97-AF65-F5344CB8AC3E}">
        <p14:creationId xmlns:p14="http://schemas.microsoft.com/office/powerpoint/2010/main" val="2305094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pt-BR" dirty="0" smtClean="0"/>
              <a:t>Situação com bicicleta</a:t>
            </a:r>
            <a:endParaRPr lang="en-GB" dirty="0"/>
          </a:p>
        </p:txBody>
      </p:sp>
      <p:pic>
        <p:nvPicPr>
          <p:cNvPr id="4" name="Platshållare för innehåll 3" descr="021.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b="-102"/>
          <a:stretch/>
        </p:blipFill>
        <p:spPr>
          <a:xfrm>
            <a:off x="0" y="0"/>
            <a:ext cx="9175590" cy="5162550"/>
          </a:xfrm>
        </p:spPr>
      </p:pic>
    </p:spTree>
    <p:extLst>
      <p:ext uri="{BB962C8B-B14F-4D97-AF65-F5344CB8AC3E}">
        <p14:creationId xmlns:p14="http://schemas.microsoft.com/office/powerpoint/2010/main" val="295414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09892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dbilds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VolvoCom Document" ma:contentTypeID="0x010100F5D22A0F54644B60B76DBD3C406B0C4300A5C1C58596AC4B6ABDE976EEF6C47E4100BDEA7CC82A68AF43AC4048C5551883BB" ma:contentTypeVersion="5" ma:contentTypeDescription="Content type for documents in VolvoCom" ma:contentTypeScope="" ma:versionID="8e385723940efc1ef433dc51212d0373">
  <xsd:schema xmlns:xsd="http://www.w3.org/2001/XMLSchema" xmlns:p="http://schemas.microsoft.com/office/2006/metadata/properties" xmlns:ns1="http://schemas.microsoft.com/sharepoint/v3" targetNamespace="http://schemas.microsoft.com/office/2006/metadata/properties" ma:root="true" ma:fieldsID="fc8f8439851e38b2e033cf9e2ae30bc8" ns1:_="">
    <xsd:import namespace="http://schemas.microsoft.com/sharepoint/v3"/>
    <xsd:element name="properties">
      <xsd:complexType>
        <xsd:sequence>
          <xsd:element name="documentManagement">
            <xsd:complexType>
              <xsd:all>
                <xsd:element ref="ns1:LinkDisplayText" minOccurs="0"/>
                <xsd:element ref="ns1:Description" minOccurs="0"/>
                <xsd:element ref="ns1:DocumentLanguage"/>
                <xsd:element ref="ns1:Classification"/>
                <xsd:element ref="ns1:ReferenceNumber" minOccurs="0"/>
                <xsd:element ref="ns1:PublishFrom"/>
                <xsd:element ref="ns1:PublishTo" minOccurs="0"/>
                <xsd:element ref="ns1:ValidFrom"/>
                <xsd:element ref="ns1:ValidTo" minOccurs="0"/>
                <xsd:element ref="ns1:AllowOverwriteProperties" minOccurs="0"/>
                <xsd:element ref="ns1:AttachedToPages" minOccurs="0"/>
                <xsd:element ref="ns1:TargetApplication" minOccurs="0"/>
                <xsd:element ref="ns1:Owner"/>
                <xsd:element ref="ns1:DocumentInformationType" minOccurs="0"/>
                <xsd:element ref="ns1:CWPID" minOccurs="0"/>
                <xsd:element ref="ns1:REXKWANDOBADCWPIDFIELD02c81594-1387-450f-910d-fc2c8da796f7"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inkDisplayText" ma:index="8" nillable="true" ma:displayName="Link Display Text" ma:description="Text to display as link" ma:internalName="LinkDisplayText">
      <xsd:simpleType>
        <xsd:restriction base="dms:Text"/>
      </xsd:simpleType>
    </xsd:element>
    <xsd:element name="Description" ma:index="9" nillable="true" ma:displayName="Description" ma:description="Description" ma:internalName="Description">
      <xsd:simpleType>
        <xsd:restriction base="dms:Note"/>
      </xsd:simpleType>
    </xsd:element>
    <xsd:element name="DocumentLanguage" ma:index="10" ma:displayName="DocumentLanguage" ma:default="English" ma:description="Language of the document" ma:internalName="DocumentLanguage">
      <xsd:simpleType>
        <xsd:restriction base="dms:Choice">
          <xsd:enumeration value="Arabic"/>
          <xsd:enumeration value="Chinese"/>
          <xsd:enumeration value="Danish"/>
          <xsd:enumeration value="Dutch"/>
          <xsd:enumeration value="English"/>
          <xsd:enumeration value="Farsi"/>
          <xsd:enumeration value="Finnish"/>
          <xsd:enumeration value="Flemish"/>
          <xsd:enumeration value="French"/>
          <xsd:enumeration value="German"/>
          <xsd:enumeration value="Italian"/>
          <xsd:enumeration value="Japanese"/>
          <xsd:enumeration value="Korean"/>
          <xsd:enumeration value="Norwegian"/>
          <xsd:enumeration value="Polish"/>
          <xsd:enumeration value="Portuguese"/>
          <xsd:enumeration value="Russian"/>
          <xsd:enumeration value="Spanish"/>
          <xsd:enumeration value="Swedish"/>
          <xsd:enumeration value="Turkish"/>
        </xsd:restriction>
      </xsd:simpleType>
    </xsd:element>
    <xsd:element name="Classification" ma:index="11" ma:displayName="Classification" ma:default="Internal" ma:description="Classification of the document" ma:internalName="Classification">
      <xsd:simpleType>
        <xsd:restriction base="dms:Choice">
          <xsd:enumeration value="Internal"/>
          <xsd:enumeration value="Open"/>
        </xsd:restriction>
      </xsd:simpleType>
    </xsd:element>
    <xsd:element name="ReferenceNumber" ma:index="12" nillable="true" ma:displayName="ReferenceNumber" ma:description="Document reference number" ma:internalName="ReferenceNumber">
      <xsd:simpleType>
        <xsd:restriction base="dms:Text"/>
      </xsd:simpleType>
    </xsd:element>
    <xsd:element name="PublishFrom" ma:index="13" ma:displayName="PublishFrom" ma:default="[today]" ma:description="Date to begin publishing" ma:internalName="PublishFrom">
      <xsd:simpleType>
        <xsd:restriction base="dms:DateTime"/>
      </xsd:simpleType>
    </xsd:element>
    <xsd:element name="PublishTo" ma:index="14" nillable="true" ma:displayName="PublishTo" ma:description="Date to end publishing" ma:internalName="PublishTo">
      <xsd:simpleType>
        <xsd:restriction base="dms:DateTime"/>
      </xsd:simpleType>
    </xsd:element>
    <xsd:element name="ValidFrom" ma:index="15" ma:displayName="ValidFrom" ma:default="[today]" ma:description="Date after which the document is valid" ma:internalName="ValidFrom">
      <xsd:simpleType>
        <xsd:restriction base="dms:DateTime"/>
      </xsd:simpleType>
    </xsd:element>
    <xsd:element name="ValidTo" ma:index="16" nillable="true" ma:displayName="ValidTo" ma:description="Date until which the document is valid" ma:internalName="ValidTo">
      <xsd:simpleType>
        <xsd:restriction base="dms:DateTime"/>
      </xsd:simpleType>
    </xsd:element>
    <xsd:element name="AllowOverwriteProperties" ma:index="17" nillable="true" ma:displayName="AllowOverwriteProperties" ma:description="Replace previously saved properties with these new properties." ma:internalName="AllowOverwriteProperties">
      <xsd:simpleType>
        <xsd:restriction base="dms:Boolean"/>
      </xsd:simpleType>
    </xsd:element>
    <xsd:element name="AttachedToPages" ma:index="18" nillable="true" ma:displayName="AttachedToPages" ma:description="Pages to which the document is attached" ma:hidden="true" ma:internalName="AttachedToPages">
      <xsd:simpleType>
        <xsd:restriction base="dms:Unknown"/>
      </xsd:simpleType>
    </xsd:element>
    <xsd:element name="TargetApplication" ma:index="19" nillable="true" ma:displayName="Target Application" ma:default="Internet/Public" ma:description="Select if you wish to associate a document with a page in the application of choice" ma:internalName="TargetApplication" ma:requiredMultiChoice="true">
      <xsd:complexType>
        <xsd:complexContent>
          <xsd:extension base="dms:MultiChoice">
            <xsd:sequence>
              <xsd:element name="Value" maxOccurs="unbounded" minOccurs="0" nillable="true">
                <xsd:simpleType>
                  <xsd:restriction base="dms:Choice">
                    <xsd:enumeration value="Intranet/Violin"/>
                    <xsd:enumeration value="Extended Intranet"/>
                    <xsd:enumeration value="Extranet"/>
                    <xsd:enumeration value="Internet/Public"/>
                  </xsd:restriction>
                </xsd:simpleType>
              </xsd:element>
            </xsd:sequence>
          </xsd:extension>
        </xsd:complexContent>
      </xsd:complexType>
    </xsd:element>
    <xsd:element name="Owner" ma:index="20" ma:displayName="Owner" ma:description="Owner of document" ma:internalName="Owner">
      <xsd:simpleType>
        <xsd:restriction base="dms:Text"/>
      </xsd:simpleType>
    </xsd:element>
    <xsd:element name="DocumentInformationType" ma:index="21" nillable="true" ma:displayName="DocumentInformationType" ma:description="The information type of the document" ma:internalName="DocumentInformationType" ma:requiredMultiChoice="true">
      <xsd:complexType>
        <xsd:complexContent>
          <xsd:extension base="dms:MultiChoice">
            <xsd:sequence>
              <xsd:element name="Value" maxOccurs="unbounded" minOccurs="0" nillable="true">
                <xsd:simpleType>
                  <xsd:restriction base="dms:Choice">
                    <xsd:enumeration value="Applications &amp; tools"/>
                    <xsd:enumeration value="Company presentations &amp; support materials"/>
                    <xsd:enumeration value="Events"/>
                    <xsd:enumeration value="Forms"/>
                    <xsd:enumeration value="Images, maps &amp; charts"/>
                    <xsd:enumeration value="Legal"/>
                    <xsd:enumeration value="Manuals &amp; Instructions"/>
                    <xsd:enumeration value="Minutes"/>
                    <xsd:enumeration value="News &amp; announcements"/>
                    <xsd:enumeration value="Other"/>
                    <xsd:enumeration value="Policies &amp; guidelines"/>
                    <xsd:enumeration value="Publications &amp; forums"/>
                    <xsd:enumeration value="Reports"/>
                    <xsd:enumeration value="Standards &amp; Patents"/>
                    <xsd:enumeration value="Templates"/>
                    <xsd:enumeration value="Training"/>
                    <xsd:enumeration value="Travel &amp; Expense"/>
                    <xsd:enumeration value="Video/audio"/>
                  </xsd:restriction>
                </xsd:simpleType>
              </xsd:element>
            </xsd:sequence>
          </xsd:extension>
        </xsd:complexContent>
      </xsd:complexType>
    </xsd:element>
    <xsd:element name="CWPID" ma:index="22" nillable="true" ma:displayName="CWPID" ma:description="Unique ID used by CWP to query. Please leave this field unmodified!" ma:internalName="CWPID">
      <xsd:simpleType>
        <xsd:restriction base="dms:Text"/>
      </xsd:simpleType>
    </xsd:element>
    <xsd:element name="REXKWANDOBADCWPIDFIELD02c81594-1387-450f-910d-fc2c8da796f7" ma:index="23" nillable="true" ma:displayName="REXKWANDOBADCWPIDFIELD02c81594-1387-450f-910d-fc2c8da796f7" ma:description="OLD CWPID FIELD DO NOT USE" ma:internalName="REXKWANDOBADCWPIDFIELD02c81594_x002d_1387_x002d_450f_x002d_910d_x002d_fc2c8da796f7">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eferenceNumber xmlns="http://schemas.microsoft.com/sharepoint/v3" xsi:nil="true"/>
    <PublishTo xmlns="http://schemas.microsoft.com/sharepoint/v3" xsi:nil="true"/>
    <ValidFrom xmlns="http://schemas.microsoft.com/sharepoint/v3">2015-07-02T06:24:00+00:00</ValidFrom>
    <Owner xmlns="http://schemas.microsoft.com/sharepoint/v3">AB Volvo</Owner>
    <DocumentInformationType xmlns="http://schemas.microsoft.com/sharepoint/v3">
      <Value>Other</Value>
    </DocumentInformationType>
    <CWPID xmlns="http://schemas.microsoft.com/sharepoint/v3">5e214ea7-3391-4930-8dc5-8f011936323f</CWPID>
    <DocumentLanguage xmlns="http://schemas.microsoft.com/sharepoint/v3">Portuguese</DocumentLanguage>
    <LinkDisplayText xmlns="http://schemas.microsoft.com/sharepoint/v3" xsi:nil="true"/>
    <TargetApplication xmlns="http://schemas.microsoft.com/sharepoint/v3">
      <Value>Internet/Public</Value>
    </TargetApplication>
    <Classification xmlns="http://schemas.microsoft.com/sharepoint/v3">Open</Classification>
    <AllowOverwriteProperties xmlns="http://schemas.microsoft.com/sharepoint/v3">false</AllowOverwriteProperties>
    <PublishFrom xmlns="http://schemas.microsoft.com/sharepoint/v3">2015-07-02T06:24:00+00:00</PublishFrom>
    <ValidTo xmlns="http://schemas.microsoft.com/sharepoint/v3" xsi:nil="true"/>
    <Description xmlns="http://schemas.microsoft.com/sharepoint/v3" xsi:nil="true"/>
    <AttachedToPages xmlns="http://schemas.microsoft.com/sharepoint/v3" xsi:nil="true"/>
    <REXKWANDOBADCWPIDFIELD02c81594-1387-450f-910d-fc2c8da796f7 xmlns="http://schemas.microsoft.com/sharepoint/v3" xsi:nil="true"/>
  </documentManagement>
</p:properties>
</file>

<file path=customXml/itemProps1.xml><?xml version="1.0" encoding="utf-8"?>
<ds:datastoreItem xmlns:ds="http://schemas.openxmlformats.org/officeDocument/2006/customXml" ds:itemID="{0DEBFACE-18ED-4EE5-AA75-AE30934DC83D}"/>
</file>

<file path=customXml/itemProps2.xml><?xml version="1.0" encoding="utf-8"?>
<ds:datastoreItem xmlns:ds="http://schemas.openxmlformats.org/officeDocument/2006/customXml" ds:itemID="{37EFE062-939C-4D53-A4AE-AD1893593090}"/>
</file>

<file path=customXml/itemProps3.xml><?xml version="1.0" encoding="utf-8"?>
<ds:datastoreItem xmlns:ds="http://schemas.openxmlformats.org/officeDocument/2006/customXml" ds:itemID="{36E46F56-0AB4-4B06-AE0C-171B54B09246}"/>
</file>

<file path=docProps/app.xml><?xml version="1.0" encoding="utf-8"?>
<Properties xmlns="http://schemas.openxmlformats.org/officeDocument/2006/extended-properties" xmlns:vt="http://schemas.openxmlformats.org/officeDocument/2006/docPropsVTypes">
  <Template>Bredbildspresentation.potx</Template>
  <TotalTime>0</TotalTime>
  <Words>936</Words>
  <Application>Microsoft Office PowerPoint</Application>
  <PresentationFormat>On-screen Show (16:9)</PresentationFormat>
  <Paragraphs>154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Bredbildspresentation</vt:lpstr>
      <vt:lpstr>PowerPoint Presentation</vt:lpstr>
      <vt:lpstr>PowerPoint Presentation</vt:lpstr>
      <vt:lpstr>PowerPoint Presentation</vt:lpstr>
      <vt:lpstr>PowerPoint Presentation</vt:lpstr>
      <vt:lpstr>PowerPoint Presentation</vt:lpstr>
      <vt:lpstr>PowerPoint Presentation</vt:lpstr>
      <vt:lpstr>Situação com bicicleta</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2015-06-08T07:58:04Z</dcterms:modified>
  <cp:contentType>VolvoCom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0x010100F5D22A0F54644B60B76DBD3C406B0C4300A5C1C58596AC4B6ABDE976EEF6C47E4100BDEA7CC82A68AF43AC4048C5551883BB</vt:lpwstr>
  </property>
</Properties>
</file>