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customXml/itemProps1.xml" ContentType="application/vnd.openxmlformats-officedocument.customXmlProperties+xml"/>
  <Default Extension="rels" ContentType="application/vnd.openxmlformats-package.relationship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notesMasters/notesMaster1.xml" ContentType="application/vnd.openxmlformats-officedocument.presentationml.notesMaster+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Default Extension="png" ContentType="image/png"/>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Default Extension="jpeg" ContentType="image/jpeg"/>
  <Override PartName="/ppt/slides/slide1.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3"/>
  </p:notesMasterIdLst>
  <p:handoutMasterIdLst>
    <p:handoutMasterId r:id="rId14"/>
  </p:handoutMasterIdLst>
  <p:sldIdLst>
    <p:sldId id="297" r:id="rId2"/>
    <p:sldId id="298" r:id="rId3"/>
    <p:sldId id="259" r:id="rId4"/>
    <p:sldId id="292" r:id="rId5"/>
    <p:sldId id="274" r:id="rId6"/>
    <p:sldId id="296" r:id="rId7"/>
    <p:sldId id="294" r:id="rId8"/>
    <p:sldId id="277" r:id="rId9"/>
    <p:sldId id="279" r:id="rId10"/>
    <p:sldId id="288" r:id="rId11"/>
    <p:sldId id="299" r:id="rId12"/>
  </p:sldIdLst>
  <p:sldSz cx="9144000" cy="5143500" type="screen16x9"/>
  <p:notesSz cx="7010400" cy="9296400"/>
  <p:defaultTextStyle>
    <a:lvl1pPr marL="0" algn="l" rtl="0" latinLnBrk="0">
      <a:defRPr lang="sv-SE" sz="1800" kern="1200">
        <a:solidFill>
          <a:schemeClr val="tx1"/>
        </a:solidFill>
        <a:latin typeface="+mn-lt"/>
        <a:ea typeface="+mn-ea"/>
        <a:cs typeface="+mn-cs"/>
      </a:defRPr>
    </a:lvl1pPr>
    <a:lvl2pPr marL="457200" algn="l" rtl="0" latinLnBrk="0">
      <a:defRPr lang="sv-SE" sz="1800" kern="1200">
        <a:solidFill>
          <a:schemeClr val="tx1"/>
        </a:solidFill>
        <a:latin typeface="+mn-lt"/>
        <a:ea typeface="+mn-ea"/>
        <a:cs typeface="+mn-cs"/>
      </a:defRPr>
    </a:lvl2pPr>
    <a:lvl3pPr marL="914400" algn="l" rtl="0" latinLnBrk="0">
      <a:defRPr lang="sv-SE" sz="1800" kern="1200">
        <a:solidFill>
          <a:schemeClr val="tx1"/>
        </a:solidFill>
        <a:latin typeface="+mn-lt"/>
        <a:ea typeface="+mn-ea"/>
        <a:cs typeface="+mn-cs"/>
      </a:defRPr>
    </a:lvl3pPr>
    <a:lvl4pPr marL="1371600" algn="l" rtl="0" latinLnBrk="0">
      <a:defRPr lang="sv-SE" sz="1800" kern="1200">
        <a:solidFill>
          <a:schemeClr val="tx1"/>
        </a:solidFill>
        <a:latin typeface="+mn-lt"/>
        <a:ea typeface="+mn-ea"/>
        <a:cs typeface="+mn-cs"/>
      </a:defRPr>
    </a:lvl4pPr>
    <a:lvl5pPr marL="1828800" algn="l" rtl="0" latinLnBrk="0">
      <a:defRPr lang="sv-SE" sz="1800" kern="1200">
        <a:solidFill>
          <a:schemeClr val="tx1"/>
        </a:solidFill>
        <a:latin typeface="+mn-lt"/>
        <a:ea typeface="+mn-ea"/>
        <a:cs typeface="+mn-cs"/>
      </a:defRPr>
    </a:lvl5pPr>
    <a:lvl6pPr marL="2286000" algn="l" rtl="0" latinLnBrk="0">
      <a:defRPr lang="sv-SE" sz="1800" kern="1200">
        <a:solidFill>
          <a:schemeClr val="tx1"/>
        </a:solidFill>
        <a:latin typeface="+mn-lt"/>
        <a:ea typeface="+mn-ea"/>
        <a:cs typeface="+mn-cs"/>
      </a:defRPr>
    </a:lvl6pPr>
    <a:lvl7pPr marL="2743200" algn="l" rtl="0" latinLnBrk="0">
      <a:defRPr lang="sv-SE" sz="1800" kern="1200">
        <a:solidFill>
          <a:schemeClr val="tx1"/>
        </a:solidFill>
        <a:latin typeface="+mn-lt"/>
        <a:ea typeface="+mn-ea"/>
        <a:cs typeface="+mn-cs"/>
      </a:defRPr>
    </a:lvl7pPr>
    <a:lvl8pPr marL="3200400" algn="l" rtl="0" latinLnBrk="0">
      <a:defRPr lang="sv-SE" sz="1800" kern="1200">
        <a:solidFill>
          <a:schemeClr val="tx1"/>
        </a:solidFill>
        <a:latin typeface="+mn-lt"/>
        <a:ea typeface="+mn-ea"/>
        <a:cs typeface="+mn-cs"/>
      </a:defRPr>
    </a:lvl8pPr>
    <a:lvl9pPr marL="3657600" algn="l" rtl="0" latinLnBrk="0">
      <a:defRPr lang="sv-SE"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9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vertBarState="minimized" horzBarState="maximized">
    <p:restoredLeft sz="13089" autoAdjust="0"/>
    <p:restoredTop sz="82363" autoAdjust="0"/>
  </p:normalViewPr>
  <p:slideViewPr>
    <p:cSldViewPr>
      <p:cViewPr varScale="1">
        <p:scale>
          <a:sx n="153" d="100"/>
          <a:sy n="153" d="100"/>
        </p:scale>
        <p:origin x="-1062" y="-90"/>
      </p:cViewPr>
      <p:guideLst>
        <p:guide orient="horz" pos="15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85" d="100"/>
          <a:sy n="85" d="100"/>
        </p:scale>
        <p:origin x="-3744" y="-84"/>
      </p:cViewPr>
      <p:guideLst>
        <p:guide orient="horz" pos="2884"/>
        <p:guide pos="2265"/>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sv-SE"/>
          </a:p>
        </p:txBody>
      </p:sp>
      <p:sp>
        <p:nvSpPr>
          <p:cNvPr id="3" name="Platshållare för datum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110452B7-A5DC-E645-AE9D-531B0904798B}" type="datetimeFigureOut">
              <a:rPr lang="sv-SE" smtClean="0"/>
              <a:t>2015-06-08</a:t>
            </a:fld>
            <a:endParaRPr lang="sv-SE"/>
          </a:p>
        </p:txBody>
      </p:sp>
      <p:sp>
        <p:nvSpPr>
          <p:cNvPr id="4" name="Platshållare för sidfot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sv-SE"/>
          </a:p>
        </p:txBody>
      </p:sp>
      <p:sp>
        <p:nvSpPr>
          <p:cNvPr id="5" name="Platshållare för bildnumm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905104DE-0F90-9F4A-989B-9A09BD69D1AF}" type="slidenum">
              <a:rPr lang="sv-SE" smtClean="0"/>
              <a:t>‹#›</a:t>
            </a:fld>
            <a:endParaRPr lang="sv-SE"/>
          </a:p>
        </p:txBody>
      </p:sp>
    </p:spTree>
    <p:extLst>
      <p:ext uri="{BB962C8B-B14F-4D97-AF65-F5344CB8AC3E}">
        <p14:creationId xmlns:p14="http://schemas.microsoft.com/office/powerpoint/2010/main" val="898668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latinLnBrk="0">
              <a:defRPr lang="sv-SE" sz="1200"/>
            </a:lvl1pPr>
            <a:extLst/>
          </a:lstStyle>
          <a:p>
            <a:endParaRPr lang="sv-SE"/>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latinLnBrk="0">
              <a:defRPr lang="sv-SE" sz="1200"/>
            </a:lvl1pPr>
            <a:extLst/>
          </a:lstStyle>
          <a:p>
            <a:fld id="{A8ADFD5B-A66C-449C-B6E8-FB716D07777D}" type="datetimeFigureOut">
              <a:rPr lang="sv-SE"/>
              <a:pPr/>
              <a:t>2015-06-08</a:t>
            </a:fld>
            <a:endParaRPr lang="sv-SE"/>
          </a:p>
        </p:txBody>
      </p:sp>
      <p:sp>
        <p:nvSpPr>
          <p:cNvPr id="4" name="Slide Image Placeholder 3"/>
          <p:cNvSpPr>
            <a:spLocks noGrp="1" noRot="1" noChangeAspect="1"/>
          </p:cNvSpPr>
          <p:nvPr>
            <p:ph type="sldImg" idx="2"/>
          </p:nvPr>
        </p:nvSpPr>
        <p:spPr>
          <a:xfrm>
            <a:off x="552450" y="696913"/>
            <a:ext cx="5892800" cy="3314700"/>
          </a:xfrm>
          <a:prstGeom prst="rect">
            <a:avLst/>
          </a:prstGeom>
          <a:noFill/>
          <a:ln w="12700">
            <a:solidFill>
              <a:prstClr val="black"/>
            </a:solidFill>
          </a:ln>
        </p:spPr>
        <p:txBody>
          <a:bodyPr vert="horz" lIns="93177" tIns="46589" rIns="93177" bIns="46589" rtlCol="0" anchor="ctr"/>
          <a:lstStyle>
            <a:extLst/>
          </a:lstStyle>
          <a:p>
            <a:endParaRPr lang="sv-SE"/>
          </a:p>
        </p:txBody>
      </p:sp>
      <p:sp>
        <p:nvSpPr>
          <p:cNvPr id="5" name="Notes Placeholder 4"/>
          <p:cNvSpPr>
            <a:spLocks noGrp="1"/>
          </p:cNvSpPr>
          <p:nvPr>
            <p:ph type="body" sz="quarter" idx="3"/>
          </p:nvPr>
        </p:nvSpPr>
        <p:spPr>
          <a:xfrm>
            <a:off x="523129" y="4140342"/>
            <a:ext cx="5937216" cy="4501867"/>
          </a:xfrm>
          <a:prstGeom prst="rect">
            <a:avLst/>
          </a:prstGeom>
        </p:spPr>
        <p:txBody>
          <a:bodyPr vert="horz" lIns="93177" tIns="46589" rIns="93177" bIns="46589" rtlCol="0">
            <a:normAutofit/>
          </a:bodyPr>
          <a:lstStyle>
            <a:extLst/>
          </a:lstStyle>
          <a:p>
            <a:pPr lvl="0"/>
            <a:r>
              <a:rPr lang="sv-SE" dirty="0"/>
              <a:t>Klicka för att ändra formatet för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latinLnBrk="0">
              <a:defRPr lang="sv-SE" sz="1200"/>
            </a:lvl1pPr>
            <a:extLst/>
          </a:lstStyle>
          <a:p>
            <a:endParaRPr lang="sv-SE"/>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latinLnBrk="0">
              <a:defRPr lang="sv-SE" sz="1200"/>
            </a:lvl1pPr>
            <a:extLst/>
          </a:lstStyle>
          <a:p>
            <a:fld id="{CA5D3BF3-D352-46FC-8343-31F56E6730EA}" type="slidenum">
              <a:rPr/>
              <a:pPr/>
              <a:t>‹#›</a:t>
            </a:fld>
            <a:endParaRPr lang="sv-SE"/>
          </a:p>
        </p:txBody>
      </p:sp>
    </p:spTree>
    <p:extLst>
      <p:ext uri="{BB962C8B-B14F-4D97-AF65-F5344CB8AC3E}">
        <p14:creationId xmlns:p14="http://schemas.microsoft.com/office/powerpoint/2010/main" val="3108560192"/>
      </p:ext>
    </p:extLst>
  </p:cSld>
  <p:clrMap bg1="lt1" tx1="dk1" bg2="lt2" tx2="dk2" accent1="accent1" accent2="accent2" accent3="accent3" accent4="accent4" accent5="accent5" accent6="accent6" hlink="hlink" folHlink="folHlink"/>
  <p:notesStyle>
    <a:lvl1pPr marL="0" algn="l" rtl="0" latinLnBrk="0">
      <a:defRPr lang="sv-SE" sz="1200" kern="1200">
        <a:solidFill>
          <a:schemeClr val="tx1"/>
        </a:solidFill>
        <a:latin typeface="+mn-lt"/>
        <a:ea typeface="+mn-ea"/>
        <a:cs typeface="+mn-cs"/>
      </a:defRPr>
    </a:lvl1pPr>
    <a:lvl2pPr marL="457200" algn="l" rtl="0" latinLnBrk="0">
      <a:defRPr lang="sv-SE" sz="1200" kern="1200">
        <a:solidFill>
          <a:schemeClr val="tx1"/>
        </a:solidFill>
        <a:latin typeface="+mn-lt"/>
        <a:ea typeface="+mn-ea"/>
        <a:cs typeface="+mn-cs"/>
      </a:defRPr>
    </a:lvl2pPr>
    <a:lvl3pPr marL="914400" algn="l" rtl="0" latinLnBrk="0">
      <a:defRPr lang="sv-SE" sz="1200" kern="1200">
        <a:solidFill>
          <a:schemeClr val="tx1"/>
        </a:solidFill>
        <a:latin typeface="+mn-lt"/>
        <a:ea typeface="+mn-ea"/>
        <a:cs typeface="+mn-cs"/>
      </a:defRPr>
    </a:lvl3pPr>
    <a:lvl4pPr marL="1371600" algn="l" rtl="0" latinLnBrk="0">
      <a:defRPr lang="sv-SE" sz="1200" kern="1200">
        <a:solidFill>
          <a:schemeClr val="tx1"/>
        </a:solidFill>
        <a:latin typeface="+mn-lt"/>
        <a:ea typeface="+mn-ea"/>
        <a:cs typeface="+mn-cs"/>
      </a:defRPr>
    </a:lvl4pPr>
    <a:lvl5pPr marL="1828800" algn="l" rtl="0" latinLnBrk="0">
      <a:defRPr lang="sv-SE" sz="1200" kern="1200">
        <a:solidFill>
          <a:schemeClr val="tx1"/>
        </a:solidFill>
        <a:latin typeface="+mn-lt"/>
        <a:ea typeface="+mn-ea"/>
        <a:cs typeface="+mn-cs"/>
      </a:defRPr>
    </a:lvl5pPr>
    <a:lvl6pPr marL="2286000" algn="l" rtl="0" latinLnBrk="0">
      <a:defRPr lang="sv-SE" sz="1200" kern="1200">
        <a:solidFill>
          <a:schemeClr val="tx1"/>
        </a:solidFill>
        <a:latin typeface="+mn-lt"/>
        <a:ea typeface="+mn-ea"/>
        <a:cs typeface="+mn-cs"/>
      </a:defRPr>
    </a:lvl6pPr>
    <a:lvl7pPr marL="2743200" algn="l" rtl="0" latinLnBrk="0">
      <a:defRPr lang="sv-SE" sz="1200" kern="1200">
        <a:solidFill>
          <a:schemeClr val="tx1"/>
        </a:solidFill>
        <a:latin typeface="+mn-lt"/>
        <a:ea typeface="+mn-ea"/>
        <a:cs typeface="+mn-cs"/>
      </a:defRPr>
    </a:lvl7pPr>
    <a:lvl8pPr marL="3200400" algn="l" rtl="0" latinLnBrk="0">
      <a:defRPr lang="sv-SE" sz="1200" kern="1200">
        <a:solidFill>
          <a:schemeClr val="tx1"/>
        </a:solidFill>
        <a:latin typeface="+mn-lt"/>
        <a:ea typeface="+mn-ea"/>
        <a:cs typeface="+mn-cs"/>
      </a:defRPr>
    </a:lvl8pPr>
    <a:lvl9pPr marL="3657600" algn="l" rtl="0" latinLnBrk="0">
      <a:defRPr lang="sv-SE"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Autofit/>
          </a:bodyPr>
          <a:lstStyle/>
          <a:p>
            <a:r>
              <a:rPr lang="ru-RU" sz="1000" b="1" dirty="0"/>
              <a:t>Общая информация</a:t>
            </a:r>
          </a:p>
          <a:p>
            <a:r>
              <a:rPr lang="ru-RU" sz="1000" dirty="0"/>
              <a:t>Каждый год более 1,2 млн человек погибают в ДТП, причем в 10 % указанных происшествий участвует коммерческий транспорт. Несложно подсчитать, что это более 3400 смертей в день. Более того, Всемирная организация здравоохранения (ВОЗ) считает, что если не принять меры, то это число увеличится на 45 % в течение ближайших 15 лет.</a:t>
            </a:r>
          </a:p>
          <a:p>
            <a:endParaRPr lang="en-GB" sz="1000" dirty="0"/>
          </a:p>
          <a:p>
            <a:r>
              <a:rPr lang="ru-RU" sz="1000" b="1" dirty="0"/>
              <a:t>Наша ключевая корпоративная ценность — безопасность</a:t>
            </a:r>
          </a:p>
          <a:p>
            <a:r>
              <a:rPr lang="ru-RU" sz="1000" dirty="0"/>
              <a:t>Вопросы безопасности являются для Volvo ключевыми с момента создания компании в 1927 г. Наша концепция предполагает абсолютную безаварийность. Принимаемые компанией меры по повышению безопасности включают широкий перечень действий от выполнения исследований дорожного движения до разработки инновационных систем безопасности для нашей продукции, которые снижают риски для водителей и других участников дорожного движения. Но мы не хотим ограничиваться только этими мерами. И поэтому нам нужна ваша помощь.</a:t>
            </a:r>
            <a:endParaRPr lang="en-GB" sz="1000" dirty="0"/>
          </a:p>
          <a:p>
            <a:endParaRPr lang="en-GB" sz="1000" dirty="0"/>
          </a:p>
          <a:p>
            <a:r>
              <a:rPr lang="ru-RU" sz="1000" b="1" dirty="0"/>
              <a:t>Остановись, посмотри, помаши</a:t>
            </a:r>
          </a:p>
          <a:p>
            <a:r>
              <a:rPr lang="ru-RU" sz="1000" dirty="0"/>
              <a:t>Одним из проектов, с помощью которого мы надеемся существенно повысить безопасность на дорогах, является обучение детей тому, как безопасно вести себя рядом с грузовыми и легковыми автомобилями, автобусами и т. д. Мы считаем своим долгом объяснить концепцию </a:t>
            </a:r>
            <a:r>
              <a:rPr lang="ru-RU" sz="1000" b="1" dirty="0" smtClean="0"/>
              <a:t>Остановись, посмотри, помаши </a:t>
            </a:r>
            <a:r>
              <a:rPr lang="ru-RU" sz="1000" dirty="0" smtClean="0"/>
              <a:t>максимально возможному количеству детей. Данная информация может сохранить жизнь огромному количеству людей. Сколько детей узнают от вас о концепции «Остановись, посмотри, помаши»?</a:t>
            </a:r>
            <a:endParaRPr lang="en-GB" sz="1000" dirty="0"/>
          </a:p>
          <a:p>
            <a:endParaRPr lang="en-GB" sz="1000" dirty="0"/>
          </a:p>
          <a:p>
            <a:r>
              <a:rPr lang="ru-RU" sz="1000" b="1" dirty="0"/>
              <a:t>Как работать с данным документом? </a:t>
            </a:r>
          </a:p>
          <a:p>
            <a:r>
              <a:rPr lang="ru-RU" sz="1000" dirty="0"/>
              <a:t>Используйте приведенные далее слайды для организации диалога с детьми. Повторите и объясните основные сообщения. </a:t>
            </a:r>
            <a:r>
              <a:rPr lang="ru-RU" sz="1000" dirty="0" smtClean="0"/>
              <a:t>Разумеется, вы не должны следовать сценарию дословно. </a:t>
            </a:r>
            <a:endParaRPr lang="en-GB" sz="1000" dirty="0" smtClean="0"/>
          </a:p>
          <a:p>
            <a:r>
              <a:rPr lang="ru-RU" sz="1000" dirty="0"/>
              <a:t>Желающие провести или помочь организовать полный курс обучения в школах с привлечением учителей, молодежи или в тесном сотрудничестве с местными или региональными государственными учреждениями могут воспользоваться более подробным курсом с несколькими компонентами. Для получения дополнительной информации необходимо связаться с региональным представителем </a:t>
            </a:r>
            <a:r>
              <a:rPr lang="ru-RU" sz="1000" dirty="0" smtClean="0"/>
              <a:t>по</a:t>
            </a:r>
            <a:r>
              <a:rPr lang="pl-PL" sz="1000" dirty="0" smtClean="0"/>
              <a:t> </a:t>
            </a:r>
            <a:r>
              <a:rPr lang="ru-RU" sz="1000" dirty="0" smtClean="0"/>
              <a:t>работе </a:t>
            </a:r>
            <a:r>
              <a:rPr lang="ru-RU" sz="1000" dirty="0"/>
              <a:t>с клиентами или менеджером по коммуникациям.</a:t>
            </a:r>
            <a:endParaRPr lang="en-GB" sz="1000" dirty="0"/>
          </a:p>
        </p:txBody>
      </p:sp>
      <p:sp>
        <p:nvSpPr>
          <p:cNvPr id="4" name="Platshållare för bildnummer 3"/>
          <p:cNvSpPr>
            <a:spLocks noGrp="1"/>
          </p:cNvSpPr>
          <p:nvPr>
            <p:ph type="sldNum" sz="quarter" idx="10"/>
          </p:nvPr>
        </p:nvSpPr>
        <p:spPr/>
        <p:txBody>
          <a:bodyPr/>
          <a:lstStyle/>
          <a:p>
            <a:fld id="{71CFF73B-4AAA-EF47-BD5A-1D925FDA4997}" type="slidenum">
              <a:rPr lang="sv-SE" smtClean="0"/>
              <a:t>1</a:t>
            </a:fld>
            <a:endParaRPr lang="sv-SE"/>
          </a:p>
        </p:txBody>
      </p:sp>
    </p:spTree>
    <p:extLst>
      <p:ext uri="{BB962C8B-B14F-4D97-AF65-F5344CB8AC3E}">
        <p14:creationId xmlns:p14="http://schemas.microsoft.com/office/powerpoint/2010/main" val="2757801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ru-RU" sz="1100" b="1" dirty="0"/>
              <a:t>Организуйте диалог, используя вопросы, аналогичные приведенным ниже:</a:t>
            </a:r>
          </a:p>
          <a:p>
            <a:pPr marL="174708" indent="-174708" defTabSz="465887">
              <a:buFontTx/>
              <a:buChar char="-"/>
              <a:defRPr/>
            </a:pPr>
            <a:r>
              <a:rPr lang="ru-RU" sz="1100" dirty="0"/>
              <a:t>Как вы узнаете, что водитель видит вас? </a:t>
            </a:r>
          </a:p>
          <a:p>
            <a:pPr marL="174708" indent="-174708" defTabSz="465887">
              <a:buFontTx/>
              <a:buChar char="-"/>
              <a:defRPr/>
            </a:pPr>
            <a:r>
              <a:rPr lang="ru-RU" sz="1100" dirty="0"/>
              <a:t>Что вы можете сделать, чтобы убедиться, что водитель увидел вас? </a:t>
            </a:r>
          </a:p>
          <a:p>
            <a:pPr marL="174708" indent="-174708" defTabSz="465887">
              <a:buFontTx/>
              <a:buChar char="-"/>
              <a:defRPr/>
            </a:pPr>
            <a:r>
              <a:rPr lang="ru-RU" sz="1100" dirty="0"/>
              <a:t>Достаточно ли будет, если вы помашете рукой? </a:t>
            </a:r>
          </a:p>
          <a:p>
            <a:endParaRPr lang="en-GB" sz="1100" dirty="0"/>
          </a:p>
          <a:p>
            <a:r>
              <a:rPr lang="ru-RU" sz="1100" b="1" dirty="0"/>
              <a:t>Объясните следующее:</a:t>
            </a:r>
          </a:p>
          <a:p>
            <a:r>
              <a:rPr lang="ru-RU" sz="1100" dirty="0"/>
              <a:t>Как было сказано ранее, водителю грузового автомобиля может быть трудно контролировать все пространство вокруг автомобиля или автобуса. Поэтому даже несмотря на то, что нам легче увидеть автомобиль, мы не можем быть уверены, что водитель увидел нас.</a:t>
            </a:r>
          </a:p>
          <a:p>
            <a:endParaRPr lang="en-GB" sz="1100" dirty="0"/>
          </a:p>
          <a:p>
            <a:r>
              <a:rPr lang="ru-RU" sz="1100" dirty="0"/>
              <a:t>Для предотвращения ДТП с серьезными последствиями важно поддерживать зрительный контакт с водителем, чтобы знать, что он вас видит. </a:t>
            </a:r>
          </a:p>
          <a:p>
            <a:endParaRPr lang="en-GB" sz="1100" dirty="0"/>
          </a:p>
          <a:p>
            <a:r>
              <a:rPr lang="ru-RU" sz="1100" dirty="0"/>
              <a:t>Чтобы убедиться в том, что вы привлекли внимание водителя, </a:t>
            </a:r>
            <a:r>
              <a:rPr lang="ru-RU" sz="1100" b="1" dirty="0"/>
              <a:t>ПОМАШИТЕ</a:t>
            </a:r>
            <a:r>
              <a:rPr lang="ru-RU" sz="1100" dirty="0"/>
              <a:t> ему рукой </a:t>
            </a:r>
            <a:r>
              <a:rPr lang="ru-RU" sz="1100" dirty="0" smtClean="0"/>
              <a:t>и</a:t>
            </a:r>
            <a:r>
              <a:rPr lang="pl-PL" sz="1100" dirty="0" smtClean="0"/>
              <a:t> </a:t>
            </a:r>
            <a:r>
              <a:rPr lang="ru-RU" sz="1100" dirty="0" smtClean="0"/>
              <a:t>дождитесь </a:t>
            </a:r>
            <a:r>
              <a:rPr lang="ru-RU" sz="1100" dirty="0"/>
              <a:t>ответного жеста. Теперь можно переходить улицу.</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10</a:t>
            </a:fld>
            <a:endParaRPr lang="sv-SE"/>
          </a:p>
        </p:txBody>
      </p:sp>
    </p:spTree>
    <p:extLst>
      <p:ext uri="{BB962C8B-B14F-4D97-AF65-F5344CB8AC3E}">
        <p14:creationId xmlns:p14="http://schemas.microsoft.com/office/powerpoint/2010/main" val="1591435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Autofit/>
          </a:bodyPr>
          <a:lstStyle/>
          <a:p>
            <a:pPr defTabSz="465887">
              <a:defRPr/>
            </a:pPr>
            <a:r>
              <a:rPr lang="ru-RU" sz="1100" b="1" dirty="0"/>
              <a:t>Проверьте, что дети поняли основную идею, задав им следующие вопросы:</a:t>
            </a:r>
          </a:p>
          <a:p>
            <a:pPr marL="174708" indent="-174708" defTabSz="465887">
              <a:buFontTx/>
              <a:buChar char="-"/>
              <a:defRPr/>
            </a:pPr>
            <a:r>
              <a:rPr lang="ru-RU" sz="1100" dirty="0"/>
              <a:t>Запомнили, что означают слова «остановись, посмотри, помаши»?</a:t>
            </a:r>
          </a:p>
          <a:p>
            <a:pPr marL="174708" indent="-174708" defTabSz="465887">
              <a:buFontTx/>
              <a:buChar char="-"/>
              <a:defRPr/>
            </a:pPr>
            <a:r>
              <a:rPr lang="ru-RU" sz="1100" dirty="0"/>
              <a:t>Когда вы должны использовать правило «Остановись, посмотри, помаши»?</a:t>
            </a:r>
          </a:p>
          <a:p>
            <a:pPr marL="174708" indent="-174708" defTabSz="465887">
              <a:buFontTx/>
              <a:buChar char="-"/>
              <a:defRPr/>
            </a:pPr>
            <a:r>
              <a:rPr lang="ru-RU" sz="1100" dirty="0"/>
              <a:t>Пробовали ли вы использовать их?</a:t>
            </a:r>
          </a:p>
          <a:p>
            <a:pPr marL="174708" indent="-174708" defTabSz="465887">
              <a:buFontTx/>
              <a:buChar char="-"/>
              <a:defRPr/>
            </a:pPr>
            <a:r>
              <a:rPr lang="ru-RU" sz="1100" dirty="0"/>
              <a:t>Почему вы должны использовать правило «Остановись, посмотри, помаши»?</a:t>
            </a:r>
          </a:p>
          <a:p>
            <a:endParaRPr lang="en-GB" sz="1100" dirty="0"/>
          </a:p>
          <a:p>
            <a:r>
              <a:rPr lang="ru-RU" sz="1100" b="1" dirty="0"/>
              <a:t>Подведение итогов:</a:t>
            </a:r>
            <a:endParaRPr lang="en-GB" sz="1100" dirty="0"/>
          </a:p>
          <a:p>
            <a:r>
              <a:rPr lang="ru-RU" sz="1100" dirty="0"/>
              <a:t>Мы узнали волшебные слова «Остановись, посмотри и помаши». </a:t>
            </a:r>
          </a:p>
          <a:p>
            <a:endParaRPr lang="en-GB" sz="1100" dirty="0"/>
          </a:p>
          <a:p>
            <a:r>
              <a:rPr lang="ru-RU" sz="1100" dirty="0"/>
              <a:t>Перед тем как перейти дорогу, необходимо полностью </a:t>
            </a:r>
            <a:r>
              <a:rPr lang="ru-RU" sz="1100" b="1" dirty="0"/>
              <a:t>ОСТАНОВИТЬСЯ</a:t>
            </a:r>
            <a:r>
              <a:rPr lang="ru-RU" sz="1100" dirty="0"/>
              <a:t>. </a:t>
            </a:r>
          </a:p>
          <a:p>
            <a:endParaRPr lang="en-GB" sz="1100" dirty="0"/>
          </a:p>
          <a:p>
            <a:r>
              <a:rPr lang="ru-RU" sz="1100" dirty="0"/>
              <a:t>Правостороннее движение:</a:t>
            </a:r>
            <a:r>
              <a:rPr sz="1100" dirty="0"/>
              <a:t/>
            </a:r>
            <a:br>
              <a:rPr sz="1100" dirty="0"/>
            </a:br>
            <a:r>
              <a:rPr lang="ru-RU" sz="1100" dirty="0"/>
              <a:t>Перед тем как перейти улицу, необходимо внимательно </a:t>
            </a:r>
            <a:r>
              <a:rPr lang="ru-RU" sz="1100" b="1" dirty="0"/>
              <a:t>ПОСМОТРЕТЬ</a:t>
            </a:r>
            <a:r>
              <a:rPr lang="ru-RU" sz="1100" dirty="0"/>
              <a:t> вокруг. Сначала посмотрите налево, затем направо и еще раз налево. Установите зрительный контакт </a:t>
            </a:r>
            <a:r>
              <a:rPr lang="ru-RU" sz="1100" dirty="0" smtClean="0"/>
              <a:t>с</a:t>
            </a:r>
            <a:r>
              <a:rPr lang="pl-PL" sz="1100" dirty="0" smtClean="0"/>
              <a:t> </a:t>
            </a:r>
            <a:r>
              <a:rPr lang="ru-RU" sz="1100" dirty="0" smtClean="0"/>
              <a:t>водителем</a:t>
            </a:r>
            <a:r>
              <a:rPr lang="ru-RU" sz="1100" dirty="0"/>
              <a:t>.</a:t>
            </a:r>
            <a:endParaRPr lang="en-GB" sz="1100" i="1" dirty="0"/>
          </a:p>
          <a:p>
            <a:endParaRPr lang="en-GB" sz="1100" dirty="0"/>
          </a:p>
          <a:p>
            <a:r>
              <a:rPr lang="ru-RU" sz="1100" i="1" dirty="0"/>
              <a:t>Левостороннее движение: </a:t>
            </a:r>
            <a:r>
              <a:rPr sz="1100" dirty="0"/>
              <a:t/>
            </a:r>
            <a:br>
              <a:rPr sz="1100" dirty="0"/>
            </a:br>
            <a:r>
              <a:rPr lang="ru-RU" sz="1100" i="1" dirty="0"/>
              <a:t>Перед тем как перейти улицу, необходимо внимательно </a:t>
            </a:r>
            <a:r>
              <a:rPr lang="ru-RU" sz="1100" b="1" i="1" dirty="0"/>
              <a:t>ПОСМОТРЕТЬ</a:t>
            </a:r>
            <a:r>
              <a:rPr lang="ru-RU" sz="1100" i="1" dirty="0"/>
              <a:t> вокруг. Сначала посмотрите направо, затем налево и еще раз направо. Установите зрительный контакт </a:t>
            </a:r>
            <a:r>
              <a:rPr lang="ru-RU" sz="1100" i="1" dirty="0" smtClean="0"/>
              <a:t>с</a:t>
            </a:r>
            <a:r>
              <a:rPr lang="pl-PL" sz="1100" i="1" dirty="0" smtClean="0"/>
              <a:t> </a:t>
            </a:r>
            <a:r>
              <a:rPr lang="ru-RU" sz="1100" i="1" dirty="0" smtClean="0"/>
              <a:t>водителем</a:t>
            </a:r>
            <a:r>
              <a:rPr lang="ru-RU" sz="1100" i="1" dirty="0"/>
              <a:t>.</a:t>
            </a:r>
            <a:endParaRPr lang="en-GB" sz="1100" i="1" dirty="0"/>
          </a:p>
          <a:p>
            <a:endParaRPr lang="en-GB" sz="1100" dirty="0"/>
          </a:p>
          <a:p>
            <a:r>
              <a:rPr lang="ru-RU" sz="1100" dirty="0"/>
              <a:t>Чтобы убедиться в том, что вы привлекли внимание водителя, </a:t>
            </a:r>
            <a:r>
              <a:rPr lang="ru-RU" sz="1100" b="1" dirty="0"/>
              <a:t>ПОМАШИТЕ</a:t>
            </a:r>
            <a:r>
              <a:rPr lang="ru-RU" sz="1100" dirty="0"/>
              <a:t> ему рукой и дождитесь ответного жеста. Причина, по которой вы должны помахать рукой и дождаться ответного жеста, заключается в том, что вы не можете быть уверены в том, что водитель увидел вас, несмотря на то, что вы видите автомобиль. Запомнили?</a:t>
            </a:r>
          </a:p>
          <a:p>
            <a:endParaRPr lang="en-GB" sz="1100" dirty="0"/>
          </a:p>
          <a:p>
            <a:r>
              <a:rPr lang="ru-RU" sz="1100" dirty="0"/>
              <a:t>Чтобы избежать ДТП, каждый раз, перед тем как перейти дорогу, вспоминайте правило «Остановись, посмотри, помаши</a:t>
            </a:r>
            <a:r>
              <a:rPr lang="ru-RU" sz="1100" dirty="0" smtClean="0"/>
              <a:t>».</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11</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ru-RU" sz="1100" b="1" dirty="0"/>
              <a:t>Организуйте диалог, используя вопросы, аналогичные приведенным ниже:</a:t>
            </a:r>
          </a:p>
          <a:p>
            <a:pPr marL="174708" indent="-174708" defTabSz="465887">
              <a:buFontTx/>
              <a:buChar char="-"/>
              <a:defRPr/>
            </a:pPr>
            <a:r>
              <a:rPr lang="ru-RU" sz="1100" dirty="0"/>
              <a:t>Вы слышали до этого о концепции «Остановись, посмотри, помаши»? </a:t>
            </a:r>
          </a:p>
          <a:p>
            <a:pPr marL="174708" indent="-174708" defTabSz="465887">
              <a:buFontTx/>
              <a:buChar char="-"/>
              <a:defRPr/>
            </a:pPr>
            <a:r>
              <a:rPr lang="ru-RU" sz="1100" dirty="0"/>
              <a:t>Вы знаете, в чем она заключается? </a:t>
            </a:r>
          </a:p>
          <a:p>
            <a:pPr marL="174708" indent="-174708" defTabSz="465887">
              <a:buFontTx/>
              <a:buChar char="-"/>
              <a:defRPr/>
            </a:pPr>
            <a:r>
              <a:rPr lang="ru-RU" sz="1100" dirty="0"/>
              <a:t>Если попросить вас представить себе перекресток, то какие типы транспортных средств вам придут на ум? </a:t>
            </a:r>
            <a:endParaRPr lang="en-GB" sz="1100" b="1" dirty="0"/>
          </a:p>
          <a:p>
            <a:endParaRPr lang="en-GB" sz="1100" b="1" dirty="0"/>
          </a:p>
          <a:p>
            <a:r>
              <a:rPr lang="ru-RU" sz="1100" b="1" dirty="0"/>
              <a:t>Объясните следующее:</a:t>
            </a:r>
            <a:endParaRPr lang="en-GB" sz="1100" dirty="0"/>
          </a:p>
          <a:p>
            <a:r>
              <a:rPr lang="ru-RU" sz="1100" dirty="0"/>
              <a:t>Три слова «Остановись, посмотри, помаши» являются волшебными словами применительно </a:t>
            </a:r>
            <a:r>
              <a:rPr lang="ru-RU" sz="1100" dirty="0" smtClean="0"/>
              <a:t>к</a:t>
            </a:r>
            <a:r>
              <a:rPr lang="pl-PL" sz="1100" dirty="0" smtClean="0"/>
              <a:t> </a:t>
            </a:r>
            <a:r>
              <a:rPr lang="ru-RU" sz="1100" dirty="0" smtClean="0"/>
              <a:t>дорожному </a:t>
            </a:r>
            <a:r>
              <a:rPr lang="ru-RU" sz="1100" dirty="0"/>
              <a:t>движению. Сегодня вы узнаете о том, что они означают и почему имеют такое большое значение. </a:t>
            </a:r>
          </a:p>
          <a:p>
            <a:endParaRPr lang="en-GB" sz="1100" dirty="0"/>
          </a:p>
          <a:p>
            <a:r>
              <a:rPr lang="ru-RU" sz="1100" dirty="0"/>
              <a:t>Но перед началом изучения концепции «Остановись, посмотри, помаши» скажите, думали ли вы о присутствии на дорогах более крупных транспортных средств и о причинах, по которым они могут там находиться? </a:t>
            </a:r>
          </a:p>
          <a:p>
            <a:endParaRPr lang="en-GB" dirty="0" smtClean="0"/>
          </a:p>
          <a:p>
            <a:endParaRPr lang="en-GB" dirty="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2</a:t>
            </a:fld>
            <a:endParaRPr lang="sv-SE"/>
          </a:p>
        </p:txBody>
      </p:sp>
    </p:spTree>
    <p:extLst>
      <p:ext uri="{BB962C8B-B14F-4D97-AF65-F5344CB8AC3E}">
        <p14:creationId xmlns:p14="http://schemas.microsoft.com/office/powerpoint/2010/main" val="13632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ru-RU" sz="1100" b="1" dirty="0"/>
              <a:t>Организуйте диалог, используя вопросы, аналогичные приведенным ниже:</a:t>
            </a:r>
          </a:p>
          <a:p>
            <a:pPr marL="174708" indent="-174708" defTabSz="465887">
              <a:buFontTx/>
              <a:buChar char="-"/>
              <a:defRPr/>
            </a:pPr>
            <a:r>
              <a:rPr lang="ru-RU" sz="1100" dirty="0"/>
              <a:t>Вы когда-нибудь задумывались, для чего нужны грузовые автомобили? </a:t>
            </a:r>
          </a:p>
          <a:p>
            <a:pPr marL="174708" indent="-174708" defTabSz="465887">
              <a:buFontTx/>
              <a:buChar char="-"/>
              <a:defRPr/>
            </a:pPr>
            <a:r>
              <a:rPr lang="ru-RU" sz="1100" dirty="0"/>
              <a:t>Какие функции выполняют грузовые автомобили?</a:t>
            </a:r>
          </a:p>
          <a:p>
            <a:pPr marL="174708" indent="-174708" defTabSz="465887">
              <a:buFontTx/>
              <a:buChar char="-"/>
              <a:defRPr/>
            </a:pPr>
            <a:r>
              <a:rPr lang="ru-RU" sz="1100" dirty="0"/>
              <a:t>Какие типы грузовых автомобилей вы знаете? </a:t>
            </a:r>
          </a:p>
          <a:p>
            <a:pPr marL="174708" indent="-174708" defTabSz="465887">
              <a:buFontTx/>
              <a:buChar char="-"/>
              <a:defRPr/>
            </a:pPr>
            <a:r>
              <a:rPr lang="ru-RU" sz="1100" dirty="0"/>
              <a:t>Как существовало бы общество, если бы не было грузовых автомобилей?</a:t>
            </a:r>
          </a:p>
          <a:p>
            <a:pPr marL="174708" indent="-174708" defTabSz="465887">
              <a:buFontTx/>
              <a:buChar char="-"/>
              <a:defRPr/>
            </a:pPr>
            <a:r>
              <a:rPr lang="ru-RU" sz="1100" dirty="0"/>
              <a:t>Почему мы используем автобусы? Как выглядела бы наша жизнь без автобусов?</a:t>
            </a:r>
          </a:p>
          <a:p>
            <a:pPr defTabSz="465887">
              <a:defRPr/>
            </a:pPr>
            <a:endParaRPr lang="en-GB" sz="1100" dirty="0"/>
          </a:p>
          <a:p>
            <a:pPr defTabSz="465887">
              <a:defRPr/>
            </a:pPr>
            <a:r>
              <a:rPr lang="ru-RU" sz="1100" b="1" dirty="0"/>
              <a:t>Объясните следующее:</a:t>
            </a:r>
          </a:p>
          <a:p>
            <a:pPr defTabSz="465887">
              <a:defRPr/>
            </a:pPr>
            <a:r>
              <a:rPr lang="ru-RU" sz="1100" dirty="0"/>
              <a:t>Множество грузовых автомобилей используются для доставки товаров из одного места в другое. На иллюстрации вы можете видеть грузовик, который привез хлеб в кафе. Грузовые автомобили используются для доставки всех тех товаров, которые вы используете дома — мебель, игрушки, продукты питания, автомобили и даже кирпичи и доски, из которых построен ваш дом. </a:t>
            </a:r>
          </a:p>
          <a:p>
            <a:pPr defTabSz="465887">
              <a:defRPr/>
            </a:pPr>
            <a:endParaRPr lang="en-GB" sz="1100" dirty="0"/>
          </a:p>
          <a:p>
            <a:pPr defTabSz="465887">
              <a:defRPr/>
            </a:pPr>
            <a:r>
              <a:rPr lang="ru-RU" sz="1100" dirty="0"/>
              <a:t>Среди других примеров грузовых автомобилей можно назвать пожарные машины, мусоровозы и лесовозы. </a:t>
            </a:r>
          </a:p>
          <a:p>
            <a:pPr defTabSz="465887">
              <a:defRPr/>
            </a:pPr>
            <a:endParaRPr lang="en-GB" sz="1100" dirty="0"/>
          </a:p>
          <a:p>
            <a:pPr defTabSz="465887">
              <a:defRPr/>
            </a:pPr>
            <a:r>
              <a:rPr lang="ru-RU" sz="1100"/>
              <a:t>Грузовые автомобили необходимы для существования нашего мира. Без них никто не станет собирать мусор, тушить пожары и доставлять продукты питания в магазины, лавки, рестораны и кафе. </a:t>
            </a:r>
            <a:endParaRPr lang="en-GB" sz="1100" smtClean="0"/>
          </a:p>
          <a:p>
            <a:pPr defTabSz="465887">
              <a:defRPr/>
            </a:pPr>
            <a:endParaRPr lang="en-GB" sz="1100" dirty="0"/>
          </a:p>
          <a:p>
            <a:pPr defTabSz="465887">
              <a:defRPr/>
            </a:pPr>
            <a:r>
              <a:rPr lang="ru-RU" sz="1100" dirty="0"/>
              <a:t>Также мы нуждаемся в автобусах, поскольку они чрезвычайно эффективны для одновременной перевозки большого количества людей.</a:t>
            </a:r>
          </a:p>
          <a:p>
            <a:pPr defTabSz="465887">
              <a:defRPr/>
            </a:pPr>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3</a:t>
            </a:fld>
            <a:endParaRPr lang="sv-SE"/>
          </a:p>
        </p:txBody>
      </p:sp>
    </p:spTree>
    <p:extLst>
      <p:ext uri="{BB962C8B-B14F-4D97-AF65-F5344CB8AC3E}">
        <p14:creationId xmlns:p14="http://schemas.microsoft.com/office/powerpoint/2010/main" val="1916617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ru-RU" sz="1100" b="1" dirty="0"/>
              <a:t>Организуйте диалог, используя вопросы, аналогичные приведенным ниже:</a:t>
            </a:r>
          </a:p>
          <a:p>
            <a:pPr marL="174708" indent="-174708" defTabSz="465887">
              <a:buFontTx/>
              <a:buChar char="-"/>
              <a:defRPr/>
            </a:pPr>
            <a:r>
              <a:rPr lang="ru-RU" sz="1100" dirty="0"/>
              <a:t>Вы когда-нибудь задумывались о том, насколько большие размеры имеет грузовой автомобиль?</a:t>
            </a:r>
          </a:p>
          <a:p>
            <a:pPr marL="174708" indent="-174708" defTabSz="465887">
              <a:buFontTx/>
              <a:buChar char="-"/>
              <a:defRPr/>
            </a:pPr>
            <a:r>
              <a:rPr lang="ru-RU" sz="1100" dirty="0"/>
              <a:t>Все ли грузовые автомобили имеют одинаковые размеры?</a:t>
            </a:r>
          </a:p>
          <a:p>
            <a:pPr defTabSz="465887">
              <a:defRPr/>
            </a:pPr>
            <a:endParaRPr lang="en-GB" sz="1100" dirty="0"/>
          </a:p>
          <a:p>
            <a:pPr defTabSz="465887">
              <a:defRPr/>
            </a:pPr>
            <a:r>
              <a:rPr lang="ru-RU" sz="1100" b="1" dirty="0"/>
              <a:t>Объясните следующее:</a:t>
            </a:r>
          </a:p>
          <a:p>
            <a:pPr defTabSz="465887">
              <a:defRPr/>
            </a:pPr>
            <a:r>
              <a:rPr lang="ru-RU" sz="1100" dirty="0"/>
              <a:t>Автобусы и грузовые автомобили могут отличаться размерами в зависимости от того, </a:t>
            </a:r>
            <a:r>
              <a:rPr lang="ru-RU" sz="1100" dirty="0" smtClean="0"/>
              <a:t>какие</a:t>
            </a:r>
            <a:r>
              <a:rPr lang="pl-PL" sz="1100" dirty="0" smtClean="0"/>
              <a:t> </a:t>
            </a:r>
            <a:r>
              <a:rPr lang="ru-RU" sz="1100" dirty="0" smtClean="0"/>
              <a:t>функции </a:t>
            </a:r>
            <a:r>
              <a:rPr lang="ru-RU" sz="1100" dirty="0"/>
              <a:t>они выполняют. </a:t>
            </a:r>
          </a:p>
          <a:p>
            <a:endParaRPr lang="en-GB" sz="1100" dirty="0"/>
          </a:p>
          <a:p>
            <a:r>
              <a:rPr lang="ru-RU" sz="1100" dirty="0"/>
              <a:t>Мусоровоз имеет достаточно небольшие размеры, поскольку ему приходится двигаться по городским улицам при сборе мусора. Он имеет несколько отделений для различных типов мусора: бумаги, пластика, металла и стекла. Чтобы перевезти как можно больше бытового мусора, его спрессовывают перед отправкой на мусороперерабатывающий завод. </a:t>
            </a:r>
          </a:p>
          <a:p>
            <a:endParaRPr lang="en-GB" sz="1100" dirty="0"/>
          </a:p>
          <a:p>
            <a:pPr defTabSz="465887">
              <a:defRPr/>
            </a:pPr>
            <a:r>
              <a:rPr lang="ru-RU" sz="1100" dirty="0"/>
              <a:t>Самые крупные и длинные грузовые автомобили называются шарнирно-сочлененными грузовыми автомобилями или грузовыми автомобилями с прицепом, в котором они перевозят груз. Обычно крупные грузы доставляются на большие расстояния по автомагистралям. Один из примеров — транспортировка фруктов из Испании в Швецию.</a:t>
            </a:r>
          </a:p>
          <a:p>
            <a:r>
              <a:rPr lang="ru-RU" sz="1100" dirty="0"/>
              <a:t> </a:t>
            </a:r>
          </a:p>
          <a:p>
            <a:pPr defTabSz="465887">
              <a:defRPr/>
            </a:pPr>
            <a:r>
              <a:rPr lang="ru-RU" sz="1100" dirty="0"/>
              <a:t>Показанный грузовой автомобиль с прицепом имеет высоту 4,5 м и длину 16,5 м. То есть он такой же высоты, как самка жирафа, и в 3–4 раза длиннее обычного легкового автомобиля!</a:t>
            </a:r>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4</a:t>
            </a:fld>
            <a:endParaRPr lang="sv-SE"/>
          </a:p>
        </p:txBody>
      </p:sp>
    </p:spTree>
    <p:extLst>
      <p:ext uri="{BB962C8B-B14F-4D97-AF65-F5344CB8AC3E}">
        <p14:creationId xmlns:p14="http://schemas.microsoft.com/office/powerpoint/2010/main" val="318282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523129" y="4140340"/>
            <a:ext cx="5937216" cy="4600858"/>
          </a:xfrm>
        </p:spPr>
        <p:txBody>
          <a:bodyPr>
            <a:normAutofit/>
          </a:bodyPr>
          <a:lstStyle/>
          <a:p>
            <a:pPr defTabSz="465887">
              <a:defRPr/>
            </a:pPr>
            <a:r>
              <a:rPr lang="ru-RU" sz="1100" b="1" dirty="0"/>
              <a:t>Организуйте диалог, используя вопросы, аналогичные приведенным ниже:</a:t>
            </a:r>
          </a:p>
          <a:p>
            <a:pPr marL="174708" indent="-174708" defTabSz="465887">
              <a:buFontTx/>
              <a:buChar char="-"/>
              <a:defRPr/>
            </a:pPr>
            <a:r>
              <a:rPr lang="ru-RU" sz="1100" dirty="0"/>
              <a:t>Как вы думаете, какие ощущения испытывает водитель такого большого грузового автомобиля?</a:t>
            </a:r>
          </a:p>
          <a:p>
            <a:pPr marL="174708" indent="-174708" defTabSz="465887">
              <a:buFontTx/>
              <a:buChar char="-"/>
              <a:defRPr/>
            </a:pPr>
            <a:r>
              <a:rPr lang="ru-RU" sz="1100" dirty="0"/>
              <a:t>Сколько людей вы видите на иллюстрации? Как вы думаете, сложно увидеть их всех? </a:t>
            </a:r>
          </a:p>
          <a:p>
            <a:pPr marL="174708" indent="-174708" defTabSz="465887">
              <a:buFontTx/>
              <a:buChar char="-"/>
              <a:defRPr/>
            </a:pPr>
            <a:r>
              <a:rPr lang="ru-RU" sz="1100" dirty="0" smtClean="0"/>
              <a:t>Будучи участником дорожного движения, какие меры вы можете принять, чтобы водитель увидел вас?</a:t>
            </a:r>
          </a:p>
          <a:p>
            <a:endParaRPr lang="en-GB" sz="1100" dirty="0"/>
          </a:p>
          <a:p>
            <a:r>
              <a:rPr lang="ru-RU" sz="1100" b="1" dirty="0"/>
              <a:t>Объясните следующее:</a:t>
            </a:r>
            <a:endParaRPr lang="en-GB" sz="1100" dirty="0"/>
          </a:p>
          <a:p>
            <a:r>
              <a:rPr lang="ru-RU" sz="1100" dirty="0"/>
              <a:t>Водителю может быть трудно увидеть все, что происходит вокруг грузового автомобиля или автобуса. Это происходит потому, что автомобиль имеет очень большие размеры, а его водитель еще и сидит очень высоко. </a:t>
            </a:r>
          </a:p>
          <a:p>
            <a:endParaRPr lang="en-GB" sz="1100" dirty="0"/>
          </a:p>
          <a:p>
            <a:r>
              <a:rPr lang="ru-RU" sz="1100" dirty="0"/>
              <a:t>Водителю приходится наклоняться вперед и в стороны, чтобы увидеть все пространство вокруг автомобиля. Также он использует зеркала, чтобы увидеть, что происходит сзади, по бокам </a:t>
            </a:r>
            <a:r>
              <a:rPr lang="ru-RU" sz="1100" dirty="0" smtClean="0"/>
              <a:t>и</a:t>
            </a:r>
            <a:r>
              <a:rPr lang="pl-PL" sz="1100" dirty="0" smtClean="0"/>
              <a:t> </a:t>
            </a:r>
            <a:r>
              <a:rPr lang="ru-RU" sz="1100" dirty="0" smtClean="0"/>
              <a:t>непосредственно </a:t>
            </a:r>
            <a:r>
              <a:rPr lang="ru-RU" sz="1100" dirty="0"/>
              <a:t>перед транспортным средством.</a:t>
            </a:r>
          </a:p>
          <a:p>
            <a:r>
              <a:rPr lang="ru-RU" sz="1100" dirty="0"/>
              <a:t>  </a:t>
            </a:r>
          </a:p>
          <a:p>
            <a:r>
              <a:rPr lang="ru-RU" sz="1100" dirty="0"/>
              <a:t>Даже если вы видите грузовой автомобиль, это не значит, что его водитель видит вас. </a:t>
            </a:r>
          </a:p>
          <a:p>
            <a:endParaRPr lang="en-GB" sz="1100" dirty="0"/>
          </a:p>
          <a:p>
            <a:r>
              <a:rPr lang="ru-RU" sz="1100" dirty="0"/>
              <a:t>Поэтому важно поддерживать зрительный контакт с водителем, чтобы быть уверенными в том, что он вас видит. </a:t>
            </a:r>
          </a:p>
          <a:p>
            <a:endParaRPr lang="en-GB" sz="22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5</a:t>
            </a:fld>
            <a:endParaRPr lang="sv-SE"/>
          </a:p>
        </p:txBody>
      </p:sp>
    </p:spTree>
    <p:extLst>
      <p:ext uri="{BB962C8B-B14F-4D97-AF65-F5344CB8AC3E}">
        <p14:creationId xmlns:p14="http://schemas.microsoft.com/office/powerpoint/2010/main" val="230834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ru-RU" sz="1100" b="1" dirty="0"/>
              <a:t>Организуйте диалог, используя вопросы, аналогичные приведенным ниже:</a:t>
            </a:r>
          </a:p>
          <a:p>
            <a:pPr marL="174708" indent="-174708" defTabSz="465887">
              <a:buFontTx/>
              <a:buChar char="-"/>
              <a:defRPr/>
            </a:pPr>
            <a:r>
              <a:rPr lang="ru-RU" sz="1100" dirty="0"/>
              <a:t>Как вы думаете, сможет ли водитель увидеть всех велосипедистов на картинке, с учетом того, что он сидит высоко в таком большом автомобиле?</a:t>
            </a:r>
          </a:p>
          <a:p>
            <a:pPr marL="174708" indent="-174708" defTabSz="465887">
              <a:buFontTx/>
              <a:buChar char="-"/>
              <a:defRPr/>
            </a:pPr>
            <a:r>
              <a:rPr lang="ru-RU" sz="1100" dirty="0"/>
              <a:t>Каких из показанных велосипедов труднее всего увидеть из грузового автомобиля? </a:t>
            </a:r>
            <a:r>
              <a:rPr lang="ru-RU" sz="1100" dirty="0" smtClean="0"/>
              <a:t>Кто</a:t>
            </a:r>
            <a:r>
              <a:rPr lang="pl-PL" sz="1100" dirty="0" smtClean="0"/>
              <a:t> </a:t>
            </a:r>
            <a:r>
              <a:rPr lang="ru-RU" sz="1100" dirty="0" smtClean="0"/>
              <a:t>из</a:t>
            </a:r>
            <a:r>
              <a:rPr lang="pl-PL" sz="1100" dirty="0" smtClean="0"/>
              <a:t> </a:t>
            </a:r>
            <a:r>
              <a:rPr lang="ru-RU" sz="1100" dirty="0" smtClean="0"/>
              <a:t>велосипедистов</a:t>
            </a:r>
            <a:r>
              <a:rPr lang="ru-RU" sz="1100" dirty="0"/>
              <a:t>, по вашему мнению, занял наиболее безопасное положение?</a:t>
            </a:r>
          </a:p>
          <a:p>
            <a:endParaRPr lang="en-GB" sz="1100" dirty="0"/>
          </a:p>
          <a:p>
            <a:r>
              <a:rPr lang="ru-RU" sz="1100" b="1" dirty="0"/>
              <a:t>Объясните следующее:</a:t>
            </a:r>
          </a:p>
          <a:p>
            <a:r>
              <a:rPr lang="ru-RU" sz="1100" dirty="0"/>
              <a:t>Двигаясь на велосипеде в потоке машин, очень важно помнить о том, что водители грузовых автомобилей могут не видеть вас.  </a:t>
            </a:r>
          </a:p>
          <a:p>
            <a:endParaRPr lang="en-GB" sz="1100" dirty="0"/>
          </a:p>
          <a:p>
            <a:r>
              <a:rPr lang="ru-RU" sz="1100" dirty="0"/>
              <a:t>Чтобы увидеть всех велосипедистов на картинке, водитель должен наклоняться и использовать зеркала. Труднее всего увидеть трех велосипедистов спереди. Также будет сложно увидеть зеленый велосипед справа от грузового автомобиля. В наибольшей безопасности находятся велосипедисты позади автомобиля. </a:t>
            </a:r>
          </a:p>
          <a:p>
            <a:endParaRPr lang="en-GB" i="1"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6</a:t>
            </a:fld>
            <a:endParaRPr lang="sv-SE"/>
          </a:p>
        </p:txBody>
      </p:sp>
    </p:spTree>
    <p:extLst>
      <p:ext uri="{BB962C8B-B14F-4D97-AF65-F5344CB8AC3E}">
        <p14:creationId xmlns:p14="http://schemas.microsoft.com/office/powerpoint/2010/main" val="137421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a:xfrm>
            <a:off x="430274" y="4140342"/>
            <a:ext cx="6122926" cy="4501867"/>
          </a:xfrm>
        </p:spPr>
        <p:txBody>
          <a:bodyPr>
            <a:noAutofit/>
          </a:bodyPr>
          <a:lstStyle/>
          <a:p>
            <a:pPr defTabSz="465887">
              <a:defRPr/>
            </a:pPr>
            <a:r>
              <a:rPr lang="ru-RU" sz="1000" b="1" dirty="0"/>
              <a:t>Организуйте диалог, используя вопросы, аналогичные приведенным ниже:</a:t>
            </a:r>
          </a:p>
          <a:p>
            <a:pPr marL="174708" indent="-174708" defTabSz="465887">
              <a:buFontTx/>
              <a:buChar char="-"/>
              <a:defRPr/>
            </a:pPr>
            <a:r>
              <a:rPr lang="ru-RU" sz="1000" dirty="0"/>
              <a:t>Вы когда-нибудь видели, как грузовой автомобиль поворачивает на перекрестке? Опишите, как он это делает?  </a:t>
            </a:r>
          </a:p>
          <a:p>
            <a:pPr marL="174708" indent="-174708" defTabSz="465887">
              <a:buFontTx/>
              <a:buChar char="-"/>
              <a:defRPr/>
            </a:pPr>
            <a:r>
              <a:rPr lang="ru-RU" sz="1000" dirty="0"/>
              <a:t>Знаете ли вы, как безопасно двигаться на велосипеде рядом с грузовым автомобилем?</a:t>
            </a:r>
          </a:p>
          <a:p>
            <a:endParaRPr lang="en-GB" sz="1000" dirty="0"/>
          </a:p>
          <a:p>
            <a:r>
              <a:rPr lang="ru-RU" sz="1000" b="1" dirty="0"/>
              <a:t>Объясните следующее:</a:t>
            </a:r>
            <a:endParaRPr lang="en-GB" sz="1000" dirty="0"/>
          </a:p>
          <a:p>
            <a:pPr defTabSz="931774">
              <a:defRPr/>
            </a:pPr>
            <a:r>
              <a:rPr lang="ru-RU" sz="1000" dirty="0"/>
              <a:t>Правостороннее движение</a:t>
            </a:r>
            <a:r>
              <a:rPr sz="1000" dirty="0"/>
              <a:t/>
            </a:r>
            <a:br>
              <a:rPr sz="1000" dirty="0"/>
            </a:br>
            <a:r>
              <a:rPr lang="ru-RU" sz="1000" dirty="0"/>
              <a:t>Самое большое количество ДТП с участием велосипедистов и грузовых автомобилей происходит в тот момент, когда машина поворачивает направо, как показано на иллюстрации. В этом случае существует риск того, что водитель не увидит велосипедиста. Это может привести к тяжелым последствиям.</a:t>
            </a:r>
            <a:endParaRPr lang="en-GB" sz="1000" dirty="0"/>
          </a:p>
          <a:p>
            <a:pPr defTabSz="931774">
              <a:defRPr/>
            </a:pPr>
            <a:endParaRPr lang="en-GB" sz="1000" dirty="0"/>
          </a:p>
          <a:p>
            <a:r>
              <a:rPr lang="ru-RU" sz="1000" dirty="0" smtClean="0"/>
              <a:t>У грузовых автомобилей радиус поворота больше, чем у легковых машин. Грузовые автомобили не могут выполнить поворот от правой обочины. Из-за этого им приходится двигаться прямо по перекрестку перед тем, как начать поворот. Поэтому когда вы находитесь рядом или позади грузового автомобиля, вам может </a:t>
            </a:r>
            <a:r>
              <a:rPr lang="ru-RU" sz="1000" i="1" dirty="0"/>
              <a:t>показаться</a:t>
            </a:r>
            <a:r>
              <a:rPr lang="ru-RU" sz="1000" dirty="0"/>
              <a:t>, что машина собирается двигаться прямо, в то время как она готовится к повороту. </a:t>
            </a:r>
          </a:p>
          <a:p>
            <a:pPr>
              <a:defRPr/>
            </a:pPr>
            <a:endParaRPr lang="en-GB" sz="1000" dirty="0"/>
          </a:p>
          <a:p>
            <a:pPr>
              <a:defRPr/>
            </a:pPr>
            <a:r>
              <a:rPr lang="ru-RU" sz="1000" i="1" dirty="0"/>
              <a:t>Левостороннее движение</a:t>
            </a:r>
            <a:r>
              <a:rPr sz="1000" dirty="0"/>
              <a:t/>
            </a:r>
            <a:br>
              <a:rPr sz="1000" dirty="0"/>
            </a:br>
            <a:r>
              <a:rPr lang="ru-RU" sz="1000" i="1" dirty="0"/>
              <a:t>Самое большое количество ДТП с участием велосипедистов и грузовых автомобилей происходит в тот момент, когда машина поворачивает налево, как показано на иллюстрации. В этом случае существует риск того, что водитель не увидит велосипедиста. Это может привести к тяжелым последствиям.</a:t>
            </a:r>
            <a:endParaRPr lang="en-GB" sz="1000" i="1" dirty="0"/>
          </a:p>
          <a:p>
            <a:pPr>
              <a:defRPr/>
            </a:pPr>
            <a:endParaRPr lang="en-GB" sz="1000" i="1" dirty="0"/>
          </a:p>
          <a:p>
            <a:r>
              <a:rPr lang="ru-RU" sz="1000" i="1" dirty="0" smtClean="0"/>
              <a:t>Грузовые автомобили и автобусы имеют более значительный радиус поворота, чем легковые автомобили. Они не могут выполнить поворот от левой обочины, что означает, что им приходится двигаться прямо по перекрестку перед тем, как начать поворот. Поэтому, если вы находитесь вблизи или позади грузового автомобиля/автобуса, вам может показаться, что машина собирается двигаться прямо, в то время как она готовится к повороту. </a:t>
            </a:r>
            <a:endParaRPr lang="en-GB" sz="1000" i="1" dirty="0"/>
          </a:p>
          <a:p>
            <a:endParaRPr lang="en-GB" sz="1000" dirty="0"/>
          </a:p>
          <a:p>
            <a:r>
              <a:rPr lang="ru-RU" sz="1000" dirty="0"/>
              <a:t>Указатели поворота помогут вам понять, куда собирается двигаться грузовой автомобиль. Если они мигают, значит водитель собирается совершить поворот. Однако водитель может просто забыть их включить. Поэтому, чтобы обезопасить себя, всегда останавливайтесь на перекрестках подальше от поворота велосипедной дорожки (всегда позади прицепа, как показано на рисунке). Дождитесь, пока грузовой автомобиль или автобус отъедет, и только потом продолжайте движение. </a:t>
            </a:r>
            <a:endParaRPr lang="en-GB" sz="10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7</a:t>
            </a:fld>
            <a:endParaRPr lang="sv-SE"/>
          </a:p>
        </p:txBody>
      </p:sp>
    </p:spTree>
    <p:extLst>
      <p:ext uri="{BB962C8B-B14F-4D97-AF65-F5344CB8AC3E}">
        <p14:creationId xmlns:p14="http://schemas.microsoft.com/office/powerpoint/2010/main" val="251480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lstStyle/>
          <a:p>
            <a:pPr defTabSz="465887">
              <a:defRPr/>
            </a:pPr>
            <a:r>
              <a:rPr lang="ru-RU" sz="1100" b="1" dirty="0"/>
              <a:t>Организуйте диалог, используя вопросы, аналогичные приведенным ниже:</a:t>
            </a:r>
          </a:p>
          <a:p>
            <a:pPr marL="174708" indent="-174708" defTabSz="465887">
              <a:buFontTx/>
              <a:buChar char="-"/>
              <a:defRPr/>
            </a:pPr>
            <a:r>
              <a:rPr lang="ru-RU" sz="1100" dirty="0"/>
              <a:t>Когда вы идете пешком, знаете ли вы, где следует переходить улицу? </a:t>
            </a:r>
          </a:p>
          <a:p>
            <a:pPr marL="174708" indent="-174708" defTabSz="465887">
              <a:buFontTx/>
              <a:buChar char="-"/>
              <a:defRPr/>
            </a:pPr>
            <a:r>
              <a:rPr lang="ru-RU" sz="1100" dirty="0"/>
              <a:t>Что необходимо сделать в первую очередь, переходя дорогу?</a:t>
            </a:r>
          </a:p>
          <a:p>
            <a:pPr defTabSz="465887">
              <a:defRPr/>
            </a:pPr>
            <a:endParaRPr lang="en-GB" sz="1100" b="1" dirty="0"/>
          </a:p>
          <a:p>
            <a:pPr defTabSz="465887">
              <a:defRPr/>
            </a:pPr>
            <a:r>
              <a:rPr lang="ru-RU" sz="1100" b="1" dirty="0"/>
              <a:t>Объясните следующее:</a:t>
            </a:r>
          </a:p>
          <a:p>
            <a:pPr defTabSz="465887">
              <a:defRPr/>
            </a:pPr>
            <a:r>
              <a:rPr lang="ru-RU" sz="1100" dirty="0"/>
              <a:t>Переходить дорогу следует только по пешеходным переходам с разметкой «зебра» или оснащенным светофором, который включается по требованию пешехода.</a:t>
            </a:r>
          </a:p>
          <a:p>
            <a:endParaRPr lang="en-GB" sz="1100" dirty="0"/>
          </a:p>
          <a:p>
            <a:r>
              <a:rPr lang="ru-RU" sz="1100" dirty="0"/>
              <a:t>Перед тем как перейти дорогу, необходимо полностью </a:t>
            </a:r>
            <a:r>
              <a:rPr lang="ru-RU" sz="1100" b="1" dirty="0"/>
              <a:t>ОСТАНОВИТЬСЯ</a:t>
            </a:r>
            <a:r>
              <a:rPr lang="ru-RU" sz="1100" dirty="0"/>
              <a:t>.</a:t>
            </a:r>
            <a:endParaRPr lang="en-GB" sz="1100" dirty="0"/>
          </a:p>
          <a:p>
            <a:endParaRPr lang="en-GB" sz="1100" dirty="0"/>
          </a:p>
          <a:p>
            <a:r>
              <a:rPr lang="ru-RU" sz="1100" dirty="0"/>
              <a:t>Объясните, что «ОСТАНОВИСЬ» является первым волшебным словом, которое необходимо запомнить.</a:t>
            </a:r>
          </a:p>
          <a:p>
            <a:pPr defTabSz="465887">
              <a:defRPr/>
            </a:pPr>
            <a:endParaRPr lang="en-GB" dirty="0" smtClean="0"/>
          </a:p>
          <a:p>
            <a:endParaRPr lang="en-GB"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8</a:t>
            </a:fld>
            <a:endParaRPr lang="sv-SE"/>
          </a:p>
        </p:txBody>
      </p:sp>
    </p:spTree>
    <p:extLst>
      <p:ext uri="{BB962C8B-B14F-4D97-AF65-F5344CB8AC3E}">
        <p14:creationId xmlns:p14="http://schemas.microsoft.com/office/powerpoint/2010/main" val="89021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552450" y="696913"/>
            <a:ext cx="5891213" cy="3313112"/>
          </a:xfrm>
        </p:spPr>
      </p:sp>
      <p:sp>
        <p:nvSpPr>
          <p:cNvPr id="3" name="Platshållare för anteckningar 2"/>
          <p:cNvSpPr>
            <a:spLocks noGrp="1"/>
          </p:cNvSpPr>
          <p:nvPr>
            <p:ph type="body" idx="1"/>
          </p:nvPr>
        </p:nvSpPr>
        <p:spPr/>
        <p:txBody>
          <a:bodyPr>
            <a:normAutofit/>
          </a:bodyPr>
          <a:lstStyle/>
          <a:p>
            <a:pPr defTabSz="465887">
              <a:defRPr/>
            </a:pPr>
            <a:r>
              <a:rPr lang="ru-RU" sz="1100" b="1" dirty="0"/>
              <a:t>Организуйте диалог, используя вопросы, аналогичные приведенным ниже:</a:t>
            </a:r>
          </a:p>
          <a:p>
            <a:pPr marL="174708" indent="-174708" defTabSz="465887">
              <a:buFontTx/>
              <a:buChar char="-"/>
              <a:defRPr/>
            </a:pPr>
            <a:r>
              <a:rPr lang="ru-RU" sz="1100" dirty="0"/>
              <a:t>Что необходимо сделать после того, как вы остановились? </a:t>
            </a:r>
          </a:p>
          <a:p>
            <a:pPr marL="174708" indent="-174708" defTabSz="465887">
              <a:buFontTx/>
              <a:buChar char="-"/>
              <a:defRPr/>
            </a:pPr>
            <a:r>
              <a:rPr lang="ru-RU" sz="1100" dirty="0"/>
              <a:t>В каком направлении необходимо посмотреть, перед тем как переходить дорогу?</a:t>
            </a:r>
          </a:p>
          <a:p>
            <a:endParaRPr lang="en-GB" sz="1100" dirty="0"/>
          </a:p>
          <a:p>
            <a:r>
              <a:rPr lang="ru-RU" sz="1100" b="1" dirty="0"/>
              <a:t>Объясните следующее:</a:t>
            </a:r>
          </a:p>
          <a:p>
            <a:r>
              <a:rPr lang="ru-RU" sz="1100" dirty="0"/>
              <a:t>Перед тем как перейти дорогу, необходимо внимательно </a:t>
            </a:r>
            <a:r>
              <a:rPr lang="ru-RU" sz="1100" b="1" dirty="0"/>
              <a:t>ПОСМОТРЕТЬ</a:t>
            </a:r>
            <a:r>
              <a:rPr lang="ru-RU" sz="1100" dirty="0"/>
              <a:t> вокруг.</a:t>
            </a:r>
            <a:endParaRPr lang="en-GB" sz="1100" dirty="0"/>
          </a:p>
          <a:p>
            <a:endParaRPr lang="en-GB" sz="1100" i="1" dirty="0"/>
          </a:p>
          <a:p>
            <a:r>
              <a:rPr lang="ru-RU" sz="1100" dirty="0"/>
              <a:t>Правостороннее движение:</a:t>
            </a:r>
            <a:r>
              <a:rPr sz="1100" dirty="0"/>
              <a:t/>
            </a:r>
            <a:br>
              <a:rPr sz="1100" dirty="0"/>
            </a:br>
            <a:r>
              <a:rPr lang="ru-RU" sz="1100" dirty="0"/>
              <a:t>Сначала необходимо посмотреть налево, затем направо, а затем еще раз налево. И запомните, что нельзя переходить дорогу, когда приближается автомобиль.</a:t>
            </a:r>
          </a:p>
          <a:p>
            <a:endParaRPr lang="en-GB" sz="1100" dirty="0"/>
          </a:p>
          <a:p>
            <a:r>
              <a:rPr lang="ru-RU" sz="1100" i="1" dirty="0"/>
              <a:t>Левостороннее движение:</a:t>
            </a:r>
            <a:r>
              <a:rPr sz="1100" dirty="0"/>
              <a:t/>
            </a:r>
            <a:br>
              <a:rPr sz="1100" dirty="0"/>
            </a:br>
            <a:r>
              <a:rPr lang="ru-RU" sz="1100" i="1" dirty="0"/>
              <a:t>Сначала необходимо посмотреть направо, затем налево, и еще раз направо. И запомните, что нельзя переходить дорогу, когда приближается автомобиль.</a:t>
            </a:r>
          </a:p>
          <a:p>
            <a:endParaRPr lang="en-GB" sz="1100" dirty="0"/>
          </a:p>
          <a:p>
            <a:r>
              <a:rPr lang="ru-RU" sz="1100" dirty="0"/>
              <a:t>Если автомобиль остановился, установите зрительный контакт с водителем</a:t>
            </a:r>
            <a:r>
              <a:rPr lang="ru-RU" sz="1100" dirty="0" smtClean="0"/>
              <a:t>.</a:t>
            </a:r>
            <a:endParaRPr lang="en-GB" sz="1100" dirty="0"/>
          </a:p>
        </p:txBody>
      </p:sp>
      <p:sp>
        <p:nvSpPr>
          <p:cNvPr id="4" name="Platshållare för bildnummer 3"/>
          <p:cNvSpPr>
            <a:spLocks noGrp="1"/>
          </p:cNvSpPr>
          <p:nvPr>
            <p:ph type="sldNum" sz="quarter" idx="10"/>
          </p:nvPr>
        </p:nvSpPr>
        <p:spPr/>
        <p:txBody>
          <a:bodyPr/>
          <a:lstStyle/>
          <a:p>
            <a:fld id="{CA5D3BF3-D352-46FC-8343-31F56E6730EA}" type="slidenum">
              <a:rPr lang="sv-SE" smtClean="0"/>
              <a:pPr/>
              <a:t>9</a:t>
            </a:fld>
            <a:endParaRPr lang="sv-SE"/>
          </a:p>
        </p:txBody>
      </p:sp>
    </p:spTree>
    <p:extLst>
      <p:ext uri="{BB962C8B-B14F-4D97-AF65-F5344CB8AC3E}">
        <p14:creationId xmlns:p14="http://schemas.microsoft.com/office/powerpoint/2010/main" val="463969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Rubrikbi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Subtitle 8"/>
          <p:cNvSpPr>
            <a:spLocks noGrp="1"/>
          </p:cNvSpPr>
          <p:nvPr>
            <p:ph type="subTitle" idx="1"/>
          </p:nvPr>
        </p:nvSpPr>
        <p:spPr>
          <a:xfrm>
            <a:off x="2362200" y="4537528"/>
            <a:ext cx="6515100" cy="514350"/>
          </a:xfrm>
          <a:prstGeom prst="rect">
            <a:avLst/>
          </a:prstGeom>
        </p:spPr>
        <p:txBody>
          <a:bodyPr anchor="ctr"/>
          <a:lstStyle>
            <a:lvl1pPr marL="0" indent="0" algn="l" eaLnBrk="1" latinLnBrk="0" hangingPunct="1">
              <a:buNone/>
              <a:defRPr kumimoji="0" lang="sv-SE"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kumimoji="0" lang="sv-SE" smtClean="0"/>
              <a:t>Klicka här för att ändra format på underrubrik i bakgrunden</a:t>
            </a:r>
            <a:endParaRPr kumimoji="0"/>
          </a:p>
        </p:txBody>
      </p:sp>
      <p:sp>
        <p:nvSpPr>
          <p:cNvPr id="28" name="Date Placeholder 27"/>
          <p:cNvSpPr>
            <a:spLocks noGrp="1"/>
          </p:cNvSpPr>
          <p:nvPr>
            <p:ph type="dt" sz="half" idx="10"/>
          </p:nvPr>
        </p:nvSpPr>
        <p:spPr>
          <a:xfrm>
            <a:off x="76200" y="4551524"/>
            <a:ext cx="2057400" cy="514350"/>
          </a:xfrm>
          <a:prstGeom prst="rect">
            <a:avLst/>
          </a:prstGeom>
        </p:spPr>
        <p:txBody>
          <a:bodyPr>
            <a:noAutofit/>
          </a:bodyPr>
          <a:lstStyle>
            <a:lvl1pPr algn="ctr" eaLnBrk="1" latinLnBrk="0" hangingPunct="1">
              <a:defRPr kumimoji="0" lang="sv-SE" sz="2000">
                <a:solidFill>
                  <a:srgbClr val="FFFFFF"/>
                </a:solidFill>
              </a:defRPr>
            </a:lvl1pPr>
            <a:extLst/>
          </a:lstStyle>
          <a:p>
            <a:pPr algn="ctr"/>
            <a:fld id="{047E157E-8DCB-4F70-A0AF-5EB586A91DD4}" type="datetime1">
              <a:rPr kumimoji="0" lang="sv-SE">
                <a:solidFill>
                  <a:srgbClr val="FFFFFF"/>
                </a:solidFill>
              </a:rPr>
              <a:pPr algn="ctr"/>
              <a:t>2015-06-08</a:t>
            </a:fld>
            <a:endParaRPr kumimoji="0" lang="sv-SE" sz="2000">
              <a:solidFill>
                <a:srgbClr val="FFFFFF"/>
              </a:solidFill>
            </a:endParaRPr>
          </a:p>
        </p:txBody>
      </p:sp>
      <p:sp>
        <p:nvSpPr>
          <p:cNvPr id="29" name="Slide Number Placeholder 28"/>
          <p:cNvSpPr>
            <a:spLocks noGrp="1"/>
          </p:cNvSpPr>
          <p:nvPr>
            <p:ph type="sldNum" sz="quarter" idx="12"/>
          </p:nvPr>
        </p:nvSpPr>
        <p:spPr>
          <a:xfrm>
            <a:off x="8001000" y="171450"/>
            <a:ext cx="838200" cy="285750"/>
          </a:xfrm>
          <a:prstGeom prst="rect">
            <a:avLst/>
          </a:prstGeom>
        </p:spPr>
        <p:txBody>
          <a:bodyPr/>
          <a:lstStyle>
            <a:lvl1pPr eaLnBrk="1" latinLnBrk="0" hangingPunct="1">
              <a:defRPr kumimoji="0" lang="sv-SE">
                <a:solidFill>
                  <a:schemeClr val="tx2"/>
                </a:solidFill>
              </a:defRPr>
            </a:lvl1pPr>
            <a:extLst/>
          </a:lstStyle>
          <a:p>
            <a:fld id="{8F82E0A0-C266-4798-8C8F-B9F91E9DA37E}" type="slidenum">
              <a:rPr kumimoji="0" lang="sv-SE">
                <a:solidFill>
                  <a:schemeClr val="tx2"/>
                </a:solidFill>
              </a:rPr>
              <a:pPr/>
              <a:t>‹#›</a:t>
            </a:fld>
            <a:endParaRPr kumimoji="0" lang="sv-SE">
              <a:solidFill>
                <a:schemeClr val="tx2"/>
              </a:solidFill>
            </a:endParaRPr>
          </a:p>
        </p:txBody>
      </p:sp>
      <p:sp>
        <p:nvSpPr>
          <p:cNvPr id="12" name="Title 11"/>
          <p:cNvSpPr>
            <a:spLocks noGrp="1"/>
          </p:cNvSpPr>
          <p:nvPr>
            <p:ph type="title"/>
          </p:nvPr>
        </p:nvSpPr>
        <p:spPr>
          <a:xfrm>
            <a:off x="2362200" y="2343150"/>
            <a:ext cx="6477000" cy="2038350"/>
          </a:xfrm>
          <a:prstGeom prst="rect">
            <a:avLst/>
          </a:prstGeom>
        </p:spPr>
        <p:txBody>
          <a:bodyPr rtlCol="0" anchor="b"/>
          <a:lstStyle>
            <a:lvl1pPr eaLnBrk="1" latinLnBrk="0" hangingPunct="1">
              <a:defRPr kumimoji="0" lang="sv-SE" cap="all" baseline="0"/>
            </a:lvl1pPr>
            <a:extLst/>
          </a:lstStyle>
          <a:p>
            <a:pPr eaLnBrk="1" latinLnBrk="0" hangingPunct="1"/>
            <a:r>
              <a:rPr kumimoji="0" lang="sv-SE" smtClean="0"/>
              <a:t>Klicka här för att ändra format</a:t>
            </a:r>
            <a:endParaRPr kumimoji="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rt Page">
    <p:spTree>
      <p:nvGrpSpPr>
        <p:cNvPr id="1" name=""/>
        <p:cNvGrpSpPr/>
        <p:nvPr/>
      </p:nvGrpSpPr>
      <p:grpSpPr>
        <a:xfrm>
          <a:off x="0" y="0"/>
          <a:ext cx="0" cy="0"/>
          <a:chOff x="0" y="0"/>
          <a:chExt cx="0" cy="0"/>
        </a:xfrm>
      </p:grpSpPr>
      <p:pic>
        <p:nvPicPr>
          <p:cNvPr id="2" name="Bildobjekt 1" descr="Logo_white.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79625" y="375507"/>
            <a:ext cx="6784753" cy="3816424"/>
          </a:xfrm>
          <a:prstGeom prst="rect">
            <a:avLst/>
          </a:prstGeom>
        </p:spPr>
      </p:pic>
      <p:pic>
        <p:nvPicPr>
          <p:cNvPr id="4" name="Bildobjekt 3" descr="Volvo logo black.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12360" y="4731990"/>
            <a:ext cx="1080120" cy="144737"/>
          </a:xfrm>
          <a:prstGeom prst="rect">
            <a:avLst/>
          </a:prstGeom>
        </p:spPr>
      </p:pic>
    </p:spTree>
    <p:extLst>
      <p:ext uri="{BB962C8B-B14F-4D97-AF65-F5344CB8AC3E}">
        <p14:creationId xmlns:p14="http://schemas.microsoft.com/office/powerpoint/2010/main" val="3877846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1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10996349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0_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extLst>
      <p:ext uri="{BB962C8B-B14F-4D97-AF65-F5344CB8AC3E}">
        <p14:creationId xmlns:p14="http://schemas.microsoft.com/office/powerpoint/2010/main" val="383548485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E4606EA6-EFEA-4C30-9264-4F9291A5780D}"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extLst/>
          </a:lstStyle>
          <a:p>
            <a:pPr algn="ctr"/>
            <a:fld id="{8F82E0A0-C266-4798-8C8F-B9F91E9DA37E}" type="slidenum">
              <a:rPr kumimoji="0" lang="sv-SE" sz="1400" b="1">
                <a:solidFill>
                  <a:srgbClr val="FFFFFF"/>
                </a:solidFill>
              </a:rPr>
              <a:pPr algn="ctr"/>
              <a:t>‹#›</a:t>
            </a:fld>
            <a:endParaRPr kumimoji="0" lang="sv-SE"/>
          </a:p>
        </p:txBody>
      </p:sp>
      <p:sp>
        <p:nvSpPr>
          <p:cNvPr id="7" name="Content Placeholder 6"/>
          <p:cNvSpPr>
            <a:spLocks noGrp="1"/>
          </p:cNvSpPr>
          <p:nvPr>
            <p:ph sz="quarter" idx="13"/>
          </p:nvPr>
        </p:nvSpPr>
        <p:spPr>
          <a:xfrm>
            <a:off x="609600" y="1352550"/>
            <a:ext cx="8153400" cy="32766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a:prstGeom prst="rect">
            <a:avLst/>
          </a:prstGeom>
        </p:spPr>
        <p:txBody>
          <a:bodyPr anchor="t"/>
          <a:lstStyle>
            <a:lvl1pPr eaLnBrk="1" latinLnBrk="0" hangingPunct="1">
              <a:buNone/>
              <a:defRPr kumimoji="0" lang="sv-SE" sz="2800">
                <a:solidFill>
                  <a:schemeClr val="tx2"/>
                </a:solidFill>
              </a:defRPr>
            </a:lvl1pPr>
            <a:lvl2pPr eaLnBrk="1" latinLnBrk="0" hangingPunct="1">
              <a:buNone/>
              <a:defRPr kumimoji="0" lang="sv-SE" sz="1800">
                <a:solidFill>
                  <a:schemeClr val="tx1">
                    <a:tint val="75000"/>
                  </a:schemeClr>
                </a:solidFill>
              </a:defRPr>
            </a:lvl2pPr>
            <a:lvl3pPr eaLnBrk="1" latinLnBrk="0" hangingPunct="1">
              <a:buNone/>
              <a:defRPr kumimoji="0" lang="sv-SE" sz="1600">
                <a:solidFill>
                  <a:schemeClr val="tx1">
                    <a:tint val="75000"/>
                  </a:schemeClr>
                </a:solidFill>
              </a:defRPr>
            </a:lvl3pPr>
            <a:lvl4pPr eaLnBrk="1" latinLnBrk="0" hangingPunct="1">
              <a:buNone/>
              <a:defRPr kumimoji="0" lang="sv-SE" sz="1400">
                <a:solidFill>
                  <a:schemeClr val="tx1">
                    <a:tint val="75000"/>
                  </a:schemeClr>
                </a:solidFill>
              </a:defRPr>
            </a:lvl4pPr>
            <a:lvl5pPr eaLnBrk="1" latinLnBrk="0" hangingPunct="1">
              <a:buNone/>
              <a:defRPr kumimoji="0" lang="sv-SE" sz="1400">
                <a:solidFill>
                  <a:schemeClr val="tx1">
                    <a:tint val="75000"/>
                  </a:schemeClr>
                </a:solidFill>
              </a:defRPr>
            </a:lvl5pPr>
            <a:extLst/>
          </a:lstStyle>
          <a:p>
            <a:pPr lvl="0" eaLnBrk="1" latinLnBrk="0" hangingPunct="1"/>
            <a:r>
              <a:rPr kumimoji="0" lang="sv-SE" smtClean="0"/>
              <a:t>Klicka här för att ändra format på bakgrundstexten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hasCustomPrompt="1"/>
          </p:nvPr>
        </p:nvSpPr>
        <p:spPr>
          <a:xfrm>
            <a:off x="1371600" y="1200150"/>
            <a:ext cx="7620000" cy="742950"/>
          </a:xfrm>
          <a:prstGeom prst="rect">
            <a:avLst/>
          </a:prstGeom>
        </p:spPr>
        <p:txBody>
          <a:bodyPr/>
          <a:lstStyle>
            <a:lvl1pPr algn="l" eaLnBrk="1" latinLnBrk="0" hangingPunct="1">
              <a:buNone/>
              <a:defRPr kumimoji="0" lang="sv-SE" sz="4400" b="0" cap="none">
                <a:solidFill>
                  <a:srgbClr val="FFFFFF"/>
                </a:solidFill>
              </a:defRPr>
            </a:lvl1pPr>
            <a:extLst/>
          </a:lstStyle>
          <a:p>
            <a:r>
              <a:rPr kumimoji="0" lang="sv-SE"/>
              <a:t>Klicka för att ändra formatet för bakgrundsrubriken</a:t>
            </a:r>
          </a:p>
        </p:txBody>
      </p:sp>
      <p:sp>
        <p:nvSpPr>
          <p:cNvPr id="12" name="Date Placeholder 11"/>
          <p:cNvSpPr>
            <a:spLocks noGrp="1"/>
          </p:cNvSpPr>
          <p:nvPr>
            <p:ph type="dt" sz="half" idx="10"/>
          </p:nvPr>
        </p:nvSpPr>
        <p:spPr>
          <a:xfrm>
            <a:off x="6096000" y="4686300"/>
            <a:ext cx="2667000" cy="273844"/>
          </a:xfrm>
          <a:prstGeom prst="rect">
            <a:avLst/>
          </a:prstGeom>
        </p:spPr>
        <p:txBody>
          <a:bodyPr/>
          <a:lstStyle>
            <a:extLst/>
          </a:lstStyle>
          <a:p>
            <a:fld id="{6FCF9F07-3BC7-4570-B054-79111B0A380C}" type="datetime1">
              <a:rPr kumimoji="0" lang="sv-SE"/>
              <a:pPr/>
              <a:t>2015-06-08</a:t>
            </a:fld>
            <a:endParaRPr kumimoji="0" lang="sv-SE"/>
          </a:p>
        </p:txBody>
      </p:sp>
      <p:sp>
        <p:nvSpPr>
          <p:cNvPr id="13" name="Slide Number Placeholder 12"/>
          <p:cNvSpPr>
            <a:spLocks noGrp="1"/>
          </p:cNvSpPr>
          <p:nvPr>
            <p:ph type="sldNum" sz="quarter" idx="11"/>
          </p:nvPr>
        </p:nvSpPr>
        <p:spPr>
          <a:xfrm>
            <a:off x="0" y="1314450"/>
            <a:ext cx="1295400" cy="526257"/>
          </a:xfrm>
          <a:prstGeom prst="rect">
            <a:avLst/>
          </a:prstGeom>
        </p:spPr>
        <p:txBody>
          <a:bodyPr>
            <a:noAutofit/>
          </a:bodyPr>
          <a:lstStyle>
            <a:lvl1pPr eaLnBrk="1" latinLnBrk="0" hangingPunct="1">
              <a:defRPr kumimoji="0" lang="sv-SE" sz="2400">
                <a:solidFill>
                  <a:srgbClr val="FFFFFF"/>
                </a:solidFill>
              </a:defRPr>
            </a:lvl1pPr>
            <a:extLst/>
          </a:lstStyle>
          <a:p>
            <a:pPr algn="ctr"/>
            <a:fld id="{8F82E0A0-C266-4798-8C8F-B9F91E9DA37E}" type="slidenum">
              <a:rPr kumimoji="0" lang="sv-SE" sz="2400" b="1">
                <a:solidFill>
                  <a:srgbClr val="FFFFFF"/>
                </a:solidFill>
              </a:rPr>
              <a:pPr algn="ctr"/>
              <a:t>‹#›</a:t>
            </a:fld>
            <a:endParaRPr kumimoji="0" lang="sv-SE" sz="2400">
              <a:solidFill>
                <a:srgbClr val="FFFFFF"/>
              </a:solidFill>
            </a:endParaRPr>
          </a:p>
        </p:txBody>
      </p:sp>
      <p:sp>
        <p:nvSpPr>
          <p:cNvPr id="14" name="Footer Placeholder 13"/>
          <p:cNvSpPr>
            <a:spLocks noGrp="1"/>
          </p:cNvSpPr>
          <p:nvPr>
            <p:ph type="ftr" sz="quarter" idx="12"/>
          </p:nvPr>
        </p:nvSpPr>
        <p:spPr>
          <a:xfrm>
            <a:off x="609601" y="4686155"/>
            <a:ext cx="5421083" cy="273844"/>
          </a:xfrm>
          <a:prstGeom prst="rect">
            <a:avLst/>
          </a:prstGeom>
        </p:spPr>
        <p:txBody>
          <a:bodyPr/>
          <a:lstStyle>
            <a:extLst/>
          </a:lstStyle>
          <a:p>
            <a:endParaRPr kumimoji="0" lang="sv-SE"/>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9" name="Content Placeholder 8"/>
          <p:cNvSpPr>
            <a:spLocks noGrp="1"/>
          </p:cNvSpPr>
          <p:nvPr>
            <p:ph sz="quarter" idx="13"/>
          </p:nvPr>
        </p:nvSpPr>
        <p:spPr>
          <a:xfrm>
            <a:off x="609600" y="1352551"/>
            <a:ext cx="3886200" cy="3268624"/>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1" name="Content Placeholder 10"/>
          <p:cNvSpPr>
            <a:spLocks noGrp="1"/>
          </p:cNvSpPr>
          <p:nvPr>
            <p:ph sz="quarter" idx="14"/>
          </p:nvPr>
        </p:nvSpPr>
        <p:spPr>
          <a:xfrm>
            <a:off x="4844901" y="1352549"/>
            <a:ext cx="3886200" cy="3268625"/>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8" name="Date Placeholder 7"/>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2015-06-08</a:t>
            </a:fld>
            <a:endParaRPr kumimoji="0" lang="sv-SE"/>
          </a:p>
        </p:txBody>
      </p:sp>
      <p:sp>
        <p:nvSpPr>
          <p:cNvPr id="10" name="Slide Number Placeholder 9"/>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2" name="Footer Placeholder 11"/>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a:prstGeom prst="rect">
            <a:avLst/>
          </a:prstGeom>
        </p:spPr>
        <p:txBody>
          <a:bodyPr anchor="b"/>
          <a:lstStyle>
            <a:lvl1pPr eaLnBrk="1" latinLnBrk="0" hangingPunct="1">
              <a:defRPr kumimoji="0" lang="sv-SE"/>
            </a:lvl1pPr>
            <a:extLst/>
          </a:lstStyle>
          <a:p>
            <a:pPr eaLnBrk="1" latinLnBrk="0" hangingPunct="1"/>
            <a:r>
              <a:rPr kumimoji="0" lang="sv-SE" smtClean="0"/>
              <a:t>Klicka här för att ändra format</a:t>
            </a:r>
            <a:endParaRPr kumimoji="0"/>
          </a:p>
        </p:txBody>
      </p:sp>
      <p:sp>
        <p:nvSpPr>
          <p:cNvPr id="11" name="Content Placeholder 10"/>
          <p:cNvSpPr>
            <a:spLocks noGrp="1"/>
          </p:cNvSpPr>
          <p:nvPr>
            <p:ph sz="quarter" idx="13"/>
          </p:nvPr>
        </p:nvSpPr>
        <p:spPr>
          <a:xfrm>
            <a:off x="609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3" name="Content Placeholder 12"/>
          <p:cNvSpPr>
            <a:spLocks noGrp="1"/>
          </p:cNvSpPr>
          <p:nvPr>
            <p:ph sz="quarter" idx="14"/>
          </p:nvPr>
        </p:nvSpPr>
        <p:spPr>
          <a:xfrm>
            <a:off x="4800600" y="1919818"/>
            <a:ext cx="3886200" cy="26289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
        <p:nvSpPr>
          <p:cNvPr id="10" name="Date Placeholder 9"/>
          <p:cNvSpPr>
            <a:spLocks noGrp="1"/>
          </p:cNvSpPr>
          <p:nvPr>
            <p:ph type="dt" sz="half" idx="15"/>
          </p:nvPr>
        </p:nvSpPr>
        <p:spPr>
          <a:xfrm>
            <a:off x="6096000" y="4686300"/>
            <a:ext cx="2667000" cy="273844"/>
          </a:xfrm>
          <a:prstGeom prst="rect">
            <a:avLst/>
          </a:prstGeom>
        </p:spPr>
        <p:txBody>
          <a:bodyPr rtlCol="0"/>
          <a:lstStyle>
            <a:extLst/>
          </a:lstStyle>
          <a:p>
            <a:fld id="{E4606EA6-EFEA-4C30-9264-4F9291A5780D}" type="datetime1">
              <a:rPr kumimoji="0" lang="sv-SE"/>
              <a:pPr/>
              <a:t>2015-06-08</a:t>
            </a:fld>
            <a:endParaRPr kumimoji="0" lang="sv-SE"/>
          </a:p>
        </p:txBody>
      </p:sp>
      <p:sp>
        <p:nvSpPr>
          <p:cNvPr id="12" name="Slide Number Placeholder 11"/>
          <p:cNvSpPr>
            <a:spLocks noGrp="1"/>
          </p:cNvSpPr>
          <p:nvPr>
            <p:ph type="sldNum" sz="quarter" idx="16"/>
          </p:nvPr>
        </p:nvSpPr>
        <p:spPr>
          <a:xfrm>
            <a:off x="0" y="1123507"/>
            <a:ext cx="533400" cy="183357"/>
          </a:xfrm>
          <a:prstGeom prst="rect">
            <a:avLst/>
          </a:prstGeom>
        </p:spPr>
        <p:txBody>
          <a:bodyPr rtlCol="0"/>
          <a:lstStyle>
            <a:extLst/>
          </a:lstStyle>
          <a:p>
            <a:pPr algn="ctr"/>
            <a:fld id="{8F82E0A0-C266-4798-8C8F-B9F91E9DA37E}" type="slidenum">
              <a:rPr kumimoji="0" lang="sv-SE" sz="1400" b="1">
                <a:solidFill>
                  <a:srgbClr val="FFFFFF"/>
                </a:solidFill>
              </a:rPr>
              <a:pPr algn="ctr"/>
              <a:t>‹#›</a:t>
            </a:fld>
            <a:endParaRPr kumimoji="0" lang="sv-SE"/>
          </a:p>
        </p:txBody>
      </p:sp>
      <p:sp>
        <p:nvSpPr>
          <p:cNvPr id="14" name="Footer Placeholder 13"/>
          <p:cNvSpPr>
            <a:spLocks noGrp="1"/>
          </p:cNvSpPr>
          <p:nvPr>
            <p:ph type="ftr" sz="quarter" idx="17"/>
          </p:nvPr>
        </p:nvSpPr>
        <p:spPr>
          <a:xfrm>
            <a:off x="609601" y="4686155"/>
            <a:ext cx="5421083" cy="273844"/>
          </a:xfrm>
          <a:prstGeom prst="rect">
            <a:avLst/>
          </a:prstGeom>
        </p:spPr>
        <p:txBody>
          <a:bodyPr rtlCol="0"/>
          <a:lstStyle>
            <a:extLst/>
          </a:lstStyle>
          <a:p>
            <a:endParaRPr kumimoji="0" lang="sv-SE"/>
          </a:p>
        </p:txBody>
      </p:sp>
      <p:sp>
        <p:nvSpPr>
          <p:cNvPr id="16" name="Text Placeholder 15"/>
          <p:cNvSpPr>
            <a:spLocks noGrp="1"/>
          </p:cNvSpPr>
          <p:nvPr>
            <p:ph type="body" sz="quarter" idx="18"/>
          </p:nvPr>
        </p:nvSpPr>
        <p:spPr>
          <a:xfrm>
            <a:off x="609600" y="1362287"/>
            <a:ext cx="3886200" cy="530352"/>
          </a:xfrm>
          <a:prstGeom prst="rect">
            <a:avLst/>
          </a:prstGeom>
          <a:solidFill>
            <a:schemeClr val="accent2"/>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
        <p:nvSpPr>
          <p:cNvPr id="15" name="Text Placeholder 14"/>
          <p:cNvSpPr>
            <a:spLocks noGrp="1"/>
          </p:cNvSpPr>
          <p:nvPr>
            <p:ph type="body" sz="quarter" idx="19"/>
          </p:nvPr>
        </p:nvSpPr>
        <p:spPr>
          <a:xfrm>
            <a:off x="4800600" y="1362287"/>
            <a:ext cx="3886200" cy="530352"/>
          </a:xfrm>
          <a:prstGeom prst="rect">
            <a:avLst/>
          </a:prstGeom>
          <a:solidFill>
            <a:schemeClr val="accent4"/>
          </a:solidFill>
        </p:spPr>
        <p:txBody>
          <a:bodyPr rtlCol="0" anchor="ctr"/>
          <a:lstStyle>
            <a:lvl1pPr eaLnBrk="1" latinLnBrk="0" hangingPunct="1">
              <a:buFontTx/>
              <a:buNone/>
              <a:defRPr kumimoji="0" lang="sv-SE" sz="2000" b="1">
                <a:solidFill>
                  <a:srgbClr val="FFFFFF"/>
                </a:solidFill>
              </a:defRPr>
            </a:lvl1pPr>
            <a:extLst/>
          </a:lstStyle>
          <a:p>
            <a:pPr lvl="0" eaLnBrk="1" latinLnBrk="0" hangingPunct="1"/>
            <a:r>
              <a:rPr kumimoji="0" lang="sv-SE" smtClean="0"/>
              <a:t>Klicka här för att ändra format på bakgrundstexten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lstStyle>
            <a:extLst/>
          </a:lstStyle>
          <a:p>
            <a:pPr eaLnBrk="1" latinLnBrk="0" hangingPunct="1"/>
            <a:r>
              <a:rPr kumimoji="0" lang="sv-SE" smtClean="0"/>
              <a:t>Klicka här för att ändra format</a:t>
            </a:r>
            <a:endParaRPr kumimoji="0"/>
          </a:p>
        </p:txBody>
      </p:sp>
      <p:sp>
        <p:nvSpPr>
          <p:cNvPr id="3" name="Date Placeholder 2"/>
          <p:cNvSpPr>
            <a:spLocks noGrp="1"/>
          </p:cNvSpPr>
          <p:nvPr>
            <p:ph type="dt" sz="half" idx="10"/>
          </p:nvPr>
        </p:nvSpPr>
        <p:spPr>
          <a:xfrm>
            <a:off x="6096000" y="4686300"/>
            <a:ext cx="2667000" cy="273844"/>
          </a:xfrm>
          <a:prstGeom prst="rect">
            <a:avLst/>
          </a:prstGeom>
        </p:spPr>
        <p:txBody>
          <a:bodyPr/>
          <a:lstStyle>
            <a:extLst/>
          </a:lstStyle>
          <a:p>
            <a:fld id="{6DFADB5D-B7A0-47E3-AD2D-B1A6F8614213}" type="datetime1">
              <a:rPr kumimoji="0" lang="sv-SE"/>
              <a:pPr/>
              <a:t>2015-06-08</a:t>
            </a:fld>
            <a:endParaRPr kumimoji="0" lang="sv-SE"/>
          </a:p>
        </p:txBody>
      </p:sp>
      <p:sp>
        <p:nvSpPr>
          <p:cNvPr id="4" name="Footer Placeholder 3"/>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5" name="Slide Number Placeholder 4"/>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4686300"/>
            <a:ext cx="2667000" cy="273844"/>
          </a:xfrm>
          <a:prstGeom prst="rect">
            <a:avLst/>
          </a:prstGeom>
        </p:spPr>
        <p:txBody>
          <a:bodyPr/>
          <a:lstStyle>
            <a:extLst/>
          </a:lstStyle>
          <a:p>
            <a:fld id="{72968126-03FC-49C0-B9B8-2B561CCC3D90}" type="datetime1">
              <a:rPr kumimoji="0" lang="sv-SE"/>
              <a:pPr/>
              <a:t>2015-06-08</a:t>
            </a:fld>
            <a:endParaRPr kumimoji="0" lang="sv-SE"/>
          </a:p>
        </p:txBody>
      </p:sp>
      <p:sp>
        <p:nvSpPr>
          <p:cNvPr id="3" name="Footer Placeholder 2"/>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4" name="Slide Number Placeholder 3"/>
          <p:cNvSpPr>
            <a:spLocks noGrp="1"/>
          </p:cNvSpPr>
          <p:nvPr>
            <p:ph type="sldNum" sz="quarter" idx="12"/>
          </p:nvPr>
        </p:nvSpPr>
        <p:spPr>
          <a:xfrm>
            <a:off x="0" y="4686300"/>
            <a:ext cx="533400" cy="285750"/>
          </a:xfrm>
          <a:prstGeom prst="rect">
            <a:avLst/>
          </a:prstGeom>
        </p:spPr>
        <p:txBody>
          <a:bodyPr/>
          <a:lstStyle>
            <a:lvl1pPr eaLnBrk="1" latinLnBrk="0" hangingPunct="1">
              <a:defRPr kumimoji="0" lang="sv-SE">
                <a:solidFill>
                  <a:schemeClr val="tx2"/>
                </a:solidFill>
              </a:defRPr>
            </a:lvl1pPr>
            <a:extLst/>
          </a:lstStyle>
          <a:p>
            <a:fld id="{A3F7CB7D-F184-43C7-B6FD-03D728E1BBFF}" type="slidenum">
              <a:rPr kumimoji="0" lang="sv-SE">
                <a:solidFill>
                  <a:schemeClr val="tx2"/>
                </a:solidFill>
              </a:rPr>
              <a:pPr/>
              <a:t>‹#›</a:t>
            </a:fld>
            <a:endParaRPr kumimoji="0" lang="sv-SE">
              <a:solidFill>
                <a:schemeClr val="tx2"/>
              </a:solidFil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a:prstGeom prst="rect">
            <a:avLst/>
          </a:prstGeom>
        </p:spPr>
        <p:txBody>
          <a:bodyPr anchor="b"/>
          <a:lstStyle>
            <a:lvl1pPr algn="l" eaLnBrk="1" latinLnBrk="0" hangingPunct="1">
              <a:buNone/>
              <a:defRPr kumimoji="0" lang="sv-SE" sz="4200" b="0"/>
            </a:lvl1pPr>
            <a:extLst/>
          </a:lstStyle>
          <a:p>
            <a:pPr eaLnBrk="1" latinLnBrk="0" hangingPunct="1"/>
            <a:r>
              <a:rPr kumimoji="0" lang="sv-SE" smtClean="0"/>
              <a:t>Klicka här för att ändra format</a:t>
            </a:r>
            <a:endParaRPr kumimoji="0"/>
          </a:p>
        </p:txBody>
      </p:sp>
      <p:sp>
        <p:nvSpPr>
          <p:cNvPr id="5" name="Date Placeholder 4"/>
          <p:cNvSpPr>
            <a:spLocks noGrp="1"/>
          </p:cNvSpPr>
          <p:nvPr>
            <p:ph type="dt" sz="half" idx="10"/>
          </p:nvPr>
        </p:nvSpPr>
        <p:spPr>
          <a:xfrm>
            <a:off x="6096000" y="4686300"/>
            <a:ext cx="2667000" cy="273844"/>
          </a:xfrm>
          <a:prstGeom prst="rect">
            <a:avLst/>
          </a:prstGeom>
        </p:spPr>
        <p:txBody>
          <a:bodyPr/>
          <a:lstStyle>
            <a:extLst/>
          </a:lstStyle>
          <a:p>
            <a:fld id="{F49A8198-4617-485E-9585-4840B69DBBA6}" type="datetime1">
              <a:rPr kumimoji="0" lang="sv-SE"/>
              <a:pPr/>
              <a:t>2015-06-08</a:t>
            </a:fld>
            <a:endParaRPr kumimoji="0" lang="sv-SE"/>
          </a:p>
        </p:txBody>
      </p:sp>
      <p:sp>
        <p:nvSpPr>
          <p:cNvPr id="6" name="Footer Placeholder 5"/>
          <p:cNvSpPr>
            <a:spLocks noGrp="1"/>
          </p:cNvSpPr>
          <p:nvPr>
            <p:ph type="ftr" sz="quarter" idx="11"/>
          </p:nvPr>
        </p:nvSpPr>
        <p:spPr>
          <a:xfrm>
            <a:off x="609601" y="4686155"/>
            <a:ext cx="5421083" cy="273844"/>
          </a:xfrm>
          <a:prstGeom prst="rect">
            <a:avLst/>
          </a:prstGeom>
        </p:spPr>
        <p:txBody>
          <a:bodyPr/>
          <a:lstStyle>
            <a:extLst/>
          </a:lstStyle>
          <a:p>
            <a:endParaRPr kumimoji="0" lang="sv-SE"/>
          </a:p>
        </p:txBody>
      </p:sp>
      <p:sp>
        <p:nvSpPr>
          <p:cNvPr id="7" name="Slide Number Placeholder 6"/>
          <p:cNvSpPr>
            <a:spLocks noGrp="1"/>
          </p:cNvSpPr>
          <p:nvPr>
            <p:ph type="sldNum" sz="quarter" idx="12"/>
          </p:nvPr>
        </p:nvSpPr>
        <p:spPr>
          <a:xfrm>
            <a:off x="0" y="1123507"/>
            <a:ext cx="533400" cy="183357"/>
          </a:xfrm>
          <a:prstGeom prst="rect">
            <a:avLst/>
          </a:prstGeom>
        </p:spPr>
        <p:txBody>
          <a:bodyPr/>
          <a:lstStyle>
            <a:lvl1pPr eaLnBrk="1" latinLnBrk="0" hangingPunct="1">
              <a:defRPr kumimoji="0" lang="sv-SE">
                <a:solidFill>
                  <a:srgbClr val="FFFFFF"/>
                </a:solidFill>
              </a:defRPr>
            </a:lvl1pPr>
            <a:extLst/>
          </a:lstStyle>
          <a:p>
            <a:fld id="{A3F7CB7D-F184-43C7-B6FD-03D728E1BBFF}" type="slidenum">
              <a:rPr kumimoji="0" lang="sv-SE">
                <a:solidFill>
                  <a:srgbClr val="FFFFFF"/>
                </a:solidFill>
              </a:rPr>
              <a:pPr/>
              <a:t>‹#›</a:t>
            </a:fld>
            <a:endParaRPr kumimoji="0" lang="sv-SE">
              <a:solidFill>
                <a:srgbClr val="FFFFFF"/>
              </a:solidFill>
            </a:endParaRPr>
          </a:p>
        </p:txBody>
      </p:sp>
      <p:sp>
        <p:nvSpPr>
          <p:cNvPr id="3" name="Text Placeholder 2"/>
          <p:cNvSpPr>
            <a:spLocks noGrp="1"/>
          </p:cNvSpPr>
          <p:nvPr>
            <p:ph type="body" idx="1"/>
          </p:nvPr>
        </p:nvSpPr>
        <p:spPr>
          <a:xfrm>
            <a:off x="609600" y="1428750"/>
            <a:ext cx="1600200" cy="3124200"/>
          </a:xfrm>
          <a:prstGeom prst="rect">
            <a:avLst/>
          </a:prstGeo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sv-SE" sz="1800"/>
            </a:lvl1pPr>
            <a:lvl2pPr eaLnBrk="1" latinLnBrk="0" hangingPunct="1">
              <a:buNone/>
              <a:defRPr kumimoji="0" lang="sv-SE" sz="1200"/>
            </a:lvl2pPr>
            <a:lvl3pPr eaLnBrk="1" latinLnBrk="0" hangingPunct="1">
              <a:buNone/>
              <a:defRPr kumimoji="0" lang="sv-SE" sz="1000"/>
            </a:lvl3pPr>
            <a:lvl4pPr eaLnBrk="1" latinLnBrk="0" hangingPunct="1">
              <a:buNone/>
              <a:defRPr kumimoji="0" lang="sv-SE" sz="900"/>
            </a:lvl4pPr>
            <a:lvl5pPr eaLnBrk="1" latinLnBrk="0" hangingPunct="1">
              <a:buNone/>
              <a:defRPr kumimoji="0" lang="sv-SE" sz="900"/>
            </a:lvl5pPr>
            <a:extLst/>
          </a:lstStyle>
          <a:p>
            <a:pPr lvl="0" eaLnBrk="1" latinLnBrk="0" hangingPunct="1"/>
            <a:r>
              <a:rPr kumimoji="0" lang="sv-SE" smtClean="0"/>
              <a:t>Klicka här för att ändra format på bakgrundstexten</a:t>
            </a:r>
          </a:p>
        </p:txBody>
      </p:sp>
      <p:sp>
        <p:nvSpPr>
          <p:cNvPr id="9" name="Content Placeholder 8"/>
          <p:cNvSpPr>
            <a:spLocks noGrp="1"/>
          </p:cNvSpPr>
          <p:nvPr>
            <p:ph sz="quarter" idx="13"/>
          </p:nvPr>
        </p:nvSpPr>
        <p:spPr>
          <a:xfrm>
            <a:off x="2362200" y="1428750"/>
            <a:ext cx="6400800" cy="3200400"/>
          </a:xfrm>
          <a:prstGeom prst="rect">
            <a:avLst/>
          </a:prstGeom>
        </p:spPr>
        <p:txBody>
          <a:bodyPr/>
          <a:lstStyle>
            <a:extLst/>
          </a:lstStyle>
          <a:p>
            <a:pPr lvl="0" eaLnBrk="1" latinLnBrk="0" hangingPunct="1"/>
            <a:r>
              <a:rPr kumimoji="0" lang="sv-SE" smtClean="0"/>
              <a:t>Klicka här för att ändra format på bakgrundstexten</a:t>
            </a:r>
          </a:p>
          <a:p>
            <a:pPr lvl="1" eaLnBrk="1" latinLnBrk="0" hangingPunct="1"/>
            <a:r>
              <a:rPr kumimoji="0" lang="sv-SE" smtClean="0"/>
              <a:t>Nivå två</a:t>
            </a:r>
          </a:p>
          <a:p>
            <a:pPr lvl="2" eaLnBrk="1" latinLnBrk="0" hangingPunct="1"/>
            <a:r>
              <a:rPr kumimoji="0" lang="sv-SE" smtClean="0"/>
              <a:t>Nivå tre</a:t>
            </a:r>
          </a:p>
          <a:p>
            <a:pPr lvl="3" eaLnBrk="1" latinLnBrk="0" hangingPunct="1"/>
            <a:r>
              <a:rPr kumimoji="0" lang="sv-SE" smtClean="0"/>
              <a:t>Nivå fyra</a:t>
            </a:r>
          </a:p>
          <a:p>
            <a:pPr lvl="4" eaLnBrk="1" latinLnBrk="0" hangingPunct="1"/>
            <a:r>
              <a:rPr kumimoji="0" lang="sv-SE" smtClean="0"/>
              <a:t>Nivå fem</a:t>
            </a:r>
            <a:endParaRPr kumimoji="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prstGeom prst="rect">
            <a:avLst/>
          </a:prstGeom>
          <a:solidFill>
            <a:schemeClr val="tx2">
              <a:shade val="50000"/>
            </a:schemeClr>
          </a:solidFill>
          <a:ln>
            <a:noFill/>
          </a:ln>
        </p:spPr>
        <p:txBody>
          <a:bodyPr/>
          <a:lstStyle>
            <a:lvl1pPr eaLnBrk="1" latinLnBrk="0" hangingPunct="1">
              <a:buNone/>
              <a:defRPr kumimoji="0" lang="sv-SE" sz="3200"/>
            </a:lvl1pPr>
            <a:extLst/>
          </a:lstStyle>
          <a:p>
            <a:r>
              <a:rPr kumimoji="0" lang="sv-SE" smtClean="0"/>
              <a:t>Dra bilden till platshållaren eller klicka på ikonen för att lägga till den</a:t>
            </a:r>
            <a:endParaRPr kumimoji="0" lang="sv-SE"/>
          </a:p>
        </p:txBody>
      </p:sp>
      <p:sp>
        <p:nvSpPr>
          <p:cNvPr id="4" name="Text Placeholder 3"/>
          <p:cNvSpPr>
            <a:spLocks noGrp="1"/>
          </p:cNvSpPr>
          <p:nvPr>
            <p:ph type="body" sz="half" idx="2"/>
          </p:nvPr>
        </p:nvSpPr>
        <p:spPr>
          <a:xfrm>
            <a:off x="1600200" y="4114800"/>
            <a:ext cx="7315200" cy="514350"/>
          </a:xfrm>
          <a:prstGeom prst="rect">
            <a:avLst/>
          </a:prstGeom>
        </p:spPr>
        <p:txBody>
          <a:bodyPr/>
          <a:lstStyle>
            <a:lvl1pPr marL="0" indent="0" eaLnBrk="1" latinLnBrk="0" hangingPunct="1">
              <a:buFontTx/>
              <a:buNone/>
              <a:defRPr kumimoji="0" lang="sv-SE" sz="1700"/>
            </a:lvl1pPr>
            <a:lvl2pPr eaLnBrk="1" latinLnBrk="0" hangingPunct="1">
              <a:buFontTx/>
              <a:buNone/>
              <a:defRPr kumimoji="0" lang="sv-SE" sz="1200"/>
            </a:lvl2pPr>
            <a:lvl3pPr eaLnBrk="1" latinLnBrk="0" hangingPunct="1">
              <a:buFontTx/>
              <a:buNone/>
              <a:defRPr kumimoji="0" lang="sv-SE" sz="1000"/>
            </a:lvl3pPr>
            <a:lvl4pPr eaLnBrk="1" latinLnBrk="0" hangingPunct="1">
              <a:buFontTx/>
              <a:buNone/>
              <a:defRPr kumimoji="0" lang="sv-SE" sz="900"/>
            </a:lvl4pPr>
            <a:lvl5pPr eaLnBrk="1" latinLnBrk="0" hangingPunct="1">
              <a:buFontTx/>
              <a:buNone/>
              <a:defRPr kumimoji="0" lang="sv-SE" sz="900"/>
            </a:lvl5pPr>
            <a:extLst/>
          </a:lstStyle>
          <a:p>
            <a:pPr lvl="0" eaLnBrk="1" latinLnBrk="0" hangingPunct="1"/>
            <a:r>
              <a:rPr kumimoji="0" lang="sv-SE" smtClean="0"/>
              <a:t>Klicka här för att ändra format på bakgrundstexten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2" name="Title 1"/>
          <p:cNvSpPr>
            <a:spLocks noGrp="1"/>
          </p:cNvSpPr>
          <p:nvPr>
            <p:ph type="title"/>
          </p:nvPr>
        </p:nvSpPr>
        <p:spPr>
          <a:xfrm>
            <a:off x="1600200" y="3543300"/>
            <a:ext cx="7315200" cy="457200"/>
          </a:xfrm>
          <a:prstGeom prst="rect">
            <a:avLst/>
          </a:prstGeom>
        </p:spPr>
        <p:txBody>
          <a:bodyPr anchor="ctr"/>
          <a:lstStyle>
            <a:lvl1pPr algn="l" eaLnBrk="1" latinLnBrk="0" hangingPunct="1">
              <a:buNone/>
              <a:defRPr kumimoji="0" lang="sv-SE" sz="2800" b="0">
                <a:solidFill>
                  <a:srgbClr val="FFFFFF"/>
                </a:solidFill>
              </a:defRPr>
            </a:lvl1pPr>
            <a:extLst/>
          </a:lstStyle>
          <a:p>
            <a:pPr eaLnBrk="1" latinLnBrk="0" hangingPunct="1"/>
            <a:r>
              <a:rPr kumimoji="0" lang="sv-SE" smtClean="0"/>
              <a:t>Klicka här för att ändra format</a:t>
            </a:r>
            <a:endParaRPr kumimoji="0"/>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sv-SE"/>
          </a:p>
        </p:txBody>
      </p:sp>
      <p:sp>
        <p:nvSpPr>
          <p:cNvPr id="12" name="Date Placeholder 11"/>
          <p:cNvSpPr>
            <a:spLocks noGrp="1"/>
          </p:cNvSpPr>
          <p:nvPr>
            <p:ph type="dt" sz="half" idx="10"/>
          </p:nvPr>
        </p:nvSpPr>
        <p:spPr>
          <a:xfrm>
            <a:off x="6248400" y="4686300"/>
            <a:ext cx="2667000" cy="273844"/>
          </a:xfrm>
          <a:prstGeom prst="rect">
            <a:avLst/>
          </a:prstGeom>
        </p:spPr>
        <p:txBody>
          <a:bodyPr rtlCol="0"/>
          <a:lstStyle>
            <a:extLst/>
          </a:lstStyle>
          <a:p>
            <a:fld id="{E4606EA6-EFEA-4C30-9264-4F9291A5780D}" type="datetime1">
              <a:rPr kumimoji="0" lang="sv-SE"/>
              <a:pPr/>
              <a:t>2015-06-08</a:t>
            </a:fld>
            <a:endParaRPr kumimoji="0" lang="sv-SE"/>
          </a:p>
        </p:txBody>
      </p:sp>
      <p:sp>
        <p:nvSpPr>
          <p:cNvPr id="13" name="Slide Number Placeholder 12"/>
          <p:cNvSpPr>
            <a:spLocks noGrp="1"/>
          </p:cNvSpPr>
          <p:nvPr>
            <p:ph type="sldNum" sz="quarter" idx="11"/>
          </p:nvPr>
        </p:nvSpPr>
        <p:spPr>
          <a:xfrm>
            <a:off x="0" y="3500437"/>
            <a:ext cx="1447800" cy="497684"/>
          </a:xfrm>
          <a:prstGeom prst="rect">
            <a:avLst/>
          </a:prstGeom>
        </p:spPr>
        <p:txBody>
          <a:bodyPr rtlCol="0"/>
          <a:lstStyle>
            <a:lvl1pPr eaLnBrk="1" latinLnBrk="0" hangingPunct="1">
              <a:defRPr kumimoji="0" lang="sv-SE" sz="2800"/>
            </a:lvl1pPr>
            <a:extLst/>
          </a:lstStyle>
          <a:p>
            <a:pPr algn="ctr"/>
            <a:fld id="{8F82E0A0-C266-4798-8C8F-B9F91E9DA37E}" type="slidenum">
              <a:rPr kumimoji="0" lang="sv-SE" sz="2800" b="1">
                <a:solidFill>
                  <a:srgbClr val="FFFFFF"/>
                </a:solidFill>
              </a:rPr>
              <a:pPr algn="ctr"/>
              <a:t>‹#›</a:t>
            </a:fld>
            <a:endParaRPr kumimoji="0" lang="sv-SE" sz="2800"/>
          </a:p>
        </p:txBody>
      </p:sp>
      <p:sp>
        <p:nvSpPr>
          <p:cNvPr id="14" name="Footer Placeholder 13"/>
          <p:cNvSpPr>
            <a:spLocks noGrp="1"/>
          </p:cNvSpPr>
          <p:nvPr>
            <p:ph type="ftr" sz="quarter" idx="12"/>
          </p:nvPr>
        </p:nvSpPr>
        <p:spPr>
          <a:xfrm>
            <a:off x="1600200" y="4686155"/>
            <a:ext cx="4572000" cy="273844"/>
          </a:xfrm>
          <a:prstGeom prst="rect">
            <a:avLst/>
          </a:prstGeom>
        </p:spPr>
        <p:txBody>
          <a:bodyPr rtlCol="0"/>
          <a:lstStyle>
            <a:extLst/>
          </a:lstStyle>
          <a:p>
            <a:endParaRPr kumimoji="0" lang="sv-SE"/>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 id="2147483660" r:id="rId11"/>
    <p:sldLayoutId id="2147483661" r:id="rId12"/>
  </p:sldLayoutIdLst>
  <p:timing>
    <p:tnLst>
      <p:par>
        <p:cTn id="1" dur="indefinite" restart="never" nodeType="tmRoot"/>
      </p:par>
    </p:tnLst>
  </p:timing>
  <p:txStyles>
    <p:titleStyle>
      <a:lvl1pPr algn="l" rtl="0" eaLnBrk="1" latinLnBrk="0" hangingPunct="1">
        <a:spcBef>
          <a:spcPct val="0"/>
        </a:spcBef>
        <a:buNone/>
        <a:defRPr kumimoji="0" lang="sv-SE"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sv-SE"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sv-SE"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sv-SE"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sv-SE"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sv-SE"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sv-SE"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sv-SE"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sv-SE"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sv-SE" sz="1800" kern="1200" baseline="0">
          <a:solidFill>
            <a:schemeClr val="tx1"/>
          </a:solidFill>
          <a:latin typeface="+mn-lt"/>
          <a:ea typeface="+mn-ea"/>
          <a:cs typeface="+mn-cs"/>
        </a:defRPr>
      </a:lvl9pPr>
      <a:extLst/>
    </p:bodyStyle>
    <p:otherStyle>
      <a:lvl1pPr marL="0" algn="l" rtl="0" eaLnBrk="1" latinLnBrk="0" hangingPunct="1">
        <a:defRPr kumimoji="0" lang="sv-SE" kern="1200">
          <a:solidFill>
            <a:schemeClr val="tx1"/>
          </a:solidFill>
          <a:latin typeface="+mn-lt"/>
          <a:ea typeface="+mn-ea"/>
          <a:cs typeface="+mn-cs"/>
        </a:defRPr>
      </a:lvl1pPr>
      <a:lvl2pPr marL="457200" algn="l" rtl="0" eaLnBrk="1" latinLnBrk="0" hangingPunct="1">
        <a:defRPr kumimoji="0" lang="sv-SE" kern="1200">
          <a:solidFill>
            <a:schemeClr val="tx1"/>
          </a:solidFill>
          <a:latin typeface="+mn-lt"/>
          <a:ea typeface="+mn-ea"/>
          <a:cs typeface="+mn-cs"/>
        </a:defRPr>
      </a:lvl2pPr>
      <a:lvl3pPr marL="914400" algn="l" rtl="0" eaLnBrk="1" latinLnBrk="0" hangingPunct="1">
        <a:defRPr kumimoji="0" lang="sv-SE" kern="1200">
          <a:solidFill>
            <a:schemeClr val="tx1"/>
          </a:solidFill>
          <a:latin typeface="+mn-lt"/>
          <a:ea typeface="+mn-ea"/>
          <a:cs typeface="+mn-cs"/>
        </a:defRPr>
      </a:lvl3pPr>
      <a:lvl4pPr marL="1371600" algn="l" rtl="0" eaLnBrk="1" latinLnBrk="0" hangingPunct="1">
        <a:defRPr kumimoji="0" lang="sv-SE" kern="1200">
          <a:solidFill>
            <a:schemeClr val="tx1"/>
          </a:solidFill>
          <a:latin typeface="+mn-lt"/>
          <a:ea typeface="+mn-ea"/>
          <a:cs typeface="+mn-cs"/>
        </a:defRPr>
      </a:lvl4pPr>
      <a:lvl5pPr marL="1828800" algn="l" rtl="0" eaLnBrk="1" latinLnBrk="0" hangingPunct="1">
        <a:defRPr kumimoji="0" lang="sv-SE" kern="1200">
          <a:solidFill>
            <a:schemeClr val="tx1"/>
          </a:solidFill>
          <a:latin typeface="+mn-lt"/>
          <a:ea typeface="+mn-ea"/>
          <a:cs typeface="+mn-cs"/>
        </a:defRPr>
      </a:lvl5pPr>
      <a:lvl6pPr marL="2286000" algn="l" rtl="0" eaLnBrk="1" latinLnBrk="0" hangingPunct="1">
        <a:defRPr kumimoji="0" lang="sv-SE" kern="1200">
          <a:solidFill>
            <a:schemeClr val="tx1"/>
          </a:solidFill>
          <a:latin typeface="+mn-lt"/>
          <a:ea typeface="+mn-ea"/>
          <a:cs typeface="+mn-cs"/>
        </a:defRPr>
      </a:lvl6pPr>
      <a:lvl7pPr marL="2743200" algn="l" rtl="0" eaLnBrk="1" latinLnBrk="0" hangingPunct="1">
        <a:defRPr kumimoji="0" lang="sv-SE" kern="1200">
          <a:solidFill>
            <a:schemeClr val="tx1"/>
          </a:solidFill>
          <a:latin typeface="+mn-lt"/>
          <a:ea typeface="+mn-ea"/>
          <a:cs typeface="+mn-cs"/>
        </a:defRPr>
      </a:lvl7pPr>
      <a:lvl8pPr marL="3200400" algn="l" rtl="0" eaLnBrk="1" latinLnBrk="0" hangingPunct="1">
        <a:defRPr kumimoji="0" lang="sv-SE" kern="1200">
          <a:solidFill>
            <a:schemeClr val="tx1"/>
          </a:solidFill>
          <a:latin typeface="+mn-lt"/>
          <a:ea typeface="+mn-ea"/>
          <a:cs typeface="+mn-cs"/>
        </a:defRPr>
      </a:lvl8pPr>
      <a:lvl9pPr marL="3657600" algn="l" rtl="0" eaLnBrk="1" latinLnBrk="0" hangingPunct="1">
        <a:defRPr kumimoji="0" lang="sv-SE"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descr="sponsored by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extruta 1"/>
          <p:cNvSpPr txBox="1"/>
          <p:nvPr/>
        </p:nvSpPr>
        <p:spPr>
          <a:xfrm>
            <a:off x="323528" y="204067"/>
            <a:ext cx="8363272" cy="656590"/>
          </a:xfrm>
          <a:prstGeom prst="rect">
            <a:avLst/>
          </a:prstGeom>
          <a:noFill/>
        </p:spPr>
        <p:txBody>
          <a:bodyPr wrap="square" rtlCol="0">
            <a:spAutoFit/>
          </a:bodyPr>
          <a:lstStyle/>
          <a:p>
            <a:pPr>
              <a:lnSpc>
                <a:spcPts val="4400"/>
              </a:lnSpc>
            </a:pPr>
            <a:r>
              <a:rPr lang="ru-RU" sz="3000" b="1" dirty="0" smtClean="0">
                <a:solidFill>
                  <a:srgbClr val="FFFFFF"/>
                </a:solidFill>
                <a:latin typeface="Arial"/>
                <a:cs typeface="Arial"/>
              </a:rPr>
              <a:t>ОСТАНОВИСЬ, ПОСМОТРИ, ПОМАШИ</a:t>
            </a:r>
            <a:endParaRPr lang="sv-SE" sz="3000" dirty="0">
              <a:solidFill>
                <a:srgbClr val="FFFFFF"/>
              </a:solidFill>
              <a:latin typeface="Arial"/>
              <a:cs typeface="Arial"/>
            </a:endParaRPr>
          </a:p>
        </p:txBody>
      </p:sp>
    </p:spTree>
    <p:extLst>
      <p:ext uri="{BB962C8B-B14F-4D97-AF65-F5344CB8AC3E}">
        <p14:creationId xmlns:p14="http://schemas.microsoft.com/office/powerpoint/2010/main" val="23105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636927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dobjekt 8"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10" name="Bildobjekt 9"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11" name="textruta 10"/>
          <p:cNvSpPr txBox="1"/>
          <p:nvPr/>
        </p:nvSpPr>
        <p:spPr>
          <a:xfrm>
            <a:off x="1053480" y="2776776"/>
            <a:ext cx="2451720" cy="477054"/>
          </a:xfrm>
          <a:prstGeom prst="rect">
            <a:avLst/>
          </a:prstGeom>
          <a:noFill/>
        </p:spPr>
        <p:txBody>
          <a:bodyPr wrap="square" rtlCol="0">
            <a:spAutoFit/>
          </a:bodyPr>
          <a:lstStyle/>
          <a:p>
            <a:pPr algn="ctr"/>
            <a:r>
              <a:rPr lang="ru-RU" sz="2500" b="1" dirty="0" smtClean="0">
                <a:solidFill>
                  <a:schemeClr val="bg1"/>
                </a:solidFill>
                <a:latin typeface="Arial"/>
                <a:cs typeface="Arial"/>
              </a:rPr>
              <a:t>ОСТАНОВИСЬ</a:t>
            </a:r>
            <a:endParaRPr lang="sv-SE" sz="2500" b="1" dirty="0">
              <a:solidFill>
                <a:schemeClr val="bg1"/>
              </a:solidFill>
              <a:latin typeface="Arial"/>
              <a:cs typeface="Arial"/>
            </a:endParaRPr>
          </a:p>
        </p:txBody>
      </p:sp>
      <p:sp>
        <p:nvSpPr>
          <p:cNvPr id="12" name="textruta 11"/>
          <p:cNvSpPr txBox="1"/>
          <p:nvPr/>
        </p:nvSpPr>
        <p:spPr>
          <a:xfrm>
            <a:off x="3461182" y="2776776"/>
            <a:ext cx="2211828" cy="477054"/>
          </a:xfrm>
          <a:prstGeom prst="rect">
            <a:avLst/>
          </a:prstGeom>
          <a:noFill/>
        </p:spPr>
        <p:txBody>
          <a:bodyPr wrap="square" rtlCol="0">
            <a:spAutoFit/>
          </a:bodyPr>
          <a:lstStyle/>
          <a:p>
            <a:pPr algn="ctr"/>
            <a:r>
              <a:rPr lang="ru-RU" sz="2500" b="1" dirty="0" smtClean="0">
                <a:solidFill>
                  <a:schemeClr val="bg1"/>
                </a:solidFill>
                <a:latin typeface="Arial"/>
                <a:cs typeface="Arial"/>
              </a:rPr>
              <a:t>ПОСМОТРИ</a:t>
            </a:r>
            <a:endParaRPr lang="sv-SE" sz="2500" b="1" dirty="0">
              <a:solidFill>
                <a:schemeClr val="bg1"/>
              </a:solidFill>
              <a:latin typeface="Arial"/>
              <a:cs typeface="Arial"/>
            </a:endParaRPr>
          </a:p>
        </p:txBody>
      </p:sp>
      <p:sp>
        <p:nvSpPr>
          <p:cNvPr id="13" name="textruta 12"/>
          <p:cNvSpPr txBox="1"/>
          <p:nvPr/>
        </p:nvSpPr>
        <p:spPr>
          <a:xfrm>
            <a:off x="5796136" y="2776776"/>
            <a:ext cx="1800200" cy="477054"/>
          </a:xfrm>
          <a:prstGeom prst="rect">
            <a:avLst/>
          </a:prstGeom>
          <a:noFill/>
        </p:spPr>
        <p:txBody>
          <a:bodyPr wrap="square" rtlCol="0">
            <a:spAutoFit/>
          </a:bodyPr>
          <a:lstStyle/>
          <a:p>
            <a:pPr algn="ctr"/>
            <a:r>
              <a:rPr lang="ru-RU" sz="2500" b="1" dirty="0" smtClean="0">
                <a:solidFill>
                  <a:schemeClr val="bg1"/>
                </a:solidFill>
                <a:latin typeface="Arial"/>
                <a:cs typeface="Arial"/>
              </a:rPr>
              <a:t>ПОМАШИ</a:t>
            </a:r>
            <a:endParaRPr lang="sv-SE" sz="2500" b="1" dirty="0">
              <a:solidFill>
                <a:schemeClr val="bg1"/>
              </a:solidFill>
              <a:latin typeface="Arial"/>
              <a:cs typeface="Arial"/>
            </a:endParaRPr>
          </a:p>
        </p:txBody>
      </p:sp>
    </p:spTree>
    <p:extLst>
      <p:ext uri="{BB962C8B-B14F-4D97-AF65-F5344CB8AC3E}">
        <p14:creationId xmlns:p14="http://schemas.microsoft.com/office/powerpoint/2010/main" val="1418193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descr="SLW3u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8" name="Bildobjekt 7" descr="SLW2uT.png"/>
          <p:cNvPicPr>
            <a:picLocks noChangeAspect="1"/>
          </p:cNvPicPr>
          <p:nvPr/>
        </p:nvPicPr>
        <p:blipFill rotWithShape="1">
          <a:blip r:embed="rId4" cstate="print">
            <a:extLst>
              <a:ext uri="{28A0092B-C50C-407E-A947-70E740481C1C}">
                <a14:useLocalDpi xmlns:a14="http://schemas.microsoft.com/office/drawing/2010/main" val="0"/>
              </a:ext>
            </a:extLst>
          </a:blip>
          <a:srcRect t="3188" b="16841"/>
          <a:stretch/>
        </p:blipFill>
        <p:spPr>
          <a:xfrm>
            <a:off x="0" y="514350"/>
            <a:ext cx="9144000" cy="4113312"/>
          </a:xfrm>
          <a:prstGeom prst="rect">
            <a:avLst/>
          </a:prstGeom>
        </p:spPr>
      </p:pic>
      <p:sp>
        <p:nvSpPr>
          <p:cNvPr id="9" name="textruta 8"/>
          <p:cNvSpPr txBox="1"/>
          <p:nvPr/>
        </p:nvSpPr>
        <p:spPr>
          <a:xfrm>
            <a:off x="590940" y="2781240"/>
            <a:ext cx="3372342" cy="477054"/>
          </a:xfrm>
          <a:prstGeom prst="rect">
            <a:avLst/>
          </a:prstGeom>
          <a:noFill/>
        </p:spPr>
        <p:txBody>
          <a:bodyPr wrap="square" rtlCol="0">
            <a:spAutoFit/>
          </a:bodyPr>
          <a:lstStyle/>
          <a:p>
            <a:pPr algn="ctr"/>
            <a:r>
              <a:rPr lang="ru-RU" sz="2500" b="1" dirty="0" smtClean="0">
                <a:solidFill>
                  <a:schemeClr val="bg1"/>
                </a:solidFill>
                <a:latin typeface="Arial"/>
                <a:cs typeface="Arial"/>
              </a:rPr>
              <a:t>ОСТАНОВИСЬ</a:t>
            </a:r>
            <a:endParaRPr lang="sv-SE" sz="2500" b="1" dirty="0">
              <a:solidFill>
                <a:schemeClr val="bg1"/>
              </a:solidFill>
              <a:latin typeface="Arial"/>
              <a:cs typeface="Arial"/>
            </a:endParaRPr>
          </a:p>
        </p:txBody>
      </p:sp>
      <p:sp>
        <p:nvSpPr>
          <p:cNvPr id="10" name="textruta 9"/>
          <p:cNvSpPr txBox="1"/>
          <p:nvPr/>
        </p:nvSpPr>
        <p:spPr>
          <a:xfrm>
            <a:off x="3243468" y="2781240"/>
            <a:ext cx="2647256" cy="477054"/>
          </a:xfrm>
          <a:prstGeom prst="rect">
            <a:avLst/>
          </a:prstGeom>
          <a:noFill/>
        </p:spPr>
        <p:txBody>
          <a:bodyPr wrap="square" rtlCol="0">
            <a:spAutoFit/>
          </a:bodyPr>
          <a:lstStyle/>
          <a:p>
            <a:pPr algn="ctr"/>
            <a:r>
              <a:rPr lang="ru-RU" sz="2500" b="1" dirty="0" smtClean="0">
                <a:solidFill>
                  <a:schemeClr val="bg1"/>
                </a:solidFill>
                <a:latin typeface="Arial"/>
                <a:cs typeface="Arial"/>
              </a:rPr>
              <a:t>ПОСМОТРИ</a:t>
            </a:r>
            <a:endParaRPr lang="sv-SE" sz="2500" b="1" dirty="0">
              <a:solidFill>
                <a:schemeClr val="bg1"/>
              </a:solidFill>
              <a:latin typeface="Arial"/>
              <a:cs typeface="Arial"/>
            </a:endParaRPr>
          </a:p>
        </p:txBody>
      </p:sp>
      <p:sp>
        <p:nvSpPr>
          <p:cNvPr id="11" name="textruta 10"/>
          <p:cNvSpPr txBox="1"/>
          <p:nvPr/>
        </p:nvSpPr>
        <p:spPr>
          <a:xfrm>
            <a:off x="5660505" y="2781240"/>
            <a:ext cx="2071462" cy="477054"/>
          </a:xfrm>
          <a:prstGeom prst="rect">
            <a:avLst/>
          </a:prstGeom>
          <a:noFill/>
        </p:spPr>
        <p:txBody>
          <a:bodyPr wrap="square" rtlCol="0">
            <a:spAutoFit/>
          </a:bodyPr>
          <a:lstStyle/>
          <a:p>
            <a:pPr algn="ctr"/>
            <a:r>
              <a:rPr lang="ru-RU" sz="2500" b="1" dirty="0" smtClean="0">
                <a:solidFill>
                  <a:schemeClr val="bg1"/>
                </a:solidFill>
                <a:latin typeface="Arial"/>
                <a:cs typeface="Arial"/>
              </a:rPr>
              <a:t>ПОМАШИ</a:t>
            </a:r>
            <a:endParaRPr lang="sv-SE" sz="2500" b="1" dirty="0">
              <a:solidFill>
                <a:schemeClr val="bg1"/>
              </a:solidFill>
              <a:latin typeface="Arial"/>
              <a:cs typeface="Arial"/>
            </a:endParaRPr>
          </a:p>
        </p:txBody>
      </p:sp>
    </p:spTree>
    <p:extLst>
      <p:ext uri="{BB962C8B-B14F-4D97-AF65-F5344CB8AC3E}">
        <p14:creationId xmlns:p14="http://schemas.microsoft.com/office/powerpoint/2010/main" val="975206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0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0444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13-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324478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5" name="Bildobjekt 4" descr="019-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8143913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en-GB"/>
          </a:p>
        </p:txBody>
      </p:sp>
      <p:pic>
        <p:nvPicPr>
          <p:cNvPr id="4" name="Platshållare för innehåll 3" descr="020.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t="-371"/>
          <a:stretch/>
        </p:blipFill>
        <p:spPr>
          <a:xfrm>
            <a:off x="-1" y="-19051"/>
            <a:ext cx="9220201" cy="5186363"/>
          </a:xfrm>
        </p:spPr>
      </p:pic>
    </p:spTree>
    <p:extLst>
      <p:ext uri="{BB962C8B-B14F-4D97-AF65-F5344CB8AC3E}">
        <p14:creationId xmlns:p14="http://schemas.microsoft.com/office/powerpoint/2010/main" val="2305094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ru-RU" dirty="0" smtClean="0"/>
              <a:t>Ситуация с велосипедом</a:t>
            </a:r>
            <a:endParaRPr lang="en-GB" dirty="0"/>
          </a:p>
        </p:txBody>
      </p:sp>
      <p:pic>
        <p:nvPicPr>
          <p:cNvPr id="4" name="Platshållare för innehåll 3" descr="021.jpg"/>
          <p:cNvPicPr>
            <a:picLocks noGrp="1" noChangeAspect="1"/>
          </p:cNvPicPr>
          <p:nvPr>
            <p:ph sz="quarter" idx="13"/>
          </p:nvPr>
        </p:nvPicPr>
        <p:blipFill rotWithShape="1">
          <a:blip r:embed="rId3" cstate="screen">
            <a:extLst>
              <a:ext uri="{28A0092B-C50C-407E-A947-70E740481C1C}">
                <a14:useLocalDpi xmlns:a14="http://schemas.microsoft.com/office/drawing/2010/main"/>
              </a:ext>
            </a:extLst>
          </a:blip>
          <a:srcRect b="-102"/>
          <a:stretch/>
        </p:blipFill>
        <p:spPr>
          <a:xfrm>
            <a:off x="0" y="0"/>
            <a:ext cx="9175590" cy="5162550"/>
          </a:xfrm>
        </p:spPr>
      </p:pic>
    </p:spTree>
    <p:extLst>
      <p:ext uri="{BB962C8B-B14F-4D97-AF65-F5344CB8AC3E}">
        <p14:creationId xmlns:p14="http://schemas.microsoft.com/office/powerpoint/2010/main" val="2954141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2.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752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sz="quarter" idx="13"/>
          </p:nvPr>
        </p:nvSpPr>
        <p:spPr/>
        <p:txBody>
          <a:bodyPr/>
          <a:lstStyle/>
          <a:p>
            <a:endParaRPr lang="sv-SE"/>
          </a:p>
        </p:txBody>
      </p:sp>
      <p:pic>
        <p:nvPicPr>
          <p:cNvPr id="4" name="Bildobjekt 3" descr="024.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609892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dbilds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VolvoCom Document" ma:contentTypeID="0x010100F5D22A0F54644B60B76DBD3C406B0C4300A5C1C58596AC4B6ABDE976EEF6C47E4100BDEA7CC82A68AF43AC4048C5551883BB" ma:contentTypeVersion="5" ma:contentTypeDescription="Content type for documents in VolvoCom" ma:contentTypeScope="" ma:versionID="8e385723940efc1ef433dc51212d0373">
  <xsd:schema xmlns:xsd="http://www.w3.org/2001/XMLSchema" xmlns:p="http://schemas.microsoft.com/office/2006/metadata/properties" xmlns:ns1="http://schemas.microsoft.com/sharepoint/v3" targetNamespace="http://schemas.microsoft.com/office/2006/metadata/properties" ma:root="true" ma:fieldsID="fc8f8439851e38b2e033cf9e2ae30bc8" ns1:_="">
    <xsd:import namespace="http://schemas.microsoft.com/sharepoint/v3"/>
    <xsd:element name="properties">
      <xsd:complexType>
        <xsd:sequence>
          <xsd:element name="documentManagement">
            <xsd:complexType>
              <xsd:all>
                <xsd:element ref="ns1:LinkDisplayText" minOccurs="0"/>
                <xsd:element ref="ns1:Description" minOccurs="0"/>
                <xsd:element ref="ns1:DocumentLanguage"/>
                <xsd:element ref="ns1:Classification"/>
                <xsd:element ref="ns1:ReferenceNumber" minOccurs="0"/>
                <xsd:element ref="ns1:PublishFrom"/>
                <xsd:element ref="ns1:PublishTo" minOccurs="0"/>
                <xsd:element ref="ns1:ValidFrom"/>
                <xsd:element ref="ns1:ValidTo" minOccurs="0"/>
                <xsd:element ref="ns1:AllowOverwriteProperties" minOccurs="0"/>
                <xsd:element ref="ns1:AttachedToPages" minOccurs="0"/>
                <xsd:element ref="ns1:TargetApplication" minOccurs="0"/>
                <xsd:element ref="ns1:Owner"/>
                <xsd:element ref="ns1:DocumentInformationType" minOccurs="0"/>
                <xsd:element ref="ns1:CWPID" minOccurs="0"/>
                <xsd:element ref="ns1:REXKWANDOBADCWPIDFIELD02c81594-1387-450f-910d-fc2c8da796f7"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LinkDisplayText" ma:index="8" nillable="true" ma:displayName="Link Display Text" ma:description="Text to display as link" ma:internalName="LinkDisplayText">
      <xsd:simpleType>
        <xsd:restriction base="dms:Text"/>
      </xsd:simpleType>
    </xsd:element>
    <xsd:element name="Description" ma:index="9" nillable="true" ma:displayName="Description" ma:description="Description" ma:internalName="Description">
      <xsd:simpleType>
        <xsd:restriction base="dms:Note"/>
      </xsd:simpleType>
    </xsd:element>
    <xsd:element name="DocumentLanguage" ma:index="10" ma:displayName="DocumentLanguage" ma:default="English" ma:description="Language of the document" ma:internalName="DocumentLanguage">
      <xsd:simpleType>
        <xsd:restriction base="dms:Choice">
          <xsd:enumeration value="Arabic"/>
          <xsd:enumeration value="Chinese"/>
          <xsd:enumeration value="Danish"/>
          <xsd:enumeration value="Dutch"/>
          <xsd:enumeration value="English"/>
          <xsd:enumeration value="Farsi"/>
          <xsd:enumeration value="Finnish"/>
          <xsd:enumeration value="Flemish"/>
          <xsd:enumeration value="French"/>
          <xsd:enumeration value="German"/>
          <xsd:enumeration value="Italian"/>
          <xsd:enumeration value="Japanese"/>
          <xsd:enumeration value="Korean"/>
          <xsd:enumeration value="Norwegian"/>
          <xsd:enumeration value="Polish"/>
          <xsd:enumeration value="Portuguese"/>
          <xsd:enumeration value="Russian"/>
          <xsd:enumeration value="Spanish"/>
          <xsd:enumeration value="Swedish"/>
          <xsd:enumeration value="Turkish"/>
        </xsd:restriction>
      </xsd:simpleType>
    </xsd:element>
    <xsd:element name="Classification" ma:index="11" ma:displayName="Classification" ma:default="Internal" ma:description="Classification of the document" ma:internalName="Classification">
      <xsd:simpleType>
        <xsd:restriction base="dms:Choice">
          <xsd:enumeration value="Internal"/>
          <xsd:enumeration value="Open"/>
        </xsd:restriction>
      </xsd:simpleType>
    </xsd:element>
    <xsd:element name="ReferenceNumber" ma:index="12" nillable="true" ma:displayName="ReferenceNumber" ma:description="Document reference number" ma:internalName="ReferenceNumber">
      <xsd:simpleType>
        <xsd:restriction base="dms:Text"/>
      </xsd:simpleType>
    </xsd:element>
    <xsd:element name="PublishFrom" ma:index="13" ma:displayName="PublishFrom" ma:default="[today]" ma:description="Date to begin publishing" ma:internalName="PublishFrom">
      <xsd:simpleType>
        <xsd:restriction base="dms:DateTime"/>
      </xsd:simpleType>
    </xsd:element>
    <xsd:element name="PublishTo" ma:index="14" nillable="true" ma:displayName="PublishTo" ma:description="Date to end publishing" ma:internalName="PublishTo">
      <xsd:simpleType>
        <xsd:restriction base="dms:DateTime"/>
      </xsd:simpleType>
    </xsd:element>
    <xsd:element name="ValidFrom" ma:index="15" ma:displayName="ValidFrom" ma:default="[today]" ma:description="Date after which the document is valid" ma:internalName="ValidFrom">
      <xsd:simpleType>
        <xsd:restriction base="dms:DateTime"/>
      </xsd:simpleType>
    </xsd:element>
    <xsd:element name="ValidTo" ma:index="16" nillable="true" ma:displayName="ValidTo" ma:description="Date until which the document is valid" ma:internalName="ValidTo">
      <xsd:simpleType>
        <xsd:restriction base="dms:DateTime"/>
      </xsd:simpleType>
    </xsd:element>
    <xsd:element name="AllowOverwriteProperties" ma:index="17" nillable="true" ma:displayName="AllowOverwriteProperties" ma:description="Replace previously saved properties with these new properties." ma:internalName="AllowOverwriteProperties">
      <xsd:simpleType>
        <xsd:restriction base="dms:Boolean"/>
      </xsd:simpleType>
    </xsd:element>
    <xsd:element name="AttachedToPages" ma:index="18" nillable="true" ma:displayName="AttachedToPages" ma:description="Pages to which the document is attached" ma:hidden="true" ma:internalName="AttachedToPages">
      <xsd:simpleType>
        <xsd:restriction base="dms:Unknown"/>
      </xsd:simpleType>
    </xsd:element>
    <xsd:element name="TargetApplication" ma:index="19" nillable="true" ma:displayName="Target Application" ma:default="Internet/Public" ma:description="Select if you wish to associate a document with a page in the application of choice" ma:internalName="TargetApplication" ma:requiredMultiChoice="true">
      <xsd:complexType>
        <xsd:complexContent>
          <xsd:extension base="dms:MultiChoice">
            <xsd:sequence>
              <xsd:element name="Value" maxOccurs="unbounded" minOccurs="0" nillable="true">
                <xsd:simpleType>
                  <xsd:restriction base="dms:Choice">
                    <xsd:enumeration value="Intranet/Violin"/>
                    <xsd:enumeration value="Extended Intranet"/>
                    <xsd:enumeration value="Extranet"/>
                    <xsd:enumeration value="Internet/Public"/>
                  </xsd:restriction>
                </xsd:simpleType>
              </xsd:element>
            </xsd:sequence>
          </xsd:extension>
        </xsd:complexContent>
      </xsd:complexType>
    </xsd:element>
    <xsd:element name="Owner" ma:index="20" ma:displayName="Owner" ma:description="Owner of document" ma:internalName="Owner">
      <xsd:simpleType>
        <xsd:restriction base="dms:Text"/>
      </xsd:simpleType>
    </xsd:element>
    <xsd:element name="DocumentInformationType" ma:index="21" nillable="true" ma:displayName="DocumentInformationType" ma:description="The information type of the document" ma:internalName="DocumentInformationType" ma:requiredMultiChoice="true">
      <xsd:complexType>
        <xsd:complexContent>
          <xsd:extension base="dms:MultiChoice">
            <xsd:sequence>
              <xsd:element name="Value" maxOccurs="unbounded" minOccurs="0" nillable="true">
                <xsd:simpleType>
                  <xsd:restriction base="dms:Choice">
                    <xsd:enumeration value="Applications &amp; tools"/>
                    <xsd:enumeration value="Company presentations &amp; support materials"/>
                    <xsd:enumeration value="Events"/>
                    <xsd:enumeration value="Forms"/>
                    <xsd:enumeration value="Images, maps &amp; charts"/>
                    <xsd:enumeration value="Legal"/>
                    <xsd:enumeration value="Manuals &amp; Instructions"/>
                    <xsd:enumeration value="Minutes"/>
                    <xsd:enumeration value="News &amp; announcements"/>
                    <xsd:enumeration value="Other"/>
                    <xsd:enumeration value="Policies &amp; guidelines"/>
                    <xsd:enumeration value="Publications &amp; forums"/>
                    <xsd:enumeration value="Reports"/>
                    <xsd:enumeration value="Standards &amp; Patents"/>
                    <xsd:enumeration value="Templates"/>
                    <xsd:enumeration value="Training"/>
                    <xsd:enumeration value="Travel &amp; Expense"/>
                    <xsd:enumeration value="Video/audio"/>
                  </xsd:restriction>
                </xsd:simpleType>
              </xsd:element>
            </xsd:sequence>
          </xsd:extension>
        </xsd:complexContent>
      </xsd:complexType>
    </xsd:element>
    <xsd:element name="CWPID" ma:index="22" nillable="true" ma:displayName="CWPID" ma:description="Unique ID used by CWP to query. Please leave this field unmodified!" ma:internalName="CWPID">
      <xsd:simpleType>
        <xsd:restriction base="dms:Text"/>
      </xsd:simpleType>
    </xsd:element>
    <xsd:element name="REXKWANDOBADCWPIDFIELD02c81594-1387-450f-910d-fc2c8da796f7" ma:index="23" nillable="true" ma:displayName="REXKWANDOBADCWPIDFIELD02c81594-1387-450f-910d-fc2c8da796f7" ma:description="OLD CWPID FIELD DO NOT USE" ma:internalName="REXKWANDOBADCWPIDFIELD02c81594_x002d_1387_x002d_450f_x002d_910d_x002d_fc2c8da796f7">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ReferenceNumber xmlns="http://schemas.microsoft.com/sharepoint/v3" xsi:nil="true"/>
    <PublishTo xmlns="http://schemas.microsoft.com/sharepoint/v3" xsi:nil="true"/>
    <ValidFrom xmlns="http://schemas.microsoft.com/sharepoint/v3">2015-07-02T06:27:00+00:00</ValidFrom>
    <Owner xmlns="http://schemas.microsoft.com/sharepoint/v3">AB Volvo</Owner>
    <DocumentInformationType xmlns="http://schemas.microsoft.com/sharepoint/v3">
      <Value>Other</Value>
    </DocumentInformationType>
    <CWPID xmlns="http://schemas.microsoft.com/sharepoint/v3">0aff79cf-fdd8-4f7c-a756-d4a98ab8aee0</CWPID>
    <DocumentLanguage xmlns="http://schemas.microsoft.com/sharepoint/v3">Russian</DocumentLanguage>
    <LinkDisplayText xmlns="http://schemas.microsoft.com/sharepoint/v3" xsi:nil="true"/>
    <TargetApplication xmlns="http://schemas.microsoft.com/sharepoint/v3">
      <Value>Internet/Public</Value>
    </TargetApplication>
    <Classification xmlns="http://schemas.microsoft.com/sharepoint/v3">Open</Classification>
    <AllowOverwriteProperties xmlns="http://schemas.microsoft.com/sharepoint/v3">false</AllowOverwriteProperties>
    <PublishFrom xmlns="http://schemas.microsoft.com/sharepoint/v3">2015-07-02T06:27:00+00:00</PublishFrom>
    <ValidTo xmlns="http://schemas.microsoft.com/sharepoint/v3" xsi:nil="true"/>
    <Description xmlns="http://schemas.microsoft.com/sharepoint/v3" xsi:nil="true"/>
    <AttachedToPages xmlns="http://schemas.microsoft.com/sharepoint/v3" xsi:nil="true"/>
    <REXKWANDOBADCWPIDFIELD02c81594-1387-450f-910d-fc2c8da796f7 xmlns="http://schemas.microsoft.com/sharepoint/v3" xsi:nil="true"/>
  </documentManagement>
</p:properties>
</file>

<file path=customXml/itemProps1.xml><?xml version="1.0" encoding="utf-8"?>
<ds:datastoreItem xmlns:ds="http://schemas.openxmlformats.org/officeDocument/2006/customXml" ds:itemID="{F6E8EA9C-7A09-442C-916F-4FCE726C5C6F}"/>
</file>

<file path=customXml/itemProps2.xml><?xml version="1.0" encoding="utf-8"?>
<ds:datastoreItem xmlns:ds="http://schemas.openxmlformats.org/officeDocument/2006/customXml" ds:itemID="{336EC6F6-079E-4589-9B06-E3ECB99E2A35}"/>
</file>

<file path=customXml/itemProps3.xml><?xml version="1.0" encoding="utf-8"?>
<ds:datastoreItem xmlns:ds="http://schemas.openxmlformats.org/officeDocument/2006/customXml" ds:itemID="{17C16BB3-3025-4491-AF40-1CAF42752D15}"/>
</file>

<file path=docProps/app.xml><?xml version="1.0" encoding="utf-8"?>
<Properties xmlns="http://schemas.openxmlformats.org/officeDocument/2006/extended-properties" xmlns:vt="http://schemas.openxmlformats.org/officeDocument/2006/docPropsVTypes">
  <Template>Bredbildspresentation.potx</Template>
  <TotalTime>0</TotalTime>
  <Words>798</Words>
  <Application>Microsoft Office PowerPoint</Application>
  <PresentationFormat>On-screen Show (16:9)</PresentationFormat>
  <Paragraphs>154</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Bredbildspresentation</vt:lpstr>
      <vt:lpstr>PowerPoint Presentation</vt:lpstr>
      <vt:lpstr>PowerPoint Presentation</vt:lpstr>
      <vt:lpstr>PowerPoint Presentation</vt:lpstr>
      <vt:lpstr>PowerPoint Presentation</vt:lpstr>
      <vt:lpstr>PowerPoint Presentation</vt:lpstr>
      <vt:lpstr>PowerPoint Presentation</vt:lpstr>
      <vt:lpstr>Ситуация с велосипедом</vt:lpstr>
      <vt:lpstr>PowerPoint Presentation</vt:lpstr>
      <vt:lpstr>PowerPoint Presentation</vt:lpstr>
      <vt:lpstr>PowerPoint Presentation</vt:lpstr>
      <vt:lpstr>PowerPoint Presentation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2015-06-08T09:45:55Z</dcterms:modified>
  <cp:contentType>VolvoCom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0x010100F5D22A0F54644B60B76DBD3C406B0C4300A5C1C58596AC4B6ABDE976EEF6C47E4100BDEA7CC82A68AF43AC4048C5551883BB</vt:lpwstr>
  </property>
</Properties>
</file>