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handoutMasterIdLst>
    <p:handoutMasterId r:id="rId14"/>
  </p:handoutMasterIdLst>
  <p:sldIdLst>
    <p:sldId id="297" r:id="rId2"/>
    <p:sldId id="298" r:id="rId3"/>
    <p:sldId id="259" r:id="rId4"/>
    <p:sldId id="292" r:id="rId5"/>
    <p:sldId id="274" r:id="rId6"/>
    <p:sldId id="296" r:id="rId7"/>
    <p:sldId id="294" r:id="rId8"/>
    <p:sldId id="277" r:id="rId9"/>
    <p:sldId id="279" r:id="rId10"/>
    <p:sldId id="288" r:id="rId11"/>
    <p:sldId id="299" r:id="rId12"/>
  </p:sldIdLst>
  <p:sldSz cx="9144000" cy="5143500" type="screen16x9"/>
  <p:notesSz cx="7010400" cy="9296400"/>
  <p:defaultTextStyle>
    <a:lvl1pPr marL="0" algn="l" rtl="0" latinLnBrk="0">
      <a:defRPr lang="sv-SE" sz="1800" kern="1200">
        <a:solidFill>
          <a:schemeClr val="tx1"/>
        </a:solidFill>
        <a:latin typeface="+mn-lt"/>
        <a:ea typeface="+mn-ea"/>
        <a:cs typeface="+mn-cs"/>
      </a:defRPr>
    </a:lvl1pPr>
    <a:lvl2pPr marL="457200" algn="l" rtl="0" latinLnBrk="0">
      <a:defRPr lang="sv-SE" sz="1800" kern="1200">
        <a:solidFill>
          <a:schemeClr val="tx1"/>
        </a:solidFill>
        <a:latin typeface="+mn-lt"/>
        <a:ea typeface="+mn-ea"/>
        <a:cs typeface="+mn-cs"/>
      </a:defRPr>
    </a:lvl2pPr>
    <a:lvl3pPr marL="914400" algn="l" rtl="0" latinLnBrk="0">
      <a:defRPr lang="sv-SE" sz="1800" kern="1200">
        <a:solidFill>
          <a:schemeClr val="tx1"/>
        </a:solidFill>
        <a:latin typeface="+mn-lt"/>
        <a:ea typeface="+mn-ea"/>
        <a:cs typeface="+mn-cs"/>
      </a:defRPr>
    </a:lvl3pPr>
    <a:lvl4pPr marL="1371600" algn="l" rtl="0" latinLnBrk="0">
      <a:defRPr lang="sv-SE" sz="1800" kern="1200">
        <a:solidFill>
          <a:schemeClr val="tx1"/>
        </a:solidFill>
        <a:latin typeface="+mn-lt"/>
        <a:ea typeface="+mn-ea"/>
        <a:cs typeface="+mn-cs"/>
      </a:defRPr>
    </a:lvl4pPr>
    <a:lvl5pPr marL="1828800" algn="l" rtl="0" latinLnBrk="0">
      <a:defRPr lang="sv-SE" sz="1800" kern="1200">
        <a:solidFill>
          <a:schemeClr val="tx1"/>
        </a:solidFill>
        <a:latin typeface="+mn-lt"/>
        <a:ea typeface="+mn-ea"/>
        <a:cs typeface="+mn-cs"/>
      </a:defRPr>
    </a:lvl5pPr>
    <a:lvl6pPr marL="2286000" algn="l" rtl="0" latinLnBrk="0">
      <a:defRPr lang="sv-SE" sz="1800" kern="1200">
        <a:solidFill>
          <a:schemeClr val="tx1"/>
        </a:solidFill>
        <a:latin typeface="+mn-lt"/>
        <a:ea typeface="+mn-ea"/>
        <a:cs typeface="+mn-cs"/>
      </a:defRPr>
    </a:lvl6pPr>
    <a:lvl7pPr marL="2743200" algn="l" rtl="0" latinLnBrk="0">
      <a:defRPr lang="sv-SE" sz="1800" kern="1200">
        <a:solidFill>
          <a:schemeClr val="tx1"/>
        </a:solidFill>
        <a:latin typeface="+mn-lt"/>
        <a:ea typeface="+mn-ea"/>
        <a:cs typeface="+mn-cs"/>
      </a:defRPr>
    </a:lvl7pPr>
    <a:lvl8pPr marL="3200400" algn="l" rtl="0" latinLnBrk="0">
      <a:defRPr lang="sv-SE" sz="1800" kern="1200">
        <a:solidFill>
          <a:schemeClr val="tx1"/>
        </a:solidFill>
        <a:latin typeface="+mn-lt"/>
        <a:ea typeface="+mn-ea"/>
        <a:cs typeface="+mn-cs"/>
      </a:defRPr>
    </a:lvl8pPr>
    <a:lvl9pPr marL="3657600" algn="l" rtl="0" latinLnBrk="0">
      <a:defRPr lang="sv-SE"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524">
          <p15:clr>
            <a:srgbClr val="A4A3A4"/>
          </p15:clr>
        </p15:guide>
        <p15:guide id="2" pos="2880">
          <p15:clr>
            <a:srgbClr val="A4A3A4"/>
          </p15:clr>
        </p15:guide>
      </p15:sldGuideLst>
    </p:ext>
    <p:ext uri="{2D200454-40CA-4A62-9FC3-DE9A4176ACB9}">
      <p15:notesGuideLst xmlns:p15="http://schemas.microsoft.com/office/powerpoint/2012/main">
        <p15:guide id="1" orient="horz" pos="2884">
          <p15:clr>
            <a:srgbClr val="A4A3A4"/>
          </p15:clr>
        </p15:guide>
        <p15:guide id="2" pos="22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089" autoAdjust="0"/>
    <p:restoredTop sz="53629" autoAdjust="0"/>
  </p:normalViewPr>
  <p:slideViewPr>
    <p:cSldViewPr>
      <p:cViewPr varScale="1">
        <p:scale>
          <a:sx n="77" d="100"/>
          <a:sy n="77" d="100"/>
        </p:scale>
        <p:origin x="1398" y="78"/>
      </p:cViewPr>
      <p:guideLst>
        <p:guide orient="horz" pos="15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p:scale>
          <a:sx n="75" d="100"/>
          <a:sy n="75" d="100"/>
        </p:scale>
        <p:origin x="-3972" y="-360"/>
      </p:cViewPr>
      <p:guideLst>
        <p:guide orient="horz" pos="2884"/>
        <p:guide pos="22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sv-SE"/>
          </a:p>
        </p:txBody>
      </p:sp>
      <p:sp>
        <p:nvSpPr>
          <p:cNvPr id="3" name="Platshållare för datum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10452B7-A5DC-E645-AE9D-531B0904798B}" type="datetimeFigureOut">
              <a:rPr lang="sv-SE" smtClean="0"/>
              <a:t>2015-06-04</a:t>
            </a:fld>
            <a:endParaRPr lang="sv-SE"/>
          </a:p>
        </p:txBody>
      </p:sp>
      <p:sp>
        <p:nvSpPr>
          <p:cNvPr id="4" name="Platshållare för sidfot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sv-SE"/>
          </a:p>
        </p:txBody>
      </p:sp>
      <p:sp>
        <p:nvSpPr>
          <p:cNvPr id="5" name="Platshållare för bildnumm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05104DE-0F90-9F4A-989B-9A09BD69D1AF}" type="slidenum">
              <a:rPr lang="sv-SE" smtClean="0"/>
              <a:t>‹#›</a:t>
            </a:fld>
            <a:endParaRPr lang="sv-SE"/>
          </a:p>
        </p:txBody>
      </p:sp>
    </p:spTree>
    <p:extLst>
      <p:ext uri="{BB962C8B-B14F-4D97-AF65-F5344CB8AC3E}">
        <p14:creationId xmlns:p14="http://schemas.microsoft.com/office/powerpoint/2010/main" val="89866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latinLnBrk="0">
              <a:defRPr lang="sv-SE" sz="1200"/>
            </a:lvl1pPr>
            <a:extLst/>
          </a:lstStyle>
          <a:p>
            <a:endParaRPr lang="sv-SE"/>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latinLnBrk="0">
              <a:defRPr lang="sv-SE" sz="1200"/>
            </a:lvl1pPr>
            <a:extLst/>
          </a:lstStyle>
          <a:p>
            <a:fld id="{A8ADFD5B-A66C-449C-B6E8-FB716D07777D}" type="datetimeFigureOut">
              <a:rPr lang="sv-SE"/>
              <a:pPr/>
              <a:t>2015-06-04</a:t>
            </a:fld>
            <a:endParaRPr lang="sv-SE"/>
          </a:p>
        </p:txBody>
      </p:sp>
      <p:sp>
        <p:nvSpPr>
          <p:cNvPr id="4" name="Slide Image Placeholder 3"/>
          <p:cNvSpPr>
            <a:spLocks noGrp="1" noRot="1" noChangeAspect="1"/>
          </p:cNvSpPr>
          <p:nvPr>
            <p:ph type="sldImg" idx="2"/>
          </p:nvPr>
        </p:nvSpPr>
        <p:spPr>
          <a:xfrm>
            <a:off x="552450" y="696913"/>
            <a:ext cx="5892800" cy="3314700"/>
          </a:xfrm>
          <a:prstGeom prst="rect">
            <a:avLst/>
          </a:prstGeom>
          <a:noFill/>
          <a:ln w="12700">
            <a:solidFill>
              <a:prstClr val="black"/>
            </a:solidFill>
          </a:ln>
        </p:spPr>
        <p:txBody>
          <a:bodyPr vert="horz" lIns="93177" tIns="46589" rIns="93177" bIns="46589" rtlCol="0" anchor="ctr"/>
          <a:lstStyle>
            <a:extLst/>
          </a:lstStyle>
          <a:p>
            <a:endParaRPr lang="sv-SE"/>
          </a:p>
        </p:txBody>
      </p:sp>
      <p:sp>
        <p:nvSpPr>
          <p:cNvPr id="5" name="Notes Placeholder 4"/>
          <p:cNvSpPr>
            <a:spLocks noGrp="1"/>
          </p:cNvSpPr>
          <p:nvPr>
            <p:ph type="body" sz="quarter" idx="3"/>
          </p:nvPr>
        </p:nvSpPr>
        <p:spPr>
          <a:xfrm>
            <a:off x="523129" y="4140342"/>
            <a:ext cx="5937216" cy="4501867"/>
          </a:xfrm>
          <a:prstGeom prst="rect">
            <a:avLst/>
          </a:prstGeom>
        </p:spPr>
        <p:txBody>
          <a:bodyPr vert="horz" lIns="93177" tIns="46589" rIns="93177" bIns="46589" rtlCol="0">
            <a:normAutofit/>
          </a:bodyPr>
          <a:lstStyle>
            <a:extLst/>
          </a:lstStyle>
          <a:p>
            <a:pPr lvl="0"/>
            <a:r>
              <a:rPr lang="sv-SE" dirty="0"/>
              <a:t>Klicka för att ändra formatet för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latinLnBrk="0">
              <a:defRPr lang="sv-SE" sz="1200"/>
            </a:lvl1pPr>
            <a:extLst/>
          </a:lstStyle>
          <a:p>
            <a:endParaRPr lang="sv-SE"/>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latinLnBrk="0">
              <a:defRPr lang="sv-SE" sz="1200"/>
            </a:lvl1pPr>
            <a:extLst/>
          </a:lstStyle>
          <a:p>
            <a:fld id="{CA5D3BF3-D352-46FC-8343-31F56E6730EA}" type="slidenum">
              <a:rPr/>
              <a:pPr/>
              <a:t>‹#›</a:t>
            </a:fld>
            <a:endParaRPr lang="sv-SE"/>
          </a:p>
        </p:txBody>
      </p:sp>
    </p:spTree>
    <p:extLst>
      <p:ext uri="{BB962C8B-B14F-4D97-AF65-F5344CB8AC3E}">
        <p14:creationId xmlns:p14="http://schemas.microsoft.com/office/powerpoint/2010/main" val="3108560192"/>
      </p:ext>
    </p:extLst>
  </p:cSld>
  <p:clrMap bg1="lt1" tx1="dk1" bg2="lt2" tx2="dk2" accent1="accent1" accent2="accent2" accent3="accent3" accent4="accent4" accent5="accent5" accent6="accent6" hlink="hlink" folHlink="folHlink"/>
  <p:notesStyle>
    <a:lvl1pPr marL="0" algn="l" rtl="0" latinLnBrk="0">
      <a:defRPr lang="sv-SE" sz="1200" kern="1200">
        <a:solidFill>
          <a:schemeClr val="tx1"/>
        </a:solidFill>
        <a:latin typeface="+mn-lt"/>
        <a:ea typeface="+mn-ea"/>
        <a:cs typeface="+mn-cs"/>
      </a:defRPr>
    </a:lvl1pPr>
    <a:lvl2pPr marL="457200" algn="l" rtl="0" latinLnBrk="0">
      <a:defRPr lang="sv-SE" sz="1200" kern="1200">
        <a:solidFill>
          <a:schemeClr val="tx1"/>
        </a:solidFill>
        <a:latin typeface="+mn-lt"/>
        <a:ea typeface="+mn-ea"/>
        <a:cs typeface="+mn-cs"/>
      </a:defRPr>
    </a:lvl2pPr>
    <a:lvl3pPr marL="914400" algn="l" rtl="0" latinLnBrk="0">
      <a:defRPr lang="sv-SE" sz="1200" kern="1200">
        <a:solidFill>
          <a:schemeClr val="tx1"/>
        </a:solidFill>
        <a:latin typeface="+mn-lt"/>
        <a:ea typeface="+mn-ea"/>
        <a:cs typeface="+mn-cs"/>
      </a:defRPr>
    </a:lvl3pPr>
    <a:lvl4pPr marL="1371600" algn="l" rtl="0" latinLnBrk="0">
      <a:defRPr lang="sv-SE" sz="1200" kern="1200">
        <a:solidFill>
          <a:schemeClr val="tx1"/>
        </a:solidFill>
        <a:latin typeface="+mn-lt"/>
        <a:ea typeface="+mn-ea"/>
        <a:cs typeface="+mn-cs"/>
      </a:defRPr>
    </a:lvl4pPr>
    <a:lvl5pPr marL="1828800" algn="l" rtl="0" latinLnBrk="0">
      <a:defRPr lang="sv-SE" sz="1200" kern="1200">
        <a:solidFill>
          <a:schemeClr val="tx1"/>
        </a:solidFill>
        <a:latin typeface="+mn-lt"/>
        <a:ea typeface="+mn-ea"/>
        <a:cs typeface="+mn-cs"/>
      </a:defRPr>
    </a:lvl5pPr>
    <a:lvl6pPr marL="2286000" algn="l" rtl="0" latinLnBrk="0">
      <a:defRPr lang="sv-SE" sz="1200" kern="1200">
        <a:solidFill>
          <a:schemeClr val="tx1"/>
        </a:solidFill>
        <a:latin typeface="+mn-lt"/>
        <a:ea typeface="+mn-ea"/>
        <a:cs typeface="+mn-cs"/>
      </a:defRPr>
    </a:lvl6pPr>
    <a:lvl7pPr marL="2743200" algn="l" rtl="0" latinLnBrk="0">
      <a:defRPr lang="sv-SE" sz="1200" kern="1200">
        <a:solidFill>
          <a:schemeClr val="tx1"/>
        </a:solidFill>
        <a:latin typeface="+mn-lt"/>
        <a:ea typeface="+mn-ea"/>
        <a:cs typeface="+mn-cs"/>
      </a:defRPr>
    </a:lvl7pPr>
    <a:lvl8pPr marL="3200400" algn="l" rtl="0" latinLnBrk="0">
      <a:defRPr lang="sv-SE" sz="1200" kern="1200">
        <a:solidFill>
          <a:schemeClr val="tx1"/>
        </a:solidFill>
        <a:latin typeface="+mn-lt"/>
        <a:ea typeface="+mn-ea"/>
        <a:cs typeface="+mn-cs"/>
      </a:defRPr>
    </a:lvl8pPr>
    <a:lvl9pPr marL="3657600" algn="l" rtl="0" latinLnBrk="0">
      <a:defRPr lang="sv-SE"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a:xfrm>
            <a:off x="523129" y="4140342"/>
            <a:ext cx="5937216" cy="4940158"/>
          </a:xfrm>
        </p:spPr>
        <p:txBody>
          <a:bodyPr>
            <a:normAutofit/>
          </a:bodyPr>
          <a:lstStyle/>
          <a:p>
            <a:pPr>
              <a:lnSpc>
                <a:spcPct val="120000"/>
              </a:lnSpc>
            </a:pPr>
            <a:r>
              <a:rPr lang="fr-FR" sz="1000" b="1" dirty="0"/>
              <a:t>Informations de base</a:t>
            </a:r>
          </a:p>
          <a:p>
            <a:pPr>
              <a:lnSpc>
                <a:spcPct val="120000"/>
              </a:lnSpc>
            </a:pPr>
            <a:r>
              <a:rPr lang="fr-FR" sz="1000" dirty="0"/>
              <a:t>Chaque année, les accidents de la route (dont 10 % impliquent des véhicules commerciaux) font plus de 1,2 million de morts. Cela représente plus de 3 400 morts par jour. De plus, l'Organisation mondiale de la Santé (OMS) estime que ce chiffre pourrait augmenter de 45 % d'ici 15 ans si rien n'est fait pour améliorer la situation.</a:t>
            </a:r>
          </a:p>
          <a:p>
            <a:pPr>
              <a:lnSpc>
                <a:spcPct val="120000"/>
              </a:lnSpc>
            </a:pPr>
            <a:endParaRPr lang="en-GB" sz="1000" dirty="0"/>
          </a:p>
          <a:p>
            <a:pPr>
              <a:lnSpc>
                <a:spcPct val="120000"/>
              </a:lnSpc>
            </a:pPr>
            <a:r>
              <a:rPr lang="fr-FR" sz="1000" b="1" dirty="0"/>
              <a:t>La sécurité : notre valeur fondamentale</a:t>
            </a:r>
          </a:p>
          <a:p>
            <a:pPr>
              <a:lnSpc>
                <a:spcPct val="120000"/>
              </a:lnSpc>
            </a:pPr>
            <a:r>
              <a:rPr lang="fr-FR" sz="1000" dirty="0"/>
              <a:t>La sécurité est un thème central pour Volvo depuis la création de la société en 1927. Notre vision en matière de sécurité est « Zéro accident ». Les efforts de l'entreprise dans ce domaine vont de la recherche sur la circulation au développement de fonctions de sécurité novatrices pour nos produits, pour protéger le conducteur et autres usagers de la route. Mais nous voulons aller encore plus loin. Et pour cela, nous avons besoin de votre aide.</a:t>
            </a:r>
            <a:endParaRPr lang="en-GB" sz="1000" dirty="0"/>
          </a:p>
          <a:p>
            <a:pPr>
              <a:lnSpc>
                <a:spcPct val="120000"/>
              </a:lnSpc>
            </a:pPr>
            <a:endParaRPr lang="en-GB" sz="1000" dirty="0"/>
          </a:p>
          <a:p>
            <a:pPr>
              <a:lnSpc>
                <a:spcPct val="120000"/>
              </a:lnSpc>
            </a:pPr>
            <a:r>
              <a:rPr lang="fr-FR" sz="1000" b="1" dirty="0"/>
              <a:t>S'arrêter, Regarder, Faire signe</a:t>
            </a:r>
          </a:p>
          <a:p>
            <a:pPr>
              <a:lnSpc>
                <a:spcPct val="120000"/>
              </a:lnSpc>
            </a:pPr>
            <a:r>
              <a:rPr lang="fr-FR" sz="1000" dirty="0"/>
              <a:t>L'un des projets avec lesquels nous espérons faire une vraie différence en matière de sécurité routière consiste à sensibiliser les enfants à un comportement sûr à proximité des poids lourds, des bus, des voitures, etc. Nous voulons expliquer le concept </a:t>
            </a:r>
            <a:r>
              <a:rPr lang="fr-FR" sz="1000" b="1" dirty="0" smtClean="0"/>
              <a:t>S'arrêter, Regarder, Faire signe </a:t>
            </a:r>
            <a:r>
              <a:rPr lang="fr-FR" sz="1000" dirty="0" smtClean="0"/>
              <a:t>à autant d'enfants que possible. Ce message peut sauver des vies. Combien d'enfants pouvez-vous sensibiliser à S'arrêter, Regarder, Faire signe ?</a:t>
            </a:r>
            <a:endParaRPr lang="en-GB" sz="1000" dirty="0"/>
          </a:p>
          <a:p>
            <a:pPr>
              <a:lnSpc>
                <a:spcPct val="120000"/>
              </a:lnSpc>
            </a:pPr>
            <a:endParaRPr lang="en-GB" sz="1000" dirty="0"/>
          </a:p>
          <a:p>
            <a:pPr>
              <a:lnSpc>
                <a:spcPct val="120000"/>
              </a:lnSpc>
            </a:pPr>
            <a:r>
              <a:rPr lang="fr-FR" sz="1000" b="1" dirty="0"/>
              <a:t>Utilisation des supports </a:t>
            </a:r>
          </a:p>
          <a:p>
            <a:pPr>
              <a:lnSpc>
                <a:spcPct val="120000"/>
              </a:lnSpc>
            </a:pPr>
            <a:r>
              <a:rPr lang="fr-FR" sz="1000" dirty="0"/>
              <a:t>Utilisez les diapos suivantes pour nouer le dialogue avec les enfants. Répétez et expliquez les principaux messages. </a:t>
            </a:r>
            <a:r>
              <a:rPr lang="fr-FR" sz="1000" dirty="0" smtClean="0"/>
              <a:t>Bien sûr, vous n'êtes pas obligés de suivre le script à la lettre. </a:t>
            </a:r>
            <a:endParaRPr lang="en-GB" sz="1000" dirty="0" smtClean="0"/>
          </a:p>
          <a:p>
            <a:pPr>
              <a:lnSpc>
                <a:spcPct val="120000"/>
              </a:lnSpc>
            </a:pPr>
            <a:r>
              <a:rPr lang="fr-FR" sz="1000" dirty="0"/>
              <a:t>Si vous souhaitez promouvoir et organiser une formation d'envergure dans une école (avec l'aide d'un professeur), pour un groupe de jeunes ou en collaboration avec des institutions locales ou régionales, un kit complet avec différents composants est également disponible. Pour plus d'informations, adressez-vous à votre responsable CSR (Responsabilité sociale de l'entreprise) ou Communication.</a:t>
            </a:r>
            <a:endParaRPr lang="en-GB" sz="1000" dirty="0"/>
          </a:p>
        </p:txBody>
      </p:sp>
      <p:sp>
        <p:nvSpPr>
          <p:cNvPr id="4" name="Platshållare för bildnummer 3"/>
          <p:cNvSpPr>
            <a:spLocks noGrp="1"/>
          </p:cNvSpPr>
          <p:nvPr>
            <p:ph type="sldNum" sz="quarter" idx="10"/>
          </p:nvPr>
        </p:nvSpPr>
        <p:spPr/>
        <p:txBody>
          <a:bodyPr/>
          <a:lstStyle/>
          <a:p>
            <a:fld id="{71CFF73B-4AAA-EF47-BD5A-1D925FDA4997}" type="slidenum">
              <a:rPr lang="sv-SE" smtClean="0"/>
              <a:t>1</a:t>
            </a:fld>
            <a:endParaRPr lang="sv-SE"/>
          </a:p>
        </p:txBody>
      </p:sp>
    </p:spTree>
    <p:extLst>
      <p:ext uri="{BB962C8B-B14F-4D97-AF65-F5344CB8AC3E}">
        <p14:creationId xmlns:p14="http://schemas.microsoft.com/office/powerpoint/2010/main" val="2757801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fr-FR" sz="1100" b="1" dirty="0"/>
              <a:t>Nouez le dialogue avec des questions du type :</a:t>
            </a:r>
          </a:p>
          <a:p>
            <a:pPr marL="174708" indent="-174708" defTabSz="465887">
              <a:buFontTx/>
              <a:buChar char="-"/>
              <a:defRPr/>
            </a:pPr>
            <a:r>
              <a:rPr lang="fr-FR" sz="1100" dirty="0"/>
              <a:t>Comment savez-vous que le conducteur vous a vus ? </a:t>
            </a:r>
          </a:p>
          <a:p>
            <a:pPr marL="174708" indent="-174708" defTabSz="465887">
              <a:buFontTx/>
              <a:buChar char="-"/>
              <a:defRPr/>
            </a:pPr>
            <a:r>
              <a:rPr lang="fr-FR" sz="1100" dirty="0"/>
              <a:t>Que pouvez-vous faire pour être sûrs que le conducteur vous a vus ? </a:t>
            </a:r>
          </a:p>
          <a:p>
            <a:pPr marL="174708" indent="-174708" defTabSz="465887">
              <a:buFontTx/>
              <a:buChar char="-"/>
              <a:defRPr/>
            </a:pPr>
            <a:r>
              <a:rPr lang="fr-FR" sz="1100" dirty="0"/>
              <a:t>Est-ce qu'il suffit que VOUS fassiez signe ? </a:t>
            </a:r>
          </a:p>
          <a:p>
            <a:endParaRPr lang="en-GB" sz="1100" dirty="0"/>
          </a:p>
          <a:p>
            <a:r>
              <a:rPr lang="fr-FR" sz="1100" b="1" dirty="0"/>
              <a:t>Expliquez ce qui suit :</a:t>
            </a:r>
          </a:p>
          <a:p>
            <a:r>
              <a:rPr lang="fr-FR" sz="1100" dirty="0"/>
              <a:t>Comme nous l'avons déjà dit, le conducteur peut avoir du mal à voir tout ce qu'il y a autour du poids lourd ou du bus. Ainsi, même si nous voyons facilement le véhicule, nous ne sommes jamais sûrs que le conducteur nous a vus.</a:t>
            </a:r>
          </a:p>
          <a:p>
            <a:endParaRPr lang="en-GB" sz="1100" dirty="0"/>
          </a:p>
          <a:p>
            <a:r>
              <a:rPr lang="fr-FR" sz="1100" dirty="0"/>
              <a:t>Pour éviter un grave accident, il est important de toujours établir un contact visuel avec le conducteur, pour être bien sûrs qu'il vous a vus. </a:t>
            </a:r>
          </a:p>
          <a:p>
            <a:endParaRPr lang="en-GB" sz="1100" dirty="0"/>
          </a:p>
          <a:p>
            <a:r>
              <a:rPr lang="fr-FR" sz="1100" dirty="0"/>
              <a:t>Pour être sûrs d'avoir attiré l'attention du conducteur, vous devez </a:t>
            </a:r>
            <a:r>
              <a:rPr lang="fr-FR" sz="1100" b="1" dirty="0"/>
              <a:t>FAIRE SIGNE</a:t>
            </a:r>
            <a:r>
              <a:rPr lang="fr-FR" sz="1100" dirty="0"/>
              <a:t> et attendre que le conducteur vous réponde. Vous pouvez maintenant traverser la rue.</a:t>
            </a:r>
            <a:endParaRPr lang="en-GB" sz="11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10</a:t>
            </a:fld>
            <a:endParaRPr lang="sv-SE"/>
          </a:p>
        </p:txBody>
      </p:sp>
    </p:spTree>
    <p:extLst>
      <p:ext uri="{BB962C8B-B14F-4D97-AF65-F5344CB8AC3E}">
        <p14:creationId xmlns:p14="http://schemas.microsoft.com/office/powerpoint/2010/main" val="159143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fr-FR" sz="1100" b="1" dirty="0"/>
              <a:t>Vérifiez que les enfants ont compris le principal message en posant des questions du type :</a:t>
            </a:r>
          </a:p>
          <a:p>
            <a:pPr marL="174708" indent="-174708" defTabSz="465887">
              <a:buFontTx/>
              <a:buChar char="-"/>
              <a:defRPr/>
            </a:pPr>
            <a:r>
              <a:rPr lang="fr-FR" sz="1100" dirty="0"/>
              <a:t>Vous rappelez-vous ce que veut dire S'arrêter, Regarder et Faire signe ?</a:t>
            </a:r>
          </a:p>
          <a:p>
            <a:pPr marL="174708" indent="-174708" defTabSz="465887">
              <a:buFontTx/>
              <a:buChar char="-"/>
              <a:defRPr/>
            </a:pPr>
            <a:r>
              <a:rPr lang="fr-FR" sz="1100" dirty="0"/>
              <a:t>Dans quelle situation doit-on utiliser S'arrêter, Regarder, Faire signe ?</a:t>
            </a:r>
          </a:p>
          <a:p>
            <a:pPr marL="174708" indent="-174708" defTabSz="465887">
              <a:buFontTx/>
              <a:buChar char="-"/>
              <a:defRPr/>
            </a:pPr>
            <a:r>
              <a:rPr lang="fr-FR" sz="1100" dirty="0"/>
              <a:t>L'avez-vous déjà essayé ?</a:t>
            </a:r>
          </a:p>
          <a:p>
            <a:pPr marL="174708" indent="-174708" defTabSz="465887">
              <a:buFontTx/>
              <a:buChar char="-"/>
              <a:defRPr/>
            </a:pPr>
            <a:r>
              <a:rPr lang="fr-FR" sz="1100" dirty="0"/>
              <a:t>Pourquoi doit-on utiliser S'arrêter, Regarder, Faire signe ?</a:t>
            </a:r>
          </a:p>
          <a:p>
            <a:endParaRPr lang="en-GB" sz="1100" dirty="0"/>
          </a:p>
          <a:p>
            <a:r>
              <a:rPr lang="fr-FR" sz="1100" b="1" dirty="0"/>
              <a:t>Récapitulez :</a:t>
            </a:r>
            <a:endParaRPr lang="en-GB" sz="1100" dirty="0"/>
          </a:p>
          <a:p>
            <a:r>
              <a:rPr lang="fr-FR" sz="1100" dirty="0"/>
              <a:t>Nous venons de voir ensemble les mots magiques S'arrêter, Regarder, Faire signe. </a:t>
            </a:r>
          </a:p>
          <a:p>
            <a:endParaRPr lang="en-GB" sz="1100" dirty="0"/>
          </a:p>
          <a:p>
            <a:r>
              <a:rPr lang="fr-FR" sz="1100" dirty="0"/>
              <a:t>Avant de traverser, il faut </a:t>
            </a:r>
            <a:r>
              <a:rPr lang="fr-FR" sz="1100" b="1" dirty="0"/>
              <a:t>S'ARRÊTER</a:t>
            </a:r>
            <a:r>
              <a:rPr lang="fr-FR" sz="1100" dirty="0"/>
              <a:t> complètement. </a:t>
            </a:r>
          </a:p>
          <a:p>
            <a:endParaRPr lang="en-GB" sz="1100" dirty="0"/>
          </a:p>
          <a:p>
            <a:r>
              <a:rPr lang="fr-FR" sz="1100" dirty="0"/>
              <a:t>Circulation à droite :</a:t>
            </a:r>
            <a:r>
              <a:rPr dirty="0"/>
              <a:t/>
            </a:r>
            <a:br>
              <a:rPr dirty="0"/>
            </a:br>
            <a:r>
              <a:rPr lang="fr-FR" sz="1100" dirty="0"/>
              <a:t>Avant de traverser, il est important de </a:t>
            </a:r>
            <a:r>
              <a:rPr lang="fr-FR" sz="1100" b="1" dirty="0"/>
              <a:t>REGARDER</a:t>
            </a:r>
            <a:r>
              <a:rPr lang="fr-FR" sz="1100" dirty="0"/>
              <a:t> attentivement autour de soi. Regardez d'abord à gauche, puis à droite, puis de nouveau à gauche. Cherchez à établir un contact visuel avec le conducteur.</a:t>
            </a:r>
            <a:endParaRPr lang="en-GB" sz="1100" i="1" dirty="0"/>
          </a:p>
          <a:p>
            <a:endParaRPr lang="en-GB" sz="1100" dirty="0"/>
          </a:p>
          <a:p>
            <a:r>
              <a:rPr lang="fr-FR" sz="1100" i="1" dirty="0"/>
              <a:t>Circulation à gauche :</a:t>
            </a:r>
            <a:r>
              <a:rPr dirty="0"/>
              <a:t/>
            </a:r>
            <a:br>
              <a:rPr dirty="0"/>
            </a:br>
            <a:r>
              <a:rPr lang="fr-FR" sz="1100" i="1" dirty="0"/>
              <a:t>Avant de traverser, il est important de </a:t>
            </a:r>
            <a:r>
              <a:rPr lang="fr-FR" sz="1100" b="1" i="1" dirty="0"/>
              <a:t>REGARDER</a:t>
            </a:r>
            <a:r>
              <a:rPr lang="fr-FR" sz="1100" i="1" dirty="0"/>
              <a:t> attentivement autour de soi. Regardez d'abord à droite, puis à gauche, puis de nouveau à droite. Cherchez à établir un contact visuel avec le conducteur.</a:t>
            </a:r>
            <a:endParaRPr lang="en-GB" sz="1100" i="1" dirty="0"/>
          </a:p>
          <a:p>
            <a:endParaRPr lang="en-GB" sz="1100" dirty="0"/>
          </a:p>
          <a:p>
            <a:r>
              <a:rPr lang="fr-FR" sz="1100" dirty="0"/>
              <a:t>Pour être sûrs d'avoir attiré l'attention du conducteur, vous devez </a:t>
            </a:r>
            <a:r>
              <a:rPr lang="fr-FR" sz="1100" b="1" dirty="0"/>
              <a:t>FAIRE SIGNE</a:t>
            </a:r>
            <a:r>
              <a:rPr lang="fr-FR" sz="1100" dirty="0"/>
              <a:t> et attendre que le conducteur vous réponde. En effet, même si vous avez vu le véhicule, le conducteur ne vous a pas forcément vus, vous rappelez-vous ?</a:t>
            </a:r>
          </a:p>
          <a:p>
            <a:endParaRPr lang="en-GB" sz="1100" dirty="0"/>
          </a:p>
          <a:p>
            <a:r>
              <a:rPr lang="fr-FR" sz="1100" dirty="0"/>
              <a:t>Avant de traverser une rue, il faut toujours S'arrêter, Regarder et Faire signe pour éviter un accident.</a:t>
            </a:r>
          </a:p>
          <a:p>
            <a:endParaRPr lang="en-GB" dirty="0" smtClean="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11</a:t>
            </a:fld>
            <a:endParaRPr lang="sv-SE"/>
          </a:p>
        </p:txBody>
      </p:sp>
    </p:spTree>
    <p:extLst>
      <p:ext uri="{BB962C8B-B14F-4D97-AF65-F5344CB8AC3E}">
        <p14:creationId xmlns:p14="http://schemas.microsoft.com/office/powerpoint/2010/main" val="1363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fr-FR" sz="1100" b="1" dirty="0"/>
              <a:t>Nouez le dialogue avec des questions du type :</a:t>
            </a:r>
          </a:p>
          <a:p>
            <a:pPr marL="174708" indent="-174708" defTabSz="465887">
              <a:buFontTx/>
              <a:buChar char="-"/>
              <a:defRPr/>
            </a:pPr>
            <a:r>
              <a:rPr lang="fr-FR" sz="1100" dirty="0"/>
              <a:t>Avez-vous déjà entendu parler de S'arrêter, Regarder, Faire signe ? </a:t>
            </a:r>
          </a:p>
          <a:p>
            <a:pPr marL="174708" indent="-174708" defTabSz="465887">
              <a:buFontTx/>
              <a:buChar char="-"/>
              <a:defRPr/>
            </a:pPr>
            <a:r>
              <a:rPr lang="fr-FR" sz="1100" dirty="0"/>
              <a:t>Savez-vous ce que c'est ? </a:t>
            </a:r>
          </a:p>
          <a:p>
            <a:pPr marL="174708" indent="-174708" defTabSz="465887">
              <a:buFontTx/>
              <a:buChar char="-"/>
              <a:defRPr/>
            </a:pPr>
            <a:r>
              <a:rPr lang="fr-FR" sz="1100" dirty="0"/>
              <a:t>Quels types de véhicules peuvent se trouver à un croisement ? </a:t>
            </a:r>
            <a:endParaRPr lang="en-GB" sz="1100" b="1" dirty="0"/>
          </a:p>
          <a:p>
            <a:endParaRPr lang="en-GB" sz="1100" b="1" dirty="0"/>
          </a:p>
          <a:p>
            <a:r>
              <a:rPr lang="fr-FR" sz="1100" b="1" dirty="0"/>
              <a:t>Expliquez ce qui suit :</a:t>
            </a:r>
            <a:endParaRPr lang="en-GB" sz="1100" dirty="0"/>
          </a:p>
          <a:p>
            <a:r>
              <a:rPr lang="fr-FR" sz="1100" dirty="0"/>
              <a:t>S'arrêter, Regarder, Faire signe sont les trois mots magiques dans la circulation. Aujourd'hui, nous allons voir ce qu'ils signifient et pourquoi ils sont si importants. </a:t>
            </a:r>
          </a:p>
          <a:p>
            <a:endParaRPr lang="en-GB" sz="1100" dirty="0"/>
          </a:p>
          <a:p>
            <a:r>
              <a:rPr lang="fr-FR" sz="1100" dirty="0"/>
              <a:t>Mais avant de parler de S'arrêter, Regarder, Faire signe, avez-vous déjà pensé aux plus gros véhicules sur les routes et à quoi ils servent ? </a:t>
            </a:r>
          </a:p>
          <a:p>
            <a:endParaRPr lang="en-GB" dirty="0" smtClean="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2</a:t>
            </a:fld>
            <a:endParaRPr lang="sv-SE"/>
          </a:p>
        </p:txBody>
      </p:sp>
    </p:spTree>
    <p:extLst>
      <p:ext uri="{BB962C8B-B14F-4D97-AF65-F5344CB8AC3E}">
        <p14:creationId xmlns:p14="http://schemas.microsoft.com/office/powerpoint/2010/main" val="1363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fr-FR" sz="1100" b="1" dirty="0"/>
              <a:t>Nouez le dialogue avec des questions du type :</a:t>
            </a:r>
          </a:p>
          <a:p>
            <a:pPr marL="174708" indent="-174708" defTabSz="465887">
              <a:buFontTx/>
              <a:buChar char="-"/>
              <a:defRPr/>
            </a:pPr>
            <a:r>
              <a:rPr lang="fr-FR" sz="1100" dirty="0"/>
              <a:t>Avez-vous déjà réfléchi à la raison de l'existence des poids lourds ? </a:t>
            </a:r>
          </a:p>
          <a:p>
            <a:pPr marL="174708" indent="-174708" defTabSz="465887">
              <a:buFontTx/>
              <a:buChar char="-"/>
              <a:defRPr/>
            </a:pPr>
            <a:r>
              <a:rPr lang="fr-FR" sz="1100" dirty="0"/>
              <a:t>Quelles sont leurs fonctions ?</a:t>
            </a:r>
          </a:p>
          <a:p>
            <a:pPr marL="174708" indent="-174708" defTabSz="465887">
              <a:buFontTx/>
              <a:buChar char="-"/>
              <a:defRPr/>
            </a:pPr>
            <a:r>
              <a:rPr lang="fr-FR" sz="1100" dirty="0"/>
              <a:t>Quels sont les différents types de poids lourds auxquels vous pouvez penser ? </a:t>
            </a:r>
          </a:p>
          <a:p>
            <a:pPr marL="174708" indent="-174708" defTabSz="465887">
              <a:buFontTx/>
              <a:buChar char="-"/>
              <a:defRPr/>
            </a:pPr>
            <a:r>
              <a:rPr lang="fr-FR" sz="1100" dirty="0"/>
              <a:t>Comment ferions-nous sans poids lourds ?</a:t>
            </a:r>
          </a:p>
          <a:p>
            <a:pPr marL="174708" indent="-174708" defTabSz="465887">
              <a:buFontTx/>
              <a:buChar char="-"/>
              <a:defRPr/>
            </a:pPr>
            <a:r>
              <a:rPr lang="fr-FR" sz="1100" dirty="0"/>
              <a:t>Pourquoi avons-nous des bus ? Comment serait-ce sans bus ?</a:t>
            </a:r>
          </a:p>
          <a:p>
            <a:pPr defTabSz="465887">
              <a:defRPr/>
            </a:pPr>
            <a:endParaRPr lang="en-GB" sz="1100" dirty="0"/>
          </a:p>
          <a:p>
            <a:pPr defTabSz="465887">
              <a:defRPr/>
            </a:pPr>
            <a:r>
              <a:rPr lang="fr-FR" sz="1100" b="1" dirty="0"/>
              <a:t>Expliquez ce qui suit :</a:t>
            </a:r>
          </a:p>
          <a:p>
            <a:pPr defTabSz="465887">
              <a:defRPr/>
            </a:pPr>
            <a:r>
              <a:rPr lang="fr-FR" sz="1100" dirty="0"/>
              <a:t>De nombreux véhicules sont utilisés pour transporter des marchandises d'un endroit à un autre. Ici, on voit un véhicule qui livre du pain venant d'une boulangerie à un café. Les poids lourds servent à livrer pratiquement tout ce que vous utilisez à la maison : les meubles, les jouets, la nourriture, les voitures et même les briques et le bois utilisés pour construire votre maison. </a:t>
            </a:r>
          </a:p>
          <a:p>
            <a:pPr defTabSz="465887">
              <a:defRPr/>
            </a:pPr>
            <a:endParaRPr lang="en-GB" sz="1100" dirty="0"/>
          </a:p>
          <a:p>
            <a:pPr defTabSz="465887">
              <a:defRPr/>
            </a:pPr>
            <a:r>
              <a:rPr lang="fr-FR" sz="1100" dirty="0"/>
              <a:t>Vous connaissez certainement les camions de pompiers, les véhicules de collecte des ordures ou ceux pour le transport du bois. </a:t>
            </a:r>
          </a:p>
          <a:p>
            <a:pPr defTabSz="465887">
              <a:defRPr/>
            </a:pPr>
            <a:endParaRPr lang="en-GB" sz="1100" dirty="0"/>
          </a:p>
          <a:p>
            <a:pPr defTabSz="465887">
              <a:defRPr/>
            </a:pPr>
            <a:r>
              <a:rPr lang="fr-FR" sz="1100" dirty="0"/>
              <a:t>Les poids lourds sont indispensables pour que notre monde fonctionne. Sans eux, nos poubelles ne seraient pas ramassées, les incendies ne seraient pas éteints et la nourriture ne serait pas livrée aux épiceries, magasins, restaurants ou cafés. </a:t>
            </a:r>
            <a:endParaRPr lang="en-GB" sz="1100" dirty="0" smtClean="0"/>
          </a:p>
          <a:p>
            <a:pPr defTabSz="465887">
              <a:defRPr/>
            </a:pPr>
            <a:endParaRPr lang="en-GB" sz="1100" dirty="0"/>
          </a:p>
          <a:p>
            <a:pPr defTabSz="465887">
              <a:defRPr/>
            </a:pPr>
            <a:r>
              <a:rPr lang="fr-FR" sz="1100" dirty="0"/>
              <a:t>Nous avons aussi besoin des bus, qui sont un moyen très efficace de transporter beaucoup de monde en même temps.</a:t>
            </a:r>
          </a:p>
          <a:p>
            <a:pPr defTabSz="465887">
              <a:defRPr/>
            </a:pPr>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3</a:t>
            </a:fld>
            <a:endParaRPr lang="sv-SE"/>
          </a:p>
        </p:txBody>
      </p:sp>
    </p:spTree>
    <p:extLst>
      <p:ext uri="{BB962C8B-B14F-4D97-AF65-F5344CB8AC3E}">
        <p14:creationId xmlns:p14="http://schemas.microsoft.com/office/powerpoint/2010/main" val="191661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fr-FR" sz="1100" b="1" dirty="0"/>
              <a:t>Nouez le dialogue avec des questions du type :</a:t>
            </a:r>
          </a:p>
          <a:p>
            <a:pPr marL="174708" indent="-174708" defTabSz="465887">
              <a:buFontTx/>
              <a:buChar char="-"/>
              <a:defRPr/>
            </a:pPr>
            <a:r>
              <a:rPr lang="fr-FR" sz="1100" dirty="0"/>
              <a:t>Avez-vous déjà réfléchi aux dimensions d'un poids lourd ?</a:t>
            </a:r>
          </a:p>
          <a:p>
            <a:pPr marL="174708" indent="-174708" defTabSz="465887">
              <a:buFontTx/>
              <a:buChar char="-"/>
              <a:defRPr/>
            </a:pPr>
            <a:r>
              <a:rPr lang="fr-FR" sz="1100" dirty="0"/>
              <a:t>Ont-ils tous la même taille ?</a:t>
            </a:r>
          </a:p>
          <a:p>
            <a:pPr defTabSz="465887">
              <a:defRPr/>
            </a:pPr>
            <a:endParaRPr lang="en-GB" sz="1100" dirty="0"/>
          </a:p>
          <a:p>
            <a:pPr defTabSz="465887">
              <a:defRPr/>
            </a:pPr>
            <a:r>
              <a:rPr lang="fr-FR" sz="1100" b="1" dirty="0"/>
              <a:t>Expliquez ce qui suit :</a:t>
            </a:r>
          </a:p>
          <a:p>
            <a:pPr defTabSz="465887">
              <a:defRPr/>
            </a:pPr>
            <a:r>
              <a:rPr lang="fr-FR" sz="1100" dirty="0"/>
              <a:t>Les poids lourds et les bus peuvent avoir différentes dimensions selon leur utilisation. </a:t>
            </a:r>
          </a:p>
          <a:p>
            <a:endParaRPr lang="en-GB" sz="1100" dirty="0"/>
          </a:p>
          <a:p>
            <a:r>
              <a:rPr lang="fr-FR" sz="1100" dirty="0"/>
              <a:t>Un véhicule de collecte d'ordures ou de déchets recyclables est plutôt petit, parce qu'il doit passer dans les rues de la ville pour ramasser les poubelles. Il comporte plusieurs compartiments pour les différents types de déchets comme le papier, le plastique, le métal et le verre. Pour en charger le plus possible, le véhicule compacte les déchets avant de les emporter à la station de recyclage. </a:t>
            </a:r>
          </a:p>
          <a:p>
            <a:endParaRPr lang="en-GB" sz="1100" dirty="0"/>
          </a:p>
          <a:p>
            <a:pPr defTabSz="465887">
              <a:defRPr/>
            </a:pPr>
            <a:r>
              <a:rPr lang="fr-FR" sz="1100" dirty="0"/>
              <a:t>Les plus grands et les plus longs poids lourds sont appelés « trains routiers articulés » ou « semi-remorques », parce qu'ils transportent leur chargement dans une remorque. Ils transportent généralement des chargements volumineux sur de longues distances en empruntant les autoroutes, par exemple pour livrer des fruits depuis l'Espagne jusqu'en France.</a:t>
            </a:r>
          </a:p>
          <a:p>
            <a:r>
              <a:rPr lang="fr-FR" sz="1100" dirty="0"/>
              <a:t> </a:t>
            </a:r>
          </a:p>
          <a:p>
            <a:pPr defTabSz="465887">
              <a:defRPr/>
            </a:pPr>
            <a:r>
              <a:rPr lang="fr-FR" sz="1100" dirty="0"/>
              <a:t>Cette semi-remorque fait 4,5 m de haut et mesure 16,5 m de long avec la remorque. C'est plus haut qu'une girafe et plus long que 3 ou 4 voitures classiques alignées !</a:t>
            </a:r>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4</a:t>
            </a:fld>
            <a:endParaRPr lang="sv-SE"/>
          </a:p>
        </p:txBody>
      </p:sp>
    </p:spTree>
    <p:extLst>
      <p:ext uri="{BB962C8B-B14F-4D97-AF65-F5344CB8AC3E}">
        <p14:creationId xmlns:p14="http://schemas.microsoft.com/office/powerpoint/2010/main" val="318282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a:xfrm>
            <a:off x="523129" y="4140340"/>
            <a:ext cx="5937216" cy="4600858"/>
          </a:xfrm>
        </p:spPr>
        <p:txBody>
          <a:bodyPr>
            <a:normAutofit/>
          </a:bodyPr>
          <a:lstStyle/>
          <a:p>
            <a:pPr defTabSz="465887">
              <a:defRPr/>
            </a:pPr>
            <a:r>
              <a:rPr lang="fr-FR" sz="1100" b="1" dirty="0"/>
              <a:t>Nouez le dialogue avec des questions du type :</a:t>
            </a:r>
          </a:p>
          <a:p>
            <a:pPr marL="174708" indent="-174708" defTabSz="465887">
              <a:buFontTx/>
              <a:buChar char="-"/>
              <a:defRPr/>
            </a:pPr>
            <a:r>
              <a:rPr lang="fr-FR" sz="1100" dirty="0"/>
              <a:t>À votre avis, quel effet cela fait-il d'être au volant d'un véhicule de cette taille ?</a:t>
            </a:r>
          </a:p>
          <a:p>
            <a:pPr marL="174708" indent="-174708" defTabSz="465887">
              <a:buFontTx/>
              <a:buChar char="-"/>
              <a:defRPr/>
            </a:pPr>
            <a:r>
              <a:rPr lang="fr-FR" sz="1100" dirty="0"/>
              <a:t>Combien de personnes voyez-vous sur l'image ? Pensez-vous qu'il est difficile de toutes les voir ? </a:t>
            </a:r>
          </a:p>
          <a:p>
            <a:pPr marL="174708" indent="-174708" defTabSz="465887">
              <a:buFontTx/>
              <a:buChar char="-"/>
              <a:defRPr/>
            </a:pPr>
            <a:r>
              <a:rPr lang="fr-FR" sz="1100" dirty="0" smtClean="0"/>
              <a:t>Dans la rue, que pouvez-vous faire pour être sûrs que le conducteur vous a vus ?</a:t>
            </a:r>
          </a:p>
          <a:p>
            <a:endParaRPr lang="en-GB" sz="1100" dirty="0"/>
          </a:p>
          <a:p>
            <a:r>
              <a:rPr lang="fr-FR" sz="1100" b="1" dirty="0"/>
              <a:t>Expliquez ce qui suit :</a:t>
            </a:r>
            <a:endParaRPr lang="en-GB" sz="1100" dirty="0"/>
          </a:p>
          <a:p>
            <a:r>
              <a:rPr lang="fr-FR" sz="1100" dirty="0"/>
              <a:t>Il peut être difficile de voir ce qu'il y a autour d'un poids lourd ou d'un bus parce que ces véhicules sont gros et qu'un conducteur de poids lourd est assis très en hauteur. </a:t>
            </a:r>
          </a:p>
          <a:p>
            <a:endParaRPr lang="en-GB" sz="1100" dirty="0"/>
          </a:p>
          <a:p>
            <a:r>
              <a:rPr lang="fr-FR" sz="1100" dirty="0"/>
              <a:t>Il doit se pencher en avant et vers les côtés pour être sûr de tout voir. Il utilise aussi les rétroviseurs pour voir ce qu'il y a derrière lui, sur les côtés et juste devant lui.</a:t>
            </a:r>
          </a:p>
          <a:p>
            <a:r>
              <a:rPr lang="fr-FR" sz="1100" dirty="0"/>
              <a:t>  </a:t>
            </a:r>
          </a:p>
          <a:p>
            <a:r>
              <a:rPr lang="fr-FR" sz="1100" dirty="0"/>
              <a:t>Même si nous voyons le véhicule, nous ne sommes jamais sûrs que le conducteur nous voie. </a:t>
            </a:r>
          </a:p>
          <a:p>
            <a:endParaRPr lang="en-GB" sz="1100" dirty="0"/>
          </a:p>
          <a:p>
            <a:r>
              <a:rPr lang="fr-FR" sz="1100" dirty="0"/>
              <a:t>C'est pourquoi il est important d'établir un contact visuel avec le conducteur, pour être bien sûrs qu'il vous a vus. </a:t>
            </a:r>
          </a:p>
          <a:p>
            <a:endParaRPr lang="en-GB" sz="22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5</a:t>
            </a:fld>
            <a:endParaRPr lang="sv-SE"/>
          </a:p>
        </p:txBody>
      </p:sp>
    </p:spTree>
    <p:extLst>
      <p:ext uri="{BB962C8B-B14F-4D97-AF65-F5344CB8AC3E}">
        <p14:creationId xmlns:p14="http://schemas.microsoft.com/office/powerpoint/2010/main" val="230834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fr-FR" sz="1100" b="1" dirty="0"/>
              <a:t>Nouez le dialogue avec des questions du type :</a:t>
            </a:r>
          </a:p>
          <a:p>
            <a:pPr marL="174708" indent="-174708" defTabSz="465887">
              <a:buFontTx/>
              <a:buChar char="-"/>
              <a:defRPr/>
            </a:pPr>
            <a:r>
              <a:rPr lang="fr-FR" sz="1100" dirty="0"/>
              <a:t>Comme le conducteur est assis très en hauteur dans un véhicule si gros, pensez-vous qu'il peut voir tous les cyclistes dans l'image ?</a:t>
            </a:r>
          </a:p>
          <a:p>
            <a:pPr marL="174708" indent="-174708" defTabSz="465887">
              <a:buFontTx/>
              <a:buChar char="-"/>
              <a:defRPr/>
            </a:pPr>
            <a:r>
              <a:rPr lang="fr-FR" sz="1100" dirty="0"/>
              <a:t>À votre avis, lesquels de ces cyclistes sont les plus difficiles à voir depuis l'intérieur du poids lourd ? Quels sont ceux dans la position la plus sûre ?</a:t>
            </a:r>
          </a:p>
          <a:p>
            <a:endParaRPr lang="en-GB" sz="1100" dirty="0"/>
          </a:p>
          <a:p>
            <a:r>
              <a:rPr lang="fr-FR" sz="1100" b="1" dirty="0"/>
              <a:t>Expliquez ce qui suit :</a:t>
            </a:r>
          </a:p>
          <a:p>
            <a:r>
              <a:rPr lang="fr-FR" sz="1100" dirty="0"/>
              <a:t>Lorsque vous faites du vélo sur la route, il est particulièrement important de se souvenir que les conducteurs de poids lourds ne vous voient pas forcément.  </a:t>
            </a:r>
          </a:p>
          <a:p>
            <a:endParaRPr lang="en-GB" sz="1100" dirty="0"/>
          </a:p>
          <a:p>
            <a:r>
              <a:rPr lang="fr-FR" sz="1100" dirty="0"/>
              <a:t>Il doit se pencher et utiliser les rétroviseurs pour voir tous les vélos dans l'image. Les vélos les plus difficiles à voir sont les trois à l'avant. Le vélo vert à droite du poids lourd peut aussi être dur à repérer pour le conducteur. Les cyclistes les plus en sécurité sont ceux qui se trouvent le plus à l'arrière. </a:t>
            </a:r>
          </a:p>
          <a:p>
            <a:endParaRPr lang="en-GB" i="1"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6</a:t>
            </a:fld>
            <a:endParaRPr lang="sv-SE"/>
          </a:p>
        </p:txBody>
      </p:sp>
    </p:spTree>
    <p:extLst>
      <p:ext uri="{BB962C8B-B14F-4D97-AF65-F5344CB8AC3E}">
        <p14:creationId xmlns:p14="http://schemas.microsoft.com/office/powerpoint/2010/main" val="137421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a:xfrm>
            <a:off x="523129" y="4140342"/>
            <a:ext cx="5937216" cy="5041758"/>
          </a:xfrm>
        </p:spPr>
        <p:txBody>
          <a:bodyPr>
            <a:normAutofit lnSpcReduction="10000"/>
          </a:bodyPr>
          <a:lstStyle/>
          <a:p>
            <a:pPr defTabSz="465887">
              <a:defRPr/>
            </a:pPr>
            <a:r>
              <a:rPr lang="fr-FR" sz="1100" b="1" dirty="0"/>
              <a:t>Nouez le dialogue avec des questions du type :</a:t>
            </a:r>
          </a:p>
          <a:p>
            <a:pPr marL="174708" indent="-174708" defTabSz="465887">
              <a:buFontTx/>
              <a:buChar char="-"/>
              <a:defRPr/>
            </a:pPr>
            <a:r>
              <a:rPr lang="fr-FR" sz="1100" dirty="0"/>
              <a:t>Avez-vous déjà vu un poids lourd à un croisement ? Comment s'y prend-il ?  </a:t>
            </a:r>
          </a:p>
          <a:p>
            <a:pPr marL="174708" indent="-174708" defTabSz="465887">
              <a:buFontTx/>
              <a:buChar char="-"/>
              <a:defRPr/>
            </a:pPr>
            <a:r>
              <a:rPr lang="fr-FR" sz="1100" dirty="0"/>
              <a:t>Savez-vous comment rester en sécurité lorsque vous faites du vélo à côté d'un poids lourd ?</a:t>
            </a:r>
          </a:p>
          <a:p>
            <a:endParaRPr lang="en-GB" sz="1100" dirty="0"/>
          </a:p>
          <a:p>
            <a:r>
              <a:rPr lang="fr-FR" sz="1100" b="1" dirty="0"/>
              <a:t>Expliquez ce qui suit :</a:t>
            </a:r>
            <a:endParaRPr lang="en-GB" sz="1100" dirty="0"/>
          </a:p>
          <a:p>
            <a:pPr defTabSz="931774">
              <a:defRPr/>
            </a:pPr>
            <a:r>
              <a:rPr lang="fr-FR" sz="1100" dirty="0"/>
              <a:t>Circulation à droite</a:t>
            </a:r>
            <a:r>
              <a:rPr dirty="0"/>
              <a:t/>
            </a:r>
            <a:br>
              <a:rPr dirty="0"/>
            </a:br>
            <a:r>
              <a:rPr lang="fr-FR" sz="1100" dirty="0"/>
              <a:t>L'accident le plus courant entre des cyclistes et des poids lourds se produit lorsque le véhicule est sur le point de tourner à droite, comme dans cet exemple. Dans ce cas, le conducteur risque de ne pas vous voir, ce qui pourrait provoquer un grave accident.</a:t>
            </a:r>
            <a:endParaRPr lang="en-GB" sz="1100" dirty="0"/>
          </a:p>
          <a:p>
            <a:pPr defTabSz="931774">
              <a:defRPr/>
            </a:pPr>
            <a:endParaRPr lang="en-GB" sz="1100" dirty="0"/>
          </a:p>
          <a:p>
            <a:r>
              <a:rPr lang="fr-FR" sz="1100" dirty="0" smtClean="0"/>
              <a:t>Les poids lourds et les bus ont un rayon de braquage plus large qu'une voiture. Ils ne peuvent pas tourner à droite en suivant l'intérieur du virage, mais doivent d'abord avancer tout droit au croisement avant de commencer à tourner. Si vous êtes à côté ou derrière un poids lourd ou un bus, vous pouvez donc avoir </a:t>
            </a:r>
            <a:r>
              <a:rPr lang="fr-FR" sz="1100" i="1" dirty="0"/>
              <a:t>l'impression</a:t>
            </a:r>
            <a:r>
              <a:rPr lang="fr-FR" sz="1100" dirty="0"/>
              <a:t> qu'il continue tout droit alors qu'il se prépare à tourner. </a:t>
            </a:r>
          </a:p>
          <a:p>
            <a:pPr>
              <a:defRPr/>
            </a:pPr>
            <a:endParaRPr lang="en-GB" sz="1100" dirty="0" smtClean="0"/>
          </a:p>
          <a:p>
            <a:pPr>
              <a:defRPr/>
            </a:pPr>
            <a:endParaRPr lang="en-GB" sz="1100" dirty="0"/>
          </a:p>
          <a:p>
            <a:pPr>
              <a:defRPr/>
            </a:pPr>
            <a:r>
              <a:rPr lang="fr-FR" sz="1100" i="1" dirty="0"/>
              <a:t>Circulation à gauche</a:t>
            </a:r>
            <a:r>
              <a:rPr dirty="0"/>
              <a:t/>
            </a:r>
            <a:br>
              <a:rPr dirty="0"/>
            </a:br>
            <a:r>
              <a:rPr lang="fr-FR" sz="1100" i="1" dirty="0"/>
              <a:t>L'accident le plus courant entre des cyclistes et des poids lourds se produit lorsque le véhicule est sur le point de tourner à gauche. Cet exemple illustre une situation équivalente dans une circulation à droite. Dans ce cas, le conducteur risque de ne pas vous voir, ce qui pourrait provoquer un grave accident.</a:t>
            </a:r>
            <a:endParaRPr lang="en-GB" sz="1100" i="1" dirty="0"/>
          </a:p>
          <a:p>
            <a:pPr>
              <a:defRPr/>
            </a:pPr>
            <a:endParaRPr lang="en-GB" sz="1100" i="1" dirty="0"/>
          </a:p>
          <a:p>
            <a:r>
              <a:rPr lang="fr-FR" sz="1100" i="1" dirty="0" smtClean="0"/>
              <a:t>Les poids lourds et les bus ont un rayon de braquage plus large qu'une voiture. Ils ne peuvent pas tourner à gauche en suivant l'intérieur du virage, mais doivent d'abord avancer tout droit au croisement avant de commencer à tourner. Si vous êtes à côté ou derrière un poids lourd ou un bus, vous pouvez donc avoir l'impression qu'il va tout droit alors qu'il se prépare à tourner. </a:t>
            </a:r>
            <a:endParaRPr lang="en-GB" sz="1100" i="1" dirty="0"/>
          </a:p>
          <a:p>
            <a:endParaRPr lang="en-GB" sz="1100" dirty="0"/>
          </a:p>
          <a:p>
            <a:r>
              <a:rPr lang="fr-FR" sz="1100" dirty="0"/>
              <a:t>Pour avoir une idée de la direction que suit un véhicule, vous pouvez regarder ses clignotants. S'ils clignotent, c'est que le véhicule est sur le point de tourner. Toutefois, le conducteur pourrait avoir oublié de les enclencher, alors le plus sûr est de toujours vous arrêter aux croisements, pas trop près du passage cyclable (et toujours derrière la remorque, comme sur l'image). Attendez que le poids lourd (ou le bus) soit passé avant de repartir. </a:t>
            </a:r>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7</a:t>
            </a:fld>
            <a:endParaRPr lang="sv-SE"/>
          </a:p>
        </p:txBody>
      </p:sp>
    </p:spTree>
    <p:extLst>
      <p:ext uri="{BB962C8B-B14F-4D97-AF65-F5344CB8AC3E}">
        <p14:creationId xmlns:p14="http://schemas.microsoft.com/office/powerpoint/2010/main" val="251480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fr-FR" sz="1100" b="1" dirty="0"/>
              <a:t>Nouez le dialogue avec des questions du type :</a:t>
            </a:r>
          </a:p>
          <a:p>
            <a:pPr marL="174708" indent="-174708" defTabSz="465887">
              <a:buFontTx/>
              <a:buChar char="-"/>
              <a:defRPr/>
            </a:pPr>
            <a:r>
              <a:rPr lang="fr-FR" sz="1100" dirty="0"/>
              <a:t>Si vous êtes à pied, savez-vous où vous devez traverser la route ? </a:t>
            </a:r>
          </a:p>
          <a:p>
            <a:pPr marL="174708" indent="-174708" defTabSz="465887">
              <a:buFontTx/>
              <a:buChar char="-"/>
              <a:defRPr/>
            </a:pPr>
            <a:r>
              <a:rPr lang="fr-FR" sz="1100" dirty="0"/>
              <a:t>Quelle est la première chose à faire en arrivant au bord de la route ?</a:t>
            </a:r>
          </a:p>
          <a:p>
            <a:pPr defTabSz="465887">
              <a:defRPr/>
            </a:pPr>
            <a:endParaRPr lang="en-GB" sz="1100" b="1" dirty="0"/>
          </a:p>
          <a:p>
            <a:pPr defTabSz="465887">
              <a:defRPr/>
            </a:pPr>
            <a:r>
              <a:rPr lang="fr-FR" sz="1100" b="1" dirty="0"/>
              <a:t>Expliquez ce qui suit :</a:t>
            </a:r>
          </a:p>
          <a:p>
            <a:pPr defTabSz="465887">
              <a:defRPr/>
            </a:pPr>
            <a:r>
              <a:rPr lang="fr-FR" sz="1100" dirty="0"/>
              <a:t>Si vous êtes sur le point de traverser une route, empruntez toujours un passage piéton, avec ou sans feu.</a:t>
            </a:r>
          </a:p>
          <a:p>
            <a:endParaRPr lang="en-GB" sz="1100" dirty="0"/>
          </a:p>
          <a:p>
            <a:r>
              <a:rPr lang="fr-FR" sz="1100" dirty="0"/>
              <a:t>Avant de traverser, il faut </a:t>
            </a:r>
            <a:r>
              <a:rPr lang="fr-FR" sz="1100" b="1" dirty="0"/>
              <a:t>S'ARRÊTER</a:t>
            </a:r>
            <a:r>
              <a:rPr lang="fr-FR" sz="1100" dirty="0"/>
              <a:t> complètement. </a:t>
            </a:r>
            <a:endParaRPr lang="en-GB" sz="1100" dirty="0"/>
          </a:p>
          <a:p>
            <a:endParaRPr lang="en-GB" sz="1100" dirty="0"/>
          </a:p>
          <a:p>
            <a:r>
              <a:rPr lang="fr-FR" sz="1100" dirty="0"/>
              <a:t>Expliquez que S'ARRÊTER est la première règle magique à retenir.</a:t>
            </a:r>
          </a:p>
          <a:p>
            <a:pPr defTabSz="465887">
              <a:defRPr/>
            </a:pPr>
            <a:endParaRPr lang="en-GB" dirty="0" smtClean="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8</a:t>
            </a:fld>
            <a:endParaRPr lang="sv-SE"/>
          </a:p>
        </p:txBody>
      </p:sp>
    </p:spTree>
    <p:extLst>
      <p:ext uri="{BB962C8B-B14F-4D97-AF65-F5344CB8AC3E}">
        <p14:creationId xmlns:p14="http://schemas.microsoft.com/office/powerpoint/2010/main" val="89021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fr-FR" sz="1100" b="1" dirty="0"/>
              <a:t>Nouez le dialogue avec des questions du type :</a:t>
            </a:r>
          </a:p>
          <a:p>
            <a:pPr marL="174708" indent="-174708" defTabSz="465887">
              <a:buFontTx/>
              <a:buChar char="-"/>
              <a:defRPr/>
            </a:pPr>
            <a:r>
              <a:rPr lang="fr-FR" sz="1100" dirty="0"/>
              <a:t>Une fois arrêté, quelle est la prochaine chose à faire ? </a:t>
            </a:r>
          </a:p>
          <a:p>
            <a:pPr marL="174708" indent="-174708" defTabSz="465887">
              <a:buFontTx/>
              <a:buChar char="-"/>
              <a:defRPr/>
            </a:pPr>
            <a:r>
              <a:rPr lang="fr-FR" sz="1100" dirty="0"/>
              <a:t>De quel côté devez-vous regarder avant de traverser la route ?</a:t>
            </a:r>
          </a:p>
          <a:p>
            <a:endParaRPr lang="en-GB" sz="1100" dirty="0"/>
          </a:p>
          <a:p>
            <a:r>
              <a:rPr lang="fr-FR" sz="1100" b="1" dirty="0"/>
              <a:t>Expliquez ce qui suit :</a:t>
            </a:r>
          </a:p>
          <a:p>
            <a:r>
              <a:rPr lang="fr-FR" sz="1100" dirty="0"/>
              <a:t>Avant de traverser, il est important de </a:t>
            </a:r>
            <a:r>
              <a:rPr lang="fr-FR" sz="1100" b="1" dirty="0"/>
              <a:t>REGARDER</a:t>
            </a:r>
            <a:r>
              <a:rPr lang="fr-FR" sz="1100" dirty="0"/>
              <a:t> attentivement autour de soi.</a:t>
            </a:r>
            <a:endParaRPr lang="en-GB" sz="1100" dirty="0"/>
          </a:p>
          <a:p>
            <a:endParaRPr lang="en-GB" sz="1100" i="1" dirty="0"/>
          </a:p>
          <a:p>
            <a:r>
              <a:rPr lang="fr-FR" sz="1100" dirty="0"/>
              <a:t>Circulation à droite :</a:t>
            </a:r>
            <a:r>
              <a:rPr dirty="0"/>
              <a:t/>
            </a:r>
            <a:br>
              <a:rPr dirty="0"/>
            </a:br>
            <a:r>
              <a:rPr lang="fr-FR" sz="1100" dirty="0"/>
              <a:t>Vous devez regarder d'abord à gauche, puis à droite, puis de nouveau à gauche. Et n'oubliez pas : ne vous engagez jamais sur la route si un véhicule est en train d'arriver.</a:t>
            </a:r>
          </a:p>
          <a:p>
            <a:endParaRPr lang="en-GB" sz="1100" dirty="0"/>
          </a:p>
          <a:p>
            <a:r>
              <a:rPr lang="fr-FR" sz="1100" i="1" dirty="0"/>
              <a:t>Circulation à gauche :</a:t>
            </a:r>
            <a:r>
              <a:rPr dirty="0"/>
              <a:t/>
            </a:r>
            <a:br>
              <a:rPr dirty="0"/>
            </a:br>
            <a:r>
              <a:rPr lang="fr-FR" sz="1100" i="1" dirty="0"/>
              <a:t>Vous devez regarder d'abord à droite, puis à gauche, puis de nouveau à droite. Et n'oubliez pas : ne vous engagez jamais sur la route si un véhicule est en train d'arriver.</a:t>
            </a:r>
          </a:p>
          <a:p>
            <a:endParaRPr lang="en-GB" sz="1100" dirty="0"/>
          </a:p>
          <a:p>
            <a:r>
              <a:rPr lang="fr-FR" sz="1100" dirty="0"/>
              <a:t>Si un véhicule s'arrête, cherchez à établir un contact visuel avec le conducteur.</a:t>
            </a:r>
            <a:endParaRPr lang="en-GB" sz="1100" i="1" dirty="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9</a:t>
            </a:fld>
            <a:endParaRPr lang="sv-SE"/>
          </a:p>
        </p:txBody>
      </p:sp>
    </p:spTree>
    <p:extLst>
      <p:ext uri="{BB962C8B-B14F-4D97-AF65-F5344CB8AC3E}">
        <p14:creationId xmlns:p14="http://schemas.microsoft.com/office/powerpoint/2010/main" val="46396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Subtitle 8"/>
          <p:cNvSpPr>
            <a:spLocks noGrp="1"/>
          </p:cNvSpPr>
          <p:nvPr>
            <p:ph type="subTitle" idx="1"/>
          </p:nvPr>
        </p:nvSpPr>
        <p:spPr>
          <a:xfrm>
            <a:off x="2362200" y="4537528"/>
            <a:ext cx="6515100" cy="514350"/>
          </a:xfrm>
          <a:prstGeom prst="rect">
            <a:avLst/>
          </a:prstGeom>
        </p:spPr>
        <p:txBody>
          <a:bodyPr anchor="ctr"/>
          <a:lstStyle>
            <a:lvl1pPr marL="0" indent="0" algn="l" eaLnBrk="1" latinLnBrk="0" hangingPunct="1">
              <a:buNone/>
              <a:defRPr kumimoji="0" lang="sv-SE"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kumimoji="0" lang="sv-SE" smtClean="0"/>
              <a:t>Klicka här för att ändra format på underrubrik i bakgrunden</a:t>
            </a:r>
            <a:endParaRPr kumimoji="0"/>
          </a:p>
        </p:txBody>
      </p:sp>
      <p:sp>
        <p:nvSpPr>
          <p:cNvPr id="28" name="Date Placeholder 27"/>
          <p:cNvSpPr>
            <a:spLocks noGrp="1"/>
          </p:cNvSpPr>
          <p:nvPr>
            <p:ph type="dt" sz="half" idx="10"/>
          </p:nvPr>
        </p:nvSpPr>
        <p:spPr>
          <a:xfrm>
            <a:off x="76200" y="4551524"/>
            <a:ext cx="2057400" cy="514350"/>
          </a:xfrm>
          <a:prstGeom prst="rect">
            <a:avLst/>
          </a:prstGeom>
        </p:spPr>
        <p:txBody>
          <a:bodyPr>
            <a:noAutofit/>
          </a:bodyPr>
          <a:lstStyle>
            <a:lvl1pPr algn="ctr" eaLnBrk="1" latinLnBrk="0" hangingPunct="1">
              <a:defRPr kumimoji="0" lang="sv-SE" sz="2000">
                <a:solidFill>
                  <a:srgbClr val="FFFFFF"/>
                </a:solidFill>
              </a:defRPr>
            </a:lvl1pPr>
            <a:extLst/>
          </a:lstStyle>
          <a:p>
            <a:pPr algn="ctr"/>
            <a:fld id="{047E157E-8DCB-4F70-A0AF-5EB586A91DD4}" type="datetime1">
              <a:rPr kumimoji="0" lang="sv-SE">
                <a:solidFill>
                  <a:srgbClr val="FFFFFF"/>
                </a:solidFill>
              </a:rPr>
              <a:pPr algn="ctr"/>
              <a:t>2015-06-04</a:t>
            </a:fld>
            <a:endParaRPr kumimoji="0" lang="sv-SE" sz="2000">
              <a:solidFill>
                <a:srgbClr val="FFFFFF"/>
              </a:solidFill>
            </a:endParaRPr>
          </a:p>
        </p:txBody>
      </p:sp>
      <p:sp>
        <p:nvSpPr>
          <p:cNvPr id="29" name="Slide Number Placeholder 28"/>
          <p:cNvSpPr>
            <a:spLocks noGrp="1"/>
          </p:cNvSpPr>
          <p:nvPr>
            <p:ph type="sldNum" sz="quarter" idx="12"/>
          </p:nvPr>
        </p:nvSpPr>
        <p:spPr>
          <a:xfrm>
            <a:off x="8001000" y="171450"/>
            <a:ext cx="838200" cy="285750"/>
          </a:xfrm>
          <a:prstGeom prst="rect">
            <a:avLst/>
          </a:prstGeom>
        </p:spPr>
        <p:txBody>
          <a:bodyPr/>
          <a:lstStyle>
            <a:lvl1pPr eaLnBrk="1" latinLnBrk="0" hangingPunct="1">
              <a:defRPr kumimoji="0" lang="sv-SE">
                <a:solidFill>
                  <a:schemeClr val="tx2"/>
                </a:solidFill>
              </a:defRPr>
            </a:lvl1pPr>
            <a:extLst/>
          </a:lstStyle>
          <a:p>
            <a:fld id="{8F82E0A0-C266-4798-8C8F-B9F91E9DA37E}" type="slidenum">
              <a:rPr kumimoji="0" lang="sv-SE">
                <a:solidFill>
                  <a:schemeClr val="tx2"/>
                </a:solidFill>
              </a:rPr>
              <a:pPr/>
              <a:t>‹#›</a:t>
            </a:fld>
            <a:endParaRPr kumimoji="0" lang="sv-SE">
              <a:solidFill>
                <a:schemeClr val="tx2"/>
              </a:solidFill>
            </a:endParaRPr>
          </a:p>
        </p:txBody>
      </p:sp>
      <p:sp>
        <p:nvSpPr>
          <p:cNvPr id="12" name="Title 11"/>
          <p:cNvSpPr>
            <a:spLocks noGrp="1"/>
          </p:cNvSpPr>
          <p:nvPr>
            <p:ph type="title"/>
          </p:nvPr>
        </p:nvSpPr>
        <p:spPr>
          <a:xfrm>
            <a:off x="2362200" y="2343150"/>
            <a:ext cx="6477000" cy="2038350"/>
          </a:xfrm>
          <a:prstGeom prst="rect">
            <a:avLst/>
          </a:prstGeom>
        </p:spPr>
        <p:txBody>
          <a:bodyPr rtlCol="0" anchor="b"/>
          <a:lstStyle>
            <a:lvl1pPr eaLnBrk="1" latinLnBrk="0" hangingPunct="1">
              <a:defRPr kumimoji="0" lang="sv-SE" cap="all" baseline="0"/>
            </a:lvl1pPr>
            <a:extLst/>
          </a:lstStyle>
          <a:p>
            <a:pPr eaLnBrk="1" latinLnBrk="0" hangingPunct="1"/>
            <a:r>
              <a:rPr kumimoji="0" lang="sv-SE" smtClean="0"/>
              <a:t>Klicka här för att ändra format</a:t>
            </a:r>
            <a:endParaRPr kumimoji="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rt Page">
    <p:spTree>
      <p:nvGrpSpPr>
        <p:cNvPr id="1" name=""/>
        <p:cNvGrpSpPr/>
        <p:nvPr/>
      </p:nvGrpSpPr>
      <p:grpSpPr>
        <a:xfrm>
          <a:off x="0" y="0"/>
          <a:ext cx="0" cy="0"/>
          <a:chOff x="0" y="0"/>
          <a:chExt cx="0" cy="0"/>
        </a:xfrm>
      </p:grpSpPr>
      <p:pic>
        <p:nvPicPr>
          <p:cNvPr id="2" name="Bildobjekt 1" descr="Logo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79625" y="375507"/>
            <a:ext cx="6784753" cy="3816424"/>
          </a:xfrm>
          <a:prstGeom prst="rect">
            <a:avLst/>
          </a:prstGeom>
        </p:spPr>
      </p:pic>
      <p:pic>
        <p:nvPicPr>
          <p:cNvPr id="4" name="Bildobjekt 3" descr="Volvo logo blac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360" y="4731990"/>
            <a:ext cx="1080120" cy="144737"/>
          </a:xfrm>
          <a:prstGeom prst="rect">
            <a:avLst/>
          </a:prstGeom>
        </p:spPr>
      </p:pic>
    </p:spTree>
    <p:extLst>
      <p:ext uri="{BB962C8B-B14F-4D97-AF65-F5344CB8AC3E}">
        <p14:creationId xmlns:p14="http://schemas.microsoft.com/office/powerpoint/2010/main" val="387784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2015-06-04</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extLst>
      <p:ext uri="{BB962C8B-B14F-4D97-AF65-F5344CB8AC3E}">
        <p14:creationId xmlns:p14="http://schemas.microsoft.com/office/powerpoint/2010/main" val="1099634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0_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2015-06-04</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extLst>
      <p:ext uri="{BB962C8B-B14F-4D97-AF65-F5344CB8AC3E}">
        <p14:creationId xmlns:p14="http://schemas.microsoft.com/office/powerpoint/2010/main" val="38354848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2015-06-04</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a:prstGeom prst="rect">
            <a:avLst/>
          </a:prstGeom>
        </p:spPr>
        <p:txBody>
          <a:bodyPr anchor="t"/>
          <a:lstStyle>
            <a:lvl1pPr eaLnBrk="1" latinLnBrk="0" hangingPunct="1">
              <a:buNone/>
              <a:defRPr kumimoji="0" lang="sv-SE" sz="2800">
                <a:solidFill>
                  <a:schemeClr val="tx2"/>
                </a:solidFill>
              </a:defRPr>
            </a:lvl1pPr>
            <a:lvl2pPr eaLnBrk="1" latinLnBrk="0" hangingPunct="1">
              <a:buNone/>
              <a:defRPr kumimoji="0" lang="sv-SE" sz="1800">
                <a:solidFill>
                  <a:schemeClr val="tx1">
                    <a:tint val="75000"/>
                  </a:schemeClr>
                </a:solidFill>
              </a:defRPr>
            </a:lvl2pPr>
            <a:lvl3pPr eaLnBrk="1" latinLnBrk="0" hangingPunct="1">
              <a:buNone/>
              <a:defRPr kumimoji="0" lang="sv-SE" sz="1600">
                <a:solidFill>
                  <a:schemeClr val="tx1">
                    <a:tint val="75000"/>
                  </a:schemeClr>
                </a:solidFill>
              </a:defRPr>
            </a:lvl3pPr>
            <a:lvl4pPr eaLnBrk="1" latinLnBrk="0" hangingPunct="1">
              <a:buNone/>
              <a:defRPr kumimoji="0" lang="sv-SE" sz="1400">
                <a:solidFill>
                  <a:schemeClr val="tx1">
                    <a:tint val="75000"/>
                  </a:schemeClr>
                </a:solidFill>
              </a:defRPr>
            </a:lvl4pPr>
            <a:lvl5pPr eaLnBrk="1" latinLnBrk="0" hangingPunct="1">
              <a:buNone/>
              <a:defRPr kumimoji="0" lang="sv-SE" sz="1400">
                <a:solidFill>
                  <a:schemeClr val="tx1">
                    <a:tint val="75000"/>
                  </a:schemeClr>
                </a:solidFill>
              </a:defRPr>
            </a:lvl5pPr>
            <a:extLst/>
          </a:lstStyle>
          <a:p>
            <a:pPr lvl="0" eaLnBrk="1" latinLnBrk="0" hangingPunct="1"/>
            <a:r>
              <a:rPr kumimoji="0" lang="sv-SE" smtClean="0"/>
              <a:t>Klicka här för att ändra format på bakgrundstexten</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2" name="Title 1"/>
          <p:cNvSpPr>
            <a:spLocks noGrp="1"/>
          </p:cNvSpPr>
          <p:nvPr>
            <p:ph type="title" hasCustomPrompt="1"/>
          </p:nvPr>
        </p:nvSpPr>
        <p:spPr>
          <a:xfrm>
            <a:off x="1371600" y="1200150"/>
            <a:ext cx="7620000" cy="742950"/>
          </a:xfrm>
          <a:prstGeom prst="rect">
            <a:avLst/>
          </a:prstGeom>
        </p:spPr>
        <p:txBody>
          <a:bodyPr/>
          <a:lstStyle>
            <a:lvl1pPr algn="l" eaLnBrk="1" latinLnBrk="0" hangingPunct="1">
              <a:buNone/>
              <a:defRPr kumimoji="0" lang="sv-SE" sz="4400" b="0" cap="none">
                <a:solidFill>
                  <a:srgbClr val="FFFFFF"/>
                </a:solidFill>
              </a:defRPr>
            </a:lvl1pPr>
            <a:extLst/>
          </a:lstStyle>
          <a:p>
            <a:r>
              <a:rPr kumimoji="0" lang="sv-SE"/>
              <a:t>Klicka för att ändra formatet för bakgrundsrubriken</a:t>
            </a:r>
          </a:p>
        </p:txBody>
      </p:sp>
      <p:sp>
        <p:nvSpPr>
          <p:cNvPr id="12" name="Date Placeholder 11"/>
          <p:cNvSpPr>
            <a:spLocks noGrp="1"/>
          </p:cNvSpPr>
          <p:nvPr>
            <p:ph type="dt" sz="half" idx="10"/>
          </p:nvPr>
        </p:nvSpPr>
        <p:spPr>
          <a:xfrm>
            <a:off x="6096000" y="4686300"/>
            <a:ext cx="2667000" cy="273844"/>
          </a:xfrm>
          <a:prstGeom prst="rect">
            <a:avLst/>
          </a:prstGeom>
        </p:spPr>
        <p:txBody>
          <a:bodyPr/>
          <a:lstStyle>
            <a:extLst/>
          </a:lstStyle>
          <a:p>
            <a:fld id="{6FCF9F07-3BC7-4570-B054-79111B0A380C}" type="datetime1">
              <a:rPr kumimoji="0" lang="sv-SE"/>
              <a:pPr/>
              <a:t>2015-06-04</a:t>
            </a:fld>
            <a:endParaRPr kumimoji="0" lang="sv-SE"/>
          </a:p>
        </p:txBody>
      </p:sp>
      <p:sp>
        <p:nvSpPr>
          <p:cNvPr id="13" name="Slide Number Placeholder 12"/>
          <p:cNvSpPr>
            <a:spLocks noGrp="1"/>
          </p:cNvSpPr>
          <p:nvPr>
            <p:ph type="sldNum" sz="quarter" idx="11"/>
          </p:nvPr>
        </p:nvSpPr>
        <p:spPr>
          <a:xfrm>
            <a:off x="0" y="1314450"/>
            <a:ext cx="1295400" cy="526257"/>
          </a:xfrm>
          <a:prstGeom prst="rect">
            <a:avLst/>
          </a:prstGeom>
        </p:spPr>
        <p:txBody>
          <a:bodyPr>
            <a:noAutofit/>
          </a:bodyPr>
          <a:lstStyle>
            <a:lvl1pPr eaLnBrk="1" latinLnBrk="0" hangingPunct="1">
              <a:defRPr kumimoji="0" lang="sv-SE" sz="2400">
                <a:solidFill>
                  <a:srgbClr val="FFFFFF"/>
                </a:solidFill>
              </a:defRPr>
            </a:lvl1pPr>
            <a:extLst/>
          </a:lstStyle>
          <a:p>
            <a:pPr algn="ctr"/>
            <a:fld id="{8F82E0A0-C266-4798-8C8F-B9F91E9DA37E}" type="slidenum">
              <a:rPr kumimoji="0" lang="sv-SE" sz="2400" b="1">
                <a:solidFill>
                  <a:srgbClr val="FFFFFF"/>
                </a:solidFill>
              </a:rPr>
              <a:pPr algn="ctr"/>
              <a:t>‹#›</a:t>
            </a:fld>
            <a:endParaRPr kumimoji="0" lang="sv-SE" sz="2400">
              <a:solidFill>
                <a:srgbClr val="FFFFFF"/>
              </a:solidFill>
            </a:endParaRPr>
          </a:p>
        </p:txBody>
      </p:sp>
      <p:sp>
        <p:nvSpPr>
          <p:cNvPr id="14" name="Footer Placeholder 13"/>
          <p:cNvSpPr>
            <a:spLocks noGrp="1"/>
          </p:cNvSpPr>
          <p:nvPr>
            <p:ph type="ftr" sz="quarter" idx="12"/>
          </p:nvPr>
        </p:nvSpPr>
        <p:spPr>
          <a:xfrm>
            <a:off x="609601" y="4686155"/>
            <a:ext cx="5421083" cy="273844"/>
          </a:xfrm>
          <a:prstGeom prst="rect">
            <a:avLst/>
          </a:prstGeom>
        </p:spPr>
        <p:txBody>
          <a:bodyPr/>
          <a:lstStyle>
            <a:extLst/>
          </a:lstStyle>
          <a:p>
            <a:endParaRPr kumimoji="0" lang="sv-S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9" name="Content Placeholder 8"/>
          <p:cNvSpPr>
            <a:spLocks noGrp="1"/>
          </p:cNvSpPr>
          <p:nvPr>
            <p:ph sz="quarter" idx="13"/>
          </p:nvPr>
        </p:nvSpPr>
        <p:spPr>
          <a:xfrm>
            <a:off x="609600" y="1352551"/>
            <a:ext cx="3886200" cy="3268624"/>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1" name="Content Placeholder 10"/>
          <p:cNvSpPr>
            <a:spLocks noGrp="1"/>
          </p:cNvSpPr>
          <p:nvPr>
            <p:ph sz="quarter" idx="14"/>
          </p:nvPr>
        </p:nvSpPr>
        <p:spPr>
          <a:xfrm>
            <a:off x="4844901" y="1352549"/>
            <a:ext cx="3886200" cy="3268625"/>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8" name="Date Placeholder 7"/>
          <p:cNvSpPr>
            <a:spLocks noGrp="1"/>
          </p:cNvSpPr>
          <p:nvPr>
            <p:ph type="dt" sz="half" idx="15"/>
          </p:nvPr>
        </p:nvSpPr>
        <p:spPr>
          <a:xfrm>
            <a:off x="6096000" y="4686300"/>
            <a:ext cx="2667000" cy="273844"/>
          </a:xfrm>
          <a:prstGeom prst="rect">
            <a:avLst/>
          </a:prstGeom>
        </p:spPr>
        <p:txBody>
          <a:bodyPr rtlCol="0"/>
          <a:lstStyle>
            <a:extLst/>
          </a:lstStyle>
          <a:p>
            <a:fld id="{E4606EA6-EFEA-4C30-9264-4F9291A5780D}" type="datetime1">
              <a:rPr kumimoji="0" lang="sv-SE"/>
              <a:pPr/>
              <a:t>2015-06-04</a:t>
            </a:fld>
            <a:endParaRPr kumimoji="0" lang="sv-SE"/>
          </a:p>
        </p:txBody>
      </p:sp>
      <p:sp>
        <p:nvSpPr>
          <p:cNvPr id="10" name="Slide Number Placeholder 9"/>
          <p:cNvSpPr>
            <a:spLocks noGrp="1"/>
          </p:cNvSpPr>
          <p:nvPr>
            <p:ph type="sldNum" sz="quarter" idx="16"/>
          </p:nvPr>
        </p:nvSpPr>
        <p:spPr>
          <a:xfrm>
            <a:off x="0" y="1123507"/>
            <a:ext cx="533400" cy="183357"/>
          </a:xfrm>
          <a:prstGeom prst="rect">
            <a:avLst/>
          </a:prstGeom>
        </p:spPr>
        <p:txBody>
          <a:bodyPr rtlCol="0"/>
          <a:lstStyle>
            <a:extLst/>
          </a:lstStyle>
          <a:p>
            <a:pPr algn="ctr"/>
            <a:fld id="{8F82E0A0-C266-4798-8C8F-B9F91E9DA37E}" type="slidenum">
              <a:rPr kumimoji="0" lang="sv-SE" sz="1400" b="1">
                <a:solidFill>
                  <a:srgbClr val="FFFFFF"/>
                </a:solidFill>
              </a:rPr>
              <a:pPr algn="ctr"/>
              <a:t>‹#›</a:t>
            </a:fld>
            <a:endParaRPr kumimoji="0" lang="sv-SE"/>
          </a:p>
        </p:txBody>
      </p:sp>
      <p:sp>
        <p:nvSpPr>
          <p:cNvPr id="12" name="Footer Placeholder 11"/>
          <p:cNvSpPr>
            <a:spLocks noGrp="1"/>
          </p:cNvSpPr>
          <p:nvPr>
            <p:ph type="ftr" sz="quarter" idx="17"/>
          </p:nvPr>
        </p:nvSpPr>
        <p:spPr>
          <a:xfrm>
            <a:off x="609601" y="4686155"/>
            <a:ext cx="5421083" cy="273844"/>
          </a:xfrm>
          <a:prstGeom prst="rect">
            <a:avLst/>
          </a:prstGeom>
        </p:spPr>
        <p:txBody>
          <a:bodyPr rtlCol="0"/>
          <a:lstStyle>
            <a:extLst/>
          </a:lstStyle>
          <a:p>
            <a:endParaRPr kumimoji="0" lang="sv-S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a:prstGeom prst="rect">
            <a:avLst/>
          </a:prstGeom>
        </p:spPr>
        <p:txBody>
          <a:bodyPr anchor="b"/>
          <a:lstStyle>
            <a:lvl1pPr eaLnBrk="1" latinLnBrk="0" hangingPunct="1">
              <a:defRPr kumimoji="0" lang="sv-SE"/>
            </a:lvl1pPr>
            <a:extLst/>
          </a:lstStyle>
          <a:p>
            <a:pPr eaLnBrk="1" latinLnBrk="0" hangingPunct="1"/>
            <a:r>
              <a:rPr kumimoji="0" lang="sv-SE" smtClean="0"/>
              <a:t>Klicka här för att ändra format</a:t>
            </a:r>
            <a:endParaRPr kumimoji="0"/>
          </a:p>
        </p:txBody>
      </p:sp>
      <p:sp>
        <p:nvSpPr>
          <p:cNvPr id="11" name="Content Placeholder 10"/>
          <p:cNvSpPr>
            <a:spLocks noGrp="1"/>
          </p:cNvSpPr>
          <p:nvPr>
            <p:ph sz="quarter" idx="13"/>
          </p:nvPr>
        </p:nvSpPr>
        <p:spPr>
          <a:xfrm>
            <a:off x="609600" y="1919818"/>
            <a:ext cx="3886200" cy="26289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3" name="Content Placeholder 12"/>
          <p:cNvSpPr>
            <a:spLocks noGrp="1"/>
          </p:cNvSpPr>
          <p:nvPr>
            <p:ph sz="quarter" idx="14"/>
          </p:nvPr>
        </p:nvSpPr>
        <p:spPr>
          <a:xfrm>
            <a:off x="4800600" y="1919818"/>
            <a:ext cx="3886200" cy="26289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0" name="Date Placeholder 9"/>
          <p:cNvSpPr>
            <a:spLocks noGrp="1"/>
          </p:cNvSpPr>
          <p:nvPr>
            <p:ph type="dt" sz="half" idx="15"/>
          </p:nvPr>
        </p:nvSpPr>
        <p:spPr>
          <a:xfrm>
            <a:off x="6096000" y="4686300"/>
            <a:ext cx="2667000" cy="273844"/>
          </a:xfrm>
          <a:prstGeom prst="rect">
            <a:avLst/>
          </a:prstGeom>
        </p:spPr>
        <p:txBody>
          <a:bodyPr rtlCol="0"/>
          <a:lstStyle>
            <a:extLst/>
          </a:lstStyle>
          <a:p>
            <a:fld id="{E4606EA6-EFEA-4C30-9264-4F9291A5780D}" type="datetime1">
              <a:rPr kumimoji="0" lang="sv-SE"/>
              <a:pPr/>
              <a:t>2015-06-04</a:t>
            </a:fld>
            <a:endParaRPr kumimoji="0" lang="sv-SE"/>
          </a:p>
        </p:txBody>
      </p:sp>
      <p:sp>
        <p:nvSpPr>
          <p:cNvPr id="12" name="Slide Number Placeholder 11"/>
          <p:cNvSpPr>
            <a:spLocks noGrp="1"/>
          </p:cNvSpPr>
          <p:nvPr>
            <p:ph type="sldNum" sz="quarter" idx="16"/>
          </p:nvPr>
        </p:nvSpPr>
        <p:spPr>
          <a:xfrm>
            <a:off x="0" y="1123507"/>
            <a:ext cx="533400" cy="183357"/>
          </a:xfrm>
          <a:prstGeom prst="rect">
            <a:avLst/>
          </a:prstGeom>
        </p:spPr>
        <p:txBody>
          <a:bodyPr rtlCol="0"/>
          <a:lstStyle>
            <a:extLst/>
          </a:lstStyle>
          <a:p>
            <a:pPr algn="ctr"/>
            <a:fld id="{8F82E0A0-C266-4798-8C8F-B9F91E9DA37E}" type="slidenum">
              <a:rPr kumimoji="0" lang="sv-SE" sz="1400" b="1">
                <a:solidFill>
                  <a:srgbClr val="FFFFFF"/>
                </a:solidFill>
              </a:rPr>
              <a:pPr algn="ctr"/>
              <a:t>‹#›</a:t>
            </a:fld>
            <a:endParaRPr kumimoji="0" lang="sv-SE"/>
          </a:p>
        </p:txBody>
      </p:sp>
      <p:sp>
        <p:nvSpPr>
          <p:cNvPr id="14" name="Footer Placeholder 13"/>
          <p:cNvSpPr>
            <a:spLocks noGrp="1"/>
          </p:cNvSpPr>
          <p:nvPr>
            <p:ph type="ftr" sz="quarter" idx="17"/>
          </p:nvPr>
        </p:nvSpPr>
        <p:spPr>
          <a:xfrm>
            <a:off x="609601" y="4686155"/>
            <a:ext cx="5421083" cy="273844"/>
          </a:xfrm>
          <a:prstGeom prst="rect">
            <a:avLst/>
          </a:prstGeom>
        </p:spPr>
        <p:txBody>
          <a:bodyPr rtlCol="0"/>
          <a:lstStyle>
            <a:extLst/>
          </a:lstStyle>
          <a:p>
            <a:endParaRPr kumimoji="0" lang="sv-SE"/>
          </a:p>
        </p:txBody>
      </p:sp>
      <p:sp>
        <p:nvSpPr>
          <p:cNvPr id="16" name="Text Placeholder 15"/>
          <p:cNvSpPr>
            <a:spLocks noGrp="1"/>
          </p:cNvSpPr>
          <p:nvPr>
            <p:ph type="body" sz="quarter" idx="18"/>
          </p:nvPr>
        </p:nvSpPr>
        <p:spPr>
          <a:xfrm>
            <a:off x="609600" y="1362287"/>
            <a:ext cx="3886200" cy="530352"/>
          </a:xfrm>
          <a:prstGeom prst="rect">
            <a:avLst/>
          </a:prstGeom>
          <a:solidFill>
            <a:schemeClr val="accent2"/>
          </a:solidFill>
        </p:spPr>
        <p:txBody>
          <a:bodyPr rtlCol="0" anchor="ctr"/>
          <a:lstStyle>
            <a:lvl1pPr eaLnBrk="1" latinLnBrk="0" hangingPunct="1">
              <a:buFontTx/>
              <a:buNone/>
              <a:defRPr kumimoji="0" lang="sv-SE" sz="2000" b="1">
                <a:solidFill>
                  <a:srgbClr val="FFFFFF"/>
                </a:solidFill>
              </a:defRPr>
            </a:lvl1pPr>
            <a:extLst/>
          </a:lstStyle>
          <a:p>
            <a:pPr lvl="0" eaLnBrk="1" latinLnBrk="0" hangingPunct="1"/>
            <a:r>
              <a:rPr kumimoji="0" lang="sv-SE" smtClean="0"/>
              <a:t>Klicka här för att ändra format på bakgrundstexten</a:t>
            </a:r>
          </a:p>
        </p:txBody>
      </p:sp>
      <p:sp>
        <p:nvSpPr>
          <p:cNvPr id="15" name="Text Placeholder 14"/>
          <p:cNvSpPr>
            <a:spLocks noGrp="1"/>
          </p:cNvSpPr>
          <p:nvPr>
            <p:ph type="body" sz="quarter" idx="19"/>
          </p:nvPr>
        </p:nvSpPr>
        <p:spPr>
          <a:xfrm>
            <a:off x="4800600" y="1362287"/>
            <a:ext cx="3886200" cy="530352"/>
          </a:xfrm>
          <a:prstGeom prst="rect">
            <a:avLst/>
          </a:prstGeom>
          <a:solidFill>
            <a:schemeClr val="accent4"/>
          </a:solidFill>
        </p:spPr>
        <p:txBody>
          <a:bodyPr rtlCol="0" anchor="ctr"/>
          <a:lstStyle>
            <a:lvl1pPr eaLnBrk="1" latinLnBrk="0" hangingPunct="1">
              <a:buFontTx/>
              <a:buNone/>
              <a:defRPr kumimoji="0" lang="sv-SE" sz="2000" b="1">
                <a:solidFill>
                  <a:srgbClr val="FFFFFF"/>
                </a:solidFill>
              </a:defRPr>
            </a:lvl1pPr>
            <a:extLst/>
          </a:lstStyle>
          <a:p>
            <a:pPr lvl="0" eaLnBrk="1" latinLnBrk="0" hangingPunct="1"/>
            <a:r>
              <a:rPr kumimoji="0" lang="sv-SE" smtClean="0"/>
              <a:t>Klicka här för att ändra format på bakgrundstexten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6DFADB5D-B7A0-47E3-AD2D-B1A6F8614213}" type="datetime1">
              <a:rPr kumimoji="0" lang="sv-SE"/>
              <a:pPr/>
              <a:t>2015-06-04</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lvl1pPr eaLnBrk="1" latinLnBrk="0" hangingPunct="1">
              <a:defRPr kumimoji="0" lang="sv-SE">
                <a:solidFill>
                  <a:srgbClr val="FFFFFF"/>
                </a:solidFill>
              </a:defRPr>
            </a:lvl1pPr>
            <a:extLst/>
          </a:lstStyle>
          <a:p>
            <a:fld id="{A3F7CB7D-F184-43C7-B6FD-03D728E1BBFF}" type="slidenum">
              <a:rPr kumimoji="0" lang="sv-SE">
                <a:solidFill>
                  <a:srgbClr val="FFFFFF"/>
                </a:solidFill>
              </a:rPr>
              <a:pPr/>
              <a:t>‹#›</a:t>
            </a:fld>
            <a:endParaRPr kumimoji="0" lang="sv-SE">
              <a:solidFill>
                <a:srgbClr val="FFFFFF"/>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4686300"/>
            <a:ext cx="2667000" cy="273844"/>
          </a:xfrm>
          <a:prstGeom prst="rect">
            <a:avLst/>
          </a:prstGeom>
        </p:spPr>
        <p:txBody>
          <a:bodyPr/>
          <a:lstStyle>
            <a:extLst/>
          </a:lstStyle>
          <a:p>
            <a:fld id="{72968126-03FC-49C0-B9B8-2B561CCC3D90}" type="datetime1">
              <a:rPr kumimoji="0" lang="sv-SE"/>
              <a:pPr/>
              <a:t>2015-06-04</a:t>
            </a:fld>
            <a:endParaRPr kumimoji="0" lang="sv-SE"/>
          </a:p>
        </p:txBody>
      </p:sp>
      <p:sp>
        <p:nvSpPr>
          <p:cNvPr id="3" name="Footer Placeholder 2"/>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4" name="Slide Number Placeholder 3"/>
          <p:cNvSpPr>
            <a:spLocks noGrp="1"/>
          </p:cNvSpPr>
          <p:nvPr>
            <p:ph type="sldNum" sz="quarter" idx="12"/>
          </p:nvPr>
        </p:nvSpPr>
        <p:spPr>
          <a:xfrm>
            <a:off x="0" y="4686300"/>
            <a:ext cx="533400" cy="285750"/>
          </a:xfrm>
          <a:prstGeom prst="rect">
            <a:avLst/>
          </a:prstGeom>
        </p:spPr>
        <p:txBody>
          <a:bodyPr/>
          <a:lstStyle>
            <a:lvl1pPr eaLnBrk="1" latinLnBrk="0" hangingPunct="1">
              <a:defRPr kumimoji="0" lang="sv-SE">
                <a:solidFill>
                  <a:schemeClr val="tx2"/>
                </a:solidFill>
              </a:defRPr>
            </a:lvl1pPr>
            <a:extLst/>
          </a:lstStyle>
          <a:p>
            <a:fld id="{A3F7CB7D-F184-43C7-B6FD-03D728E1BBFF}" type="slidenum">
              <a:rPr kumimoji="0" lang="sv-SE">
                <a:solidFill>
                  <a:schemeClr val="tx2"/>
                </a:solidFill>
              </a:rPr>
              <a:pPr/>
              <a:t>‹#›</a:t>
            </a:fld>
            <a:endParaRPr kumimoji="0" lang="sv-SE">
              <a:solidFill>
                <a:schemeClr val="tx2"/>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nchor="b"/>
          <a:lstStyle>
            <a:lvl1pPr algn="l" eaLnBrk="1" latinLnBrk="0" hangingPunct="1">
              <a:buNone/>
              <a:defRPr kumimoji="0" lang="sv-SE" sz="4200" b="0"/>
            </a:lvl1pPr>
            <a:extLst/>
          </a:lstStyle>
          <a:p>
            <a:pPr eaLnBrk="1" latinLnBrk="0" hangingPunct="1"/>
            <a:r>
              <a:rPr kumimoji="0" lang="sv-SE" smtClean="0"/>
              <a:t>Klicka här för att ändra format</a:t>
            </a:r>
            <a:endParaRPr kumimoji="0"/>
          </a:p>
        </p:txBody>
      </p:sp>
      <p:sp>
        <p:nvSpPr>
          <p:cNvPr id="5" name="Date Placeholder 4"/>
          <p:cNvSpPr>
            <a:spLocks noGrp="1"/>
          </p:cNvSpPr>
          <p:nvPr>
            <p:ph type="dt" sz="half" idx="10"/>
          </p:nvPr>
        </p:nvSpPr>
        <p:spPr>
          <a:xfrm>
            <a:off x="6096000" y="4686300"/>
            <a:ext cx="2667000" cy="273844"/>
          </a:xfrm>
          <a:prstGeom prst="rect">
            <a:avLst/>
          </a:prstGeom>
        </p:spPr>
        <p:txBody>
          <a:bodyPr/>
          <a:lstStyle>
            <a:extLst/>
          </a:lstStyle>
          <a:p>
            <a:fld id="{F49A8198-4617-485E-9585-4840B69DBBA6}" type="datetime1">
              <a:rPr kumimoji="0" lang="sv-SE"/>
              <a:pPr/>
              <a:t>2015-06-04</a:t>
            </a:fld>
            <a:endParaRPr kumimoji="0" lang="sv-SE"/>
          </a:p>
        </p:txBody>
      </p:sp>
      <p:sp>
        <p:nvSpPr>
          <p:cNvPr id="6" name="Footer Placeholder 5"/>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7" name="Slide Number Placeholder 6"/>
          <p:cNvSpPr>
            <a:spLocks noGrp="1"/>
          </p:cNvSpPr>
          <p:nvPr>
            <p:ph type="sldNum" sz="quarter" idx="12"/>
          </p:nvPr>
        </p:nvSpPr>
        <p:spPr>
          <a:xfrm>
            <a:off x="0" y="1123507"/>
            <a:ext cx="533400" cy="183357"/>
          </a:xfrm>
          <a:prstGeom prst="rect">
            <a:avLst/>
          </a:prstGeom>
        </p:spPr>
        <p:txBody>
          <a:bodyPr/>
          <a:lstStyle>
            <a:lvl1pPr eaLnBrk="1" latinLnBrk="0" hangingPunct="1">
              <a:defRPr kumimoji="0" lang="sv-SE">
                <a:solidFill>
                  <a:srgbClr val="FFFFFF"/>
                </a:solidFill>
              </a:defRPr>
            </a:lvl1pPr>
            <a:extLst/>
          </a:lstStyle>
          <a:p>
            <a:fld id="{A3F7CB7D-F184-43C7-B6FD-03D728E1BBFF}" type="slidenum">
              <a:rPr kumimoji="0" lang="sv-SE">
                <a:solidFill>
                  <a:srgbClr val="FFFFFF"/>
                </a:solidFill>
              </a:rPr>
              <a:pPr/>
              <a:t>‹#›</a:t>
            </a:fld>
            <a:endParaRPr kumimoji="0" lang="sv-SE">
              <a:solidFill>
                <a:srgbClr val="FFFFFF"/>
              </a:solidFill>
            </a:endParaRPr>
          </a:p>
        </p:txBody>
      </p:sp>
      <p:sp>
        <p:nvSpPr>
          <p:cNvPr id="3" name="Text Placeholder 2"/>
          <p:cNvSpPr>
            <a:spLocks noGrp="1"/>
          </p:cNvSpPr>
          <p:nvPr>
            <p:ph type="body" idx="1"/>
          </p:nvPr>
        </p:nvSpPr>
        <p:spPr>
          <a:xfrm>
            <a:off x="609600" y="1428750"/>
            <a:ext cx="1600200" cy="31242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sv-SE" sz="1800"/>
            </a:lvl1pPr>
            <a:lvl2pPr eaLnBrk="1" latinLnBrk="0" hangingPunct="1">
              <a:buNone/>
              <a:defRPr kumimoji="0" lang="sv-SE" sz="1200"/>
            </a:lvl2pPr>
            <a:lvl3pPr eaLnBrk="1" latinLnBrk="0" hangingPunct="1">
              <a:buNone/>
              <a:defRPr kumimoji="0" lang="sv-SE" sz="1000"/>
            </a:lvl3pPr>
            <a:lvl4pPr eaLnBrk="1" latinLnBrk="0" hangingPunct="1">
              <a:buNone/>
              <a:defRPr kumimoji="0" lang="sv-SE" sz="900"/>
            </a:lvl4pPr>
            <a:lvl5pPr eaLnBrk="1" latinLnBrk="0" hangingPunct="1">
              <a:buNone/>
              <a:defRPr kumimoji="0" lang="sv-SE" sz="900"/>
            </a:lvl5pPr>
            <a:extLst/>
          </a:lstStyle>
          <a:p>
            <a:pPr lvl="0" eaLnBrk="1" latinLnBrk="0" hangingPunct="1"/>
            <a:r>
              <a:rPr kumimoji="0" lang="sv-SE" smtClean="0"/>
              <a:t>Klicka här för att ändra format på bakgrundstexten</a:t>
            </a:r>
          </a:p>
        </p:txBody>
      </p:sp>
      <p:sp>
        <p:nvSpPr>
          <p:cNvPr id="9" name="Content Placeholder 8"/>
          <p:cNvSpPr>
            <a:spLocks noGrp="1"/>
          </p:cNvSpPr>
          <p:nvPr>
            <p:ph sz="quarter" idx="13"/>
          </p:nvPr>
        </p:nvSpPr>
        <p:spPr>
          <a:xfrm>
            <a:off x="2362200" y="1428750"/>
            <a:ext cx="6400800" cy="32004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prstGeom prst="rect">
            <a:avLst/>
          </a:prstGeom>
          <a:solidFill>
            <a:schemeClr val="tx2">
              <a:shade val="50000"/>
            </a:schemeClr>
          </a:solidFill>
          <a:ln>
            <a:noFill/>
          </a:ln>
        </p:spPr>
        <p:txBody>
          <a:bodyPr/>
          <a:lstStyle>
            <a:lvl1pPr eaLnBrk="1" latinLnBrk="0" hangingPunct="1">
              <a:buNone/>
              <a:defRPr kumimoji="0" lang="sv-SE" sz="3200"/>
            </a:lvl1pPr>
            <a:extLst/>
          </a:lstStyle>
          <a:p>
            <a:r>
              <a:rPr kumimoji="0" lang="sv-SE" smtClean="0"/>
              <a:t>Dra bilden till platshållaren eller klicka på ikonen för att lägga till den</a:t>
            </a:r>
            <a:endParaRPr kumimoji="0" lang="sv-SE"/>
          </a:p>
        </p:txBody>
      </p:sp>
      <p:sp>
        <p:nvSpPr>
          <p:cNvPr id="4" name="Text Placeholder 3"/>
          <p:cNvSpPr>
            <a:spLocks noGrp="1"/>
          </p:cNvSpPr>
          <p:nvPr>
            <p:ph type="body" sz="half" idx="2"/>
          </p:nvPr>
        </p:nvSpPr>
        <p:spPr>
          <a:xfrm>
            <a:off x="1600200" y="4114800"/>
            <a:ext cx="7315200" cy="514350"/>
          </a:xfrm>
          <a:prstGeom prst="rect">
            <a:avLst/>
          </a:prstGeom>
        </p:spPr>
        <p:txBody>
          <a:bodyPr/>
          <a:lstStyle>
            <a:lvl1pPr marL="0" indent="0" eaLnBrk="1" latinLnBrk="0" hangingPunct="1">
              <a:buFontTx/>
              <a:buNone/>
              <a:defRPr kumimoji="0" lang="sv-SE" sz="1700"/>
            </a:lvl1pPr>
            <a:lvl2pPr eaLnBrk="1" latinLnBrk="0" hangingPunct="1">
              <a:buFontTx/>
              <a:buNone/>
              <a:defRPr kumimoji="0" lang="sv-SE" sz="1200"/>
            </a:lvl2pPr>
            <a:lvl3pPr eaLnBrk="1" latinLnBrk="0" hangingPunct="1">
              <a:buFontTx/>
              <a:buNone/>
              <a:defRPr kumimoji="0" lang="sv-SE" sz="1000"/>
            </a:lvl3pPr>
            <a:lvl4pPr eaLnBrk="1" latinLnBrk="0" hangingPunct="1">
              <a:buFontTx/>
              <a:buNone/>
              <a:defRPr kumimoji="0" lang="sv-SE" sz="900"/>
            </a:lvl4pPr>
            <a:lvl5pPr eaLnBrk="1" latinLnBrk="0" hangingPunct="1">
              <a:buFontTx/>
              <a:buNone/>
              <a:defRPr kumimoji="0" lang="sv-SE" sz="900"/>
            </a:lvl5pPr>
            <a:extLst/>
          </a:lstStyle>
          <a:p>
            <a:pPr lvl="0" eaLnBrk="1" latinLnBrk="0" hangingPunct="1"/>
            <a:r>
              <a:rPr kumimoji="0" lang="sv-SE" smtClean="0"/>
              <a:t>Klicka här för att ändra format på bakgrundstexten</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2" name="Title 1"/>
          <p:cNvSpPr>
            <a:spLocks noGrp="1"/>
          </p:cNvSpPr>
          <p:nvPr>
            <p:ph type="title"/>
          </p:nvPr>
        </p:nvSpPr>
        <p:spPr>
          <a:xfrm>
            <a:off x="1600200" y="3543300"/>
            <a:ext cx="7315200" cy="457200"/>
          </a:xfrm>
          <a:prstGeom prst="rect">
            <a:avLst/>
          </a:prstGeom>
        </p:spPr>
        <p:txBody>
          <a:bodyPr anchor="ctr"/>
          <a:lstStyle>
            <a:lvl1pPr algn="l" eaLnBrk="1" latinLnBrk="0" hangingPunct="1">
              <a:buNone/>
              <a:defRPr kumimoji="0" lang="sv-SE" sz="2800" b="0">
                <a:solidFill>
                  <a:srgbClr val="FFFFFF"/>
                </a:solidFill>
              </a:defRPr>
            </a:lvl1pPr>
            <a:extLst/>
          </a:lstStyle>
          <a:p>
            <a:pPr eaLnBrk="1" latinLnBrk="0" hangingPunct="1"/>
            <a:r>
              <a:rPr kumimoji="0" lang="sv-SE" smtClean="0"/>
              <a:t>Klicka här för att ändra format</a:t>
            </a:r>
            <a:endParaRPr kumimoji="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2" name="Date Placeholder 11"/>
          <p:cNvSpPr>
            <a:spLocks noGrp="1"/>
          </p:cNvSpPr>
          <p:nvPr>
            <p:ph type="dt" sz="half" idx="10"/>
          </p:nvPr>
        </p:nvSpPr>
        <p:spPr>
          <a:xfrm>
            <a:off x="6248400" y="4686300"/>
            <a:ext cx="2667000" cy="273844"/>
          </a:xfrm>
          <a:prstGeom prst="rect">
            <a:avLst/>
          </a:prstGeom>
        </p:spPr>
        <p:txBody>
          <a:bodyPr rtlCol="0"/>
          <a:lstStyle>
            <a:extLst/>
          </a:lstStyle>
          <a:p>
            <a:fld id="{E4606EA6-EFEA-4C30-9264-4F9291A5780D}" type="datetime1">
              <a:rPr kumimoji="0" lang="sv-SE"/>
              <a:pPr/>
              <a:t>2015-06-04</a:t>
            </a:fld>
            <a:endParaRPr kumimoji="0" lang="sv-SE"/>
          </a:p>
        </p:txBody>
      </p:sp>
      <p:sp>
        <p:nvSpPr>
          <p:cNvPr id="13" name="Slide Number Placeholder 12"/>
          <p:cNvSpPr>
            <a:spLocks noGrp="1"/>
          </p:cNvSpPr>
          <p:nvPr>
            <p:ph type="sldNum" sz="quarter" idx="11"/>
          </p:nvPr>
        </p:nvSpPr>
        <p:spPr>
          <a:xfrm>
            <a:off x="0" y="3500437"/>
            <a:ext cx="1447800" cy="497684"/>
          </a:xfrm>
          <a:prstGeom prst="rect">
            <a:avLst/>
          </a:prstGeom>
        </p:spPr>
        <p:txBody>
          <a:bodyPr rtlCol="0"/>
          <a:lstStyle>
            <a:lvl1pPr eaLnBrk="1" latinLnBrk="0" hangingPunct="1">
              <a:defRPr kumimoji="0" lang="sv-SE" sz="2800"/>
            </a:lvl1pPr>
            <a:extLst/>
          </a:lstStyle>
          <a:p>
            <a:pPr algn="ctr"/>
            <a:fld id="{8F82E0A0-C266-4798-8C8F-B9F91E9DA37E}" type="slidenum">
              <a:rPr kumimoji="0" lang="sv-SE" sz="2800" b="1">
                <a:solidFill>
                  <a:srgbClr val="FFFFFF"/>
                </a:solidFill>
              </a:rPr>
              <a:pPr algn="ctr"/>
              <a:t>‹#›</a:t>
            </a:fld>
            <a:endParaRPr kumimoji="0" lang="sv-SE" sz="2800"/>
          </a:p>
        </p:txBody>
      </p:sp>
      <p:sp>
        <p:nvSpPr>
          <p:cNvPr id="14" name="Footer Placeholder 13"/>
          <p:cNvSpPr>
            <a:spLocks noGrp="1"/>
          </p:cNvSpPr>
          <p:nvPr>
            <p:ph type="ftr" sz="quarter" idx="12"/>
          </p:nvPr>
        </p:nvSpPr>
        <p:spPr>
          <a:xfrm>
            <a:off x="1600200" y="4686155"/>
            <a:ext cx="4572000" cy="273844"/>
          </a:xfrm>
          <a:prstGeom prst="rect">
            <a:avLst/>
          </a:prstGeom>
        </p:spPr>
        <p:txBody>
          <a:bodyPr rtlCol="0"/>
          <a:lstStyle>
            <a:extLst/>
          </a:lstStyle>
          <a:p>
            <a:endParaRPr kumimoji="0" lang="sv-S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Lst>
  <p:timing>
    <p:tnLst>
      <p:par>
        <p:cTn id="1" dur="indefinite" restart="never" nodeType="tmRoot"/>
      </p:par>
    </p:tnLst>
  </p:timing>
  <p:txStyles>
    <p:titleStyle>
      <a:lvl1pPr algn="l" rtl="0" eaLnBrk="1" latinLnBrk="0" hangingPunct="1">
        <a:spcBef>
          <a:spcPct val="0"/>
        </a:spcBef>
        <a:buNone/>
        <a:defRPr kumimoji="0" lang="sv-SE"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sv-SE"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sv-SE"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sv-SE"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sv-SE"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sv-SE"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sv-SE"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sv-SE"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sv-SE"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sv-SE" sz="1800" kern="1200" baseline="0">
          <a:solidFill>
            <a:schemeClr val="tx1"/>
          </a:solidFill>
          <a:latin typeface="+mn-lt"/>
          <a:ea typeface="+mn-ea"/>
          <a:cs typeface="+mn-cs"/>
        </a:defRPr>
      </a:lvl9pPr>
      <a:extLst/>
    </p:bodyStyle>
    <p:otherStyle>
      <a:lvl1pPr marL="0" algn="l" rtl="0" eaLnBrk="1" latinLnBrk="0" hangingPunct="1">
        <a:defRPr kumimoji="0" lang="sv-SE" kern="1200">
          <a:solidFill>
            <a:schemeClr val="tx1"/>
          </a:solidFill>
          <a:latin typeface="+mn-lt"/>
          <a:ea typeface="+mn-ea"/>
          <a:cs typeface="+mn-cs"/>
        </a:defRPr>
      </a:lvl1pPr>
      <a:lvl2pPr marL="457200" algn="l" rtl="0" eaLnBrk="1" latinLnBrk="0" hangingPunct="1">
        <a:defRPr kumimoji="0" lang="sv-SE" kern="1200">
          <a:solidFill>
            <a:schemeClr val="tx1"/>
          </a:solidFill>
          <a:latin typeface="+mn-lt"/>
          <a:ea typeface="+mn-ea"/>
          <a:cs typeface="+mn-cs"/>
        </a:defRPr>
      </a:lvl2pPr>
      <a:lvl3pPr marL="914400" algn="l" rtl="0" eaLnBrk="1" latinLnBrk="0" hangingPunct="1">
        <a:defRPr kumimoji="0" lang="sv-SE" kern="1200">
          <a:solidFill>
            <a:schemeClr val="tx1"/>
          </a:solidFill>
          <a:latin typeface="+mn-lt"/>
          <a:ea typeface="+mn-ea"/>
          <a:cs typeface="+mn-cs"/>
        </a:defRPr>
      </a:lvl3pPr>
      <a:lvl4pPr marL="1371600" algn="l" rtl="0" eaLnBrk="1" latinLnBrk="0" hangingPunct="1">
        <a:defRPr kumimoji="0" lang="sv-SE" kern="1200">
          <a:solidFill>
            <a:schemeClr val="tx1"/>
          </a:solidFill>
          <a:latin typeface="+mn-lt"/>
          <a:ea typeface="+mn-ea"/>
          <a:cs typeface="+mn-cs"/>
        </a:defRPr>
      </a:lvl4pPr>
      <a:lvl5pPr marL="1828800" algn="l" rtl="0" eaLnBrk="1" latinLnBrk="0" hangingPunct="1">
        <a:defRPr kumimoji="0" lang="sv-SE" kern="1200">
          <a:solidFill>
            <a:schemeClr val="tx1"/>
          </a:solidFill>
          <a:latin typeface="+mn-lt"/>
          <a:ea typeface="+mn-ea"/>
          <a:cs typeface="+mn-cs"/>
        </a:defRPr>
      </a:lvl5pPr>
      <a:lvl6pPr marL="2286000" algn="l" rtl="0" eaLnBrk="1" latinLnBrk="0" hangingPunct="1">
        <a:defRPr kumimoji="0" lang="sv-SE" kern="1200">
          <a:solidFill>
            <a:schemeClr val="tx1"/>
          </a:solidFill>
          <a:latin typeface="+mn-lt"/>
          <a:ea typeface="+mn-ea"/>
          <a:cs typeface="+mn-cs"/>
        </a:defRPr>
      </a:lvl6pPr>
      <a:lvl7pPr marL="2743200" algn="l" rtl="0" eaLnBrk="1" latinLnBrk="0" hangingPunct="1">
        <a:defRPr kumimoji="0" lang="sv-SE" kern="1200">
          <a:solidFill>
            <a:schemeClr val="tx1"/>
          </a:solidFill>
          <a:latin typeface="+mn-lt"/>
          <a:ea typeface="+mn-ea"/>
          <a:cs typeface="+mn-cs"/>
        </a:defRPr>
      </a:lvl7pPr>
      <a:lvl8pPr marL="3200400" algn="l" rtl="0" eaLnBrk="1" latinLnBrk="0" hangingPunct="1">
        <a:defRPr kumimoji="0" lang="sv-SE" kern="1200">
          <a:solidFill>
            <a:schemeClr val="tx1"/>
          </a:solidFill>
          <a:latin typeface="+mn-lt"/>
          <a:ea typeface="+mn-ea"/>
          <a:cs typeface="+mn-cs"/>
        </a:defRPr>
      </a:lvl8pPr>
      <a:lvl9pPr marL="3657600" algn="l" rtl="0" eaLnBrk="1" latinLnBrk="0" hangingPunct="1">
        <a:defRPr kumimoji="0" lang="sv-SE"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ponsored by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ruta 1"/>
          <p:cNvSpPr txBox="1"/>
          <p:nvPr/>
        </p:nvSpPr>
        <p:spPr>
          <a:xfrm>
            <a:off x="323528" y="204067"/>
            <a:ext cx="7296472" cy="656590"/>
          </a:xfrm>
          <a:prstGeom prst="rect">
            <a:avLst/>
          </a:prstGeom>
          <a:noFill/>
        </p:spPr>
        <p:txBody>
          <a:bodyPr wrap="square" rtlCol="0">
            <a:spAutoFit/>
          </a:bodyPr>
          <a:lstStyle/>
          <a:p>
            <a:pPr>
              <a:lnSpc>
                <a:spcPts val="4400"/>
              </a:lnSpc>
            </a:pPr>
            <a:r>
              <a:rPr lang="fr-FR" sz="3000" b="1" dirty="0" smtClean="0">
                <a:solidFill>
                  <a:srgbClr val="FFFFFF"/>
                </a:solidFill>
                <a:latin typeface="Arial"/>
                <a:cs typeface="Arial"/>
              </a:rPr>
              <a:t>S'ARRÊTER, REGARDER, FAIRE SIGNE !</a:t>
            </a:r>
            <a:endParaRPr lang="sv-SE" sz="3000" dirty="0">
              <a:solidFill>
                <a:srgbClr val="FFFFFF"/>
              </a:solidFill>
              <a:latin typeface="Arial"/>
              <a:cs typeface="Arial"/>
            </a:endParaRPr>
          </a:p>
        </p:txBody>
      </p:sp>
    </p:spTree>
    <p:extLst>
      <p:ext uri="{BB962C8B-B14F-4D97-AF65-F5344CB8AC3E}">
        <p14:creationId xmlns:p14="http://schemas.microsoft.com/office/powerpoint/2010/main" val="23105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692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SLW3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Bildobjekt 9" descr="SLW2uT.png"/>
          <p:cNvPicPr>
            <a:picLocks noChangeAspect="1"/>
          </p:cNvPicPr>
          <p:nvPr/>
        </p:nvPicPr>
        <p:blipFill rotWithShape="1">
          <a:blip r:embed="rId4" cstate="print">
            <a:extLst>
              <a:ext uri="{28A0092B-C50C-407E-A947-70E740481C1C}">
                <a14:useLocalDpi xmlns:a14="http://schemas.microsoft.com/office/drawing/2010/main" val="0"/>
              </a:ext>
            </a:extLst>
          </a:blip>
          <a:srcRect t="3188" b="16841"/>
          <a:stretch/>
        </p:blipFill>
        <p:spPr>
          <a:xfrm>
            <a:off x="0" y="514350"/>
            <a:ext cx="9144000" cy="4113312"/>
          </a:xfrm>
          <a:prstGeom prst="rect">
            <a:avLst/>
          </a:prstGeom>
        </p:spPr>
      </p:pic>
      <p:sp>
        <p:nvSpPr>
          <p:cNvPr id="11" name="textruta 10"/>
          <p:cNvSpPr txBox="1"/>
          <p:nvPr/>
        </p:nvSpPr>
        <p:spPr>
          <a:xfrm>
            <a:off x="1242060" y="2872085"/>
            <a:ext cx="2206800" cy="461665"/>
          </a:xfrm>
          <a:prstGeom prst="rect">
            <a:avLst/>
          </a:prstGeom>
          <a:noFill/>
        </p:spPr>
        <p:txBody>
          <a:bodyPr wrap="square" rtlCol="0">
            <a:spAutoFit/>
          </a:bodyPr>
          <a:lstStyle/>
          <a:p>
            <a:pPr algn="ctr"/>
            <a:r>
              <a:rPr lang="fr-FR" sz="2400" b="1" dirty="0" smtClean="0">
                <a:solidFill>
                  <a:schemeClr val="bg1"/>
                </a:solidFill>
                <a:latin typeface="Arial"/>
                <a:cs typeface="Arial"/>
              </a:rPr>
              <a:t>S'ARRÊTER</a:t>
            </a:r>
            <a:endParaRPr lang="sv-SE" sz="2400" b="1" dirty="0">
              <a:solidFill>
                <a:schemeClr val="bg1"/>
              </a:solidFill>
              <a:latin typeface="Arial"/>
              <a:cs typeface="Arial"/>
            </a:endParaRPr>
          </a:p>
        </p:txBody>
      </p:sp>
      <p:sp>
        <p:nvSpPr>
          <p:cNvPr id="12" name="textruta 11"/>
          <p:cNvSpPr txBox="1"/>
          <p:nvPr/>
        </p:nvSpPr>
        <p:spPr>
          <a:xfrm>
            <a:off x="3509392" y="2872085"/>
            <a:ext cx="2053208" cy="461665"/>
          </a:xfrm>
          <a:prstGeom prst="rect">
            <a:avLst/>
          </a:prstGeom>
          <a:noFill/>
        </p:spPr>
        <p:txBody>
          <a:bodyPr wrap="square" rtlCol="0">
            <a:spAutoFit/>
          </a:bodyPr>
          <a:lstStyle/>
          <a:p>
            <a:pPr algn="ctr"/>
            <a:r>
              <a:rPr lang="fr-FR" sz="2400" b="1" dirty="0" smtClean="0">
                <a:solidFill>
                  <a:schemeClr val="bg1"/>
                </a:solidFill>
                <a:latin typeface="Arial"/>
                <a:cs typeface="Arial"/>
              </a:rPr>
              <a:t>REGARDER</a:t>
            </a:r>
            <a:endParaRPr lang="sv-SE" sz="2400" b="1" dirty="0">
              <a:solidFill>
                <a:schemeClr val="bg1"/>
              </a:solidFill>
              <a:latin typeface="Arial"/>
              <a:cs typeface="Arial"/>
            </a:endParaRPr>
          </a:p>
        </p:txBody>
      </p:sp>
      <p:sp>
        <p:nvSpPr>
          <p:cNvPr id="13" name="textruta 12"/>
          <p:cNvSpPr txBox="1"/>
          <p:nvPr/>
        </p:nvSpPr>
        <p:spPr>
          <a:xfrm>
            <a:off x="5543872" y="2872085"/>
            <a:ext cx="2304728" cy="461665"/>
          </a:xfrm>
          <a:prstGeom prst="rect">
            <a:avLst/>
          </a:prstGeom>
          <a:noFill/>
        </p:spPr>
        <p:txBody>
          <a:bodyPr wrap="square" rtlCol="0">
            <a:spAutoFit/>
          </a:bodyPr>
          <a:lstStyle/>
          <a:p>
            <a:pPr algn="ctr"/>
            <a:r>
              <a:rPr lang="fr-FR" sz="2400" b="1" dirty="0" smtClean="0">
                <a:solidFill>
                  <a:schemeClr val="bg1"/>
                </a:solidFill>
                <a:latin typeface="Arial"/>
                <a:cs typeface="Arial"/>
              </a:rPr>
              <a:t>FAIRE SIGNE</a:t>
            </a:r>
            <a:endParaRPr lang="sv-SE" sz="2400" b="1" dirty="0">
              <a:solidFill>
                <a:schemeClr val="bg1"/>
              </a:solidFill>
              <a:latin typeface="Arial"/>
              <a:cs typeface="Arial"/>
            </a:endParaRPr>
          </a:p>
        </p:txBody>
      </p:sp>
    </p:spTree>
    <p:extLst>
      <p:ext uri="{BB962C8B-B14F-4D97-AF65-F5344CB8AC3E}">
        <p14:creationId xmlns:p14="http://schemas.microsoft.com/office/powerpoint/2010/main" val="1418193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SLW3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Bildobjekt 7" descr="SLW2uT.png"/>
          <p:cNvPicPr>
            <a:picLocks noChangeAspect="1"/>
          </p:cNvPicPr>
          <p:nvPr/>
        </p:nvPicPr>
        <p:blipFill rotWithShape="1">
          <a:blip r:embed="rId4" cstate="print">
            <a:extLst>
              <a:ext uri="{28A0092B-C50C-407E-A947-70E740481C1C}">
                <a14:useLocalDpi xmlns:a14="http://schemas.microsoft.com/office/drawing/2010/main" val="0"/>
              </a:ext>
            </a:extLst>
          </a:blip>
          <a:srcRect t="3188" b="16841"/>
          <a:stretch/>
        </p:blipFill>
        <p:spPr>
          <a:xfrm>
            <a:off x="0" y="514350"/>
            <a:ext cx="9144000" cy="4113312"/>
          </a:xfrm>
          <a:prstGeom prst="rect">
            <a:avLst/>
          </a:prstGeom>
        </p:spPr>
      </p:pic>
      <p:sp>
        <p:nvSpPr>
          <p:cNvPr id="9" name="textruta 8"/>
          <p:cNvSpPr txBox="1"/>
          <p:nvPr/>
        </p:nvSpPr>
        <p:spPr>
          <a:xfrm>
            <a:off x="1371600" y="2860255"/>
            <a:ext cx="1980456" cy="461665"/>
          </a:xfrm>
          <a:prstGeom prst="rect">
            <a:avLst/>
          </a:prstGeom>
          <a:noFill/>
        </p:spPr>
        <p:txBody>
          <a:bodyPr wrap="square" rtlCol="0">
            <a:spAutoFit/>
          </a:bodyPr>
          <a:lstStyle/>
          <a:p>
            <a:pPr algn="ctr"/>
            <a:r>
              <a:rPr lang="fr-FR" sz="2400" b="1" dirty="0" smtClean="0">
                <a:solidFill>
                  <a:schemeClr val="bg1"/>
                </a:solidFill>
                <a:latin typeface="Arial"/>
                <a:cs typeface="Arial"/>
              </a:rPr>
              <a:t>S'ARRÊTER</a:t>
            </a:r>
            <a:endParaRPr lang="sv-SE" sz="2400" b="1" dirty="0">
              <a:solidFill>
                <a:schemeClr val="bg1"/>
              </a:solidFill>
              <a:latin typeface="Arial"/>
              <a:cs typeface="Arial"/>
            </a:endParaRPr>
          </a:p>
        </p:txBody>
      </p:sp>
      <p:sp>
        <p:nvSpPr>
          <p:cNvPr id="10" name="textruta 9"/>
          <p:cNvSpPr txBox="1"/>
          <p:nvPr/>
        </p:nvSpPr>
        <p:spPr>
          <a:xfrm>
            <a:off x="3606552" y="2860257"/>
            <a:ext cx="1930896" cy="461665"/>
          </a:xfrm>
          <a:prstGeom prst="rect">
            <a:avLst/>
          </a:prstGeom>
          <a:noFill/>
        </p:spPr>
        <p:txBody>
          <a:bodyPr wrap="square" rtlCol="0">
            <a:spAutoFit/>
          </a:bodyPr>
          <a:lstStyle/>
          <a:p>
            <a:pPr algn="ctr"/>
            <a:r>
              <a:rPr lang="fr-FR" sz="2400" b="1" dirty="0" smtClean="0">
                <a:solidFill>
                  <a:schemeClr val="bg1"/>
                </a:solidFill>
                <a:latin typeface="Arial"/>
                <a:cs typeface="Arial"/>
              </a:rPr>
              <a:t>REGARDER</a:t>
            </a:r>
            <a:endParaRPr lang="sv-SE" sz="2400" b="1" dirty="0">
              <a:solidFill>
                <a:schemeClr val="bg1"/>
              </a:solidFill>
              <a:latin typeface="Arial"/>
              <a:cs typeface="Arial"/>
            </a:endParaRPr>
          </a:p>
        </p:txBody>
      </p:sp>
      <p:sp>
        <p:nvSpPr>
          <p:cNvPr id="11" name="textruta 10"/>
          <p:cNvSpPr txBox="1"/>
          <p:nvPr/>
        </p:nvSpPr>
        <p:spPr>
          <a:xfrm>
            <a:off x="5679169" y="2860256"/>
            <a:ext cx="2357264" cy="461665"/>
          </a:xfrm>
          <a:prstGeom prst="rect">
            <a:avLst/>
          </a:prstGeom>
          <a:noFill/>
        </p:spPr>
        <p:txBody>
          <a:bodyPr wrap="square" rtlCol="0">
            <a:spAutoFit/>
          </a:bodyPr>
          <a:lstStyle/>
          <a:p>
            <a:pPr algn="ctr"/>
            <a:r>
              <a:rPr lang="fr-FR" sz="2400" b="1" dirty="0" smtClean="0">
                <a:solidFill>
                  <a:schemeClr val="bg1"/>
                </a:solidFill>
                <a:latin typeface="Arial"/>
                <a:cs typeface="Arial"/>
              </a:rPr>
              <a:t>FAIRE SIGNE</a:t>
            </a:r>
            <a:endParaRPr lang="sv-SE" sz="2400" b="1" dirty="0">
              <a:solidFill>
                <a:schemeClr val="bg1"/>
              </a:solidFill>
              <a:latin typeface="Arial"/>
              <a:cs typeface="Arial"/>
            </a:endParaRPr>
          </a:p>
        </p:txBody>
      </p:sp>
    </p:spTree>
    <p:extLst>
      <p:ext uri="{BB962C8B-B14F-4D97-AF65-F5344CB8AC3E}">
        <p14:creationId xmlns:p14="http://schemas.microsoft.com/office/powerpoint/2010/main" val="975206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0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444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13-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2447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5" name="Bildobjekt 4" descr="019-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4391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GB"/>
          </a:p>
        </p:txBody>
      </p:sp>
      <p:pic>
        <p:nvPicPr>
          <p:cNvPr id="4" name="Platshållare för innehåll 3" descr="020.jpg"/>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t="-371"/>
          <a:stretch/>
        </p:blipFill>
        <p:spPr>
          <a:xfrm>
            <a:off x="-1" y="-19051"/>
            <a:ext cx="9220201" cy="5186363"/>
          </a:xfrm>
        </p:spPr>
      </p:pic>
    </p:spTree>
    <p:extLst>
      <p:ext uri="{BB962C8B-B14F-4D97-AF65-F5344CB8AC3E}">
        <p14:creationId xmlns:p14="http://schemas.microsoft.com/office/powerpoint/2010/main" val="230509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fr-FR" dirty="0" smtClean="0"/>
              <a:t>Situation avec des cyclistes</a:t>
            </a:r>
            <a:endParaRPr lang="en-GB" dirty="0"/>
          </a:p>
        </p:txBody>
      </p:sp>
      <p:pic>
        <p:nvPicPr>
          <p:cNvPr id="4" name="Platshållare för innehåll 3" descr="021.jpg"/>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b="-102"/>
          <a:stretch/>
        </p:blipFill>
        <p:spPr>
          <a:xfrm>
            <a:off x="0" y="0"/>
            <a:ext cx="9175590" cy="5162550"/>
          </a:xfrm>
        </p:spPr>
      </p:pic>
    </p:spTree>
    <p:extLst>
      <p:ext uri="{BB962C8B-B14F-4D97-AF65-F5344CB8AC3E}">
        <p14:creationId xmlns:p14="http://schemas.microsoft.com/office/powerpoint/2010/main" val="2954141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09892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dbilds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VolvoCom Document" ma:contentTypeID="0x010100F5D22A0F54644B60B76DBD3C406B0C4300A5C1C58596AC4B6ABDE976EEF6C47E4100BDEA7CC82A68AF43AC4048C5551883BB" ma:contentTypeVersion="5" ma:contentTypeDescription="Content type for documents in VolvoCom" ma:contentTypeScope="" ma:versionID="8e385723940efc1ef433dc51212d0373">
  <xsd:schema xmlns:xsd="http://www.w3.org/2001/XMLSchema" xmlns:p="http://schemas.microsoft.com/office/2006/metadata/properties" xmlns:ns1="http://schemas.microsoft.com/sharepoint/v3" targetNamespace="http://schemas.microsoft.com/office/2006/metadata/properties" ma:root="true" ma:fieldsID="fc8f8439851e38b2e033cf9e2ae30bc8" ns1:_="">
    <xsd:import namespace="http://schemas.microsoft.com/sharepoint/v3"/>
    <xsd:element name="properties">
      <xsd:complexType>
        <xsd:sequence>
          <xsd:element name="documentManagement">
            <xsd:complexType>
              <xsd:all>
                <xsd:element ref="ns1:LinkDisplayText" minOccurs="0"/>
                <xsd:element ref="ns1:Description" minOccurs="0"/>
                <xsd:element ref="ns1:DocumentLanguage"/>
                <xsd:element ref="ns1:Classification"/>
                <xsd:element ref="ns1:ReferenceNumber" minOccurs="0"/>
                <xsd:element ref="ns1:PublishFrom"/>
                <xsd:element ref="ns1:PublishTo" minOccurs="0"/>
                <xsd:element ref="ns1:ValidFrom"/>
                <xsd:element ref="ns1:ValidTo" minOccurs="0"/>
                <xsd:element ref="ns1:AllowOverwriteProperties" minOccurs="0"/>
                <xsd:element ref="ns1:AttachedToPages" minOccurs="0"/>
                <xsd:element ref="ns1:TargetApplication" minOccurs="0"/>
                <xsd:element ref="ns1:Owner"/>
                <xsd:element ref="ns1:DocumentInformationType" minOccurs="0"/>
                <xsd:element ref="ns1:CWPID" minOccurs="0"/>
                <xsd:element ref="ns1:REXKWANDOBADCWPIDFIELD02c81594-1387-450f-910d-fc2c8da796f7"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LinkDisplayText" ma:index="8" nillable="true" ma:displayName="Link Display Text" ma:description="Text to display as link" ma:internalName="LinkDisplayText">
      <xsd:simpleType>
        <xsd:restriction base="dms:Text"/>
      </xsd:simpleType>
    </xsd:element>
    <xsd:element name="Description" ma:index="9" nillable="true" ma:displayName="Description" ma:description="Description" ma:internalName="Description">
      <xsd:simpleType>
        <xsd:restriction base="dms:Note"/>
      </xsd:simpleType>
    </xsd:element>
    <xsd:element name="DocumentLanguage" ma:index="10" ma:displayName="DocumentLanguage" ma:default="English" ma:description="Language of the document" ma:internalName="DocumentLanguage">
      <xsd:simpleType>
        <xsd:restriction base="dms:Choice">
          <xsd:enumeration value="Arabic"/>
          <xsd:enumeration value="Chinese"/>
          <xsd:enumeration value="Danish"/>
          <xsd:enumeration value="Dutch"/>
          <xsd:enumeration value="English"/>
          <xsd:enumeration value="Farsi"/>
          <xsd:enumeration value="Finnish"/>
          <xsd:enumeration value="Flemish"/>
          <xsd:enumeration value="French"/>
          <xsd:enumeration value="German"/>
          <xsd:enumeration value="Italian"/>
          <xsd:enumeration value="Japanese"/>
          <xsd:enumeration value="Korean"/>
          <xsd:enumeration value="Norwegian"/>
          <xsd:enumeration value="Polish"/>
          <xsd:enumeration value="Portuguese"/>
          <xsd:enumeration value="Russian"/>
          <xsd:enumeration value="Spanish"/>
          <xsd:enumeration value="Swedish"/>
          <xsd:enumeration value="Turkish"/>
        </xsd:restriction>
      </xsd:simpleType>
    </xsd:element>
    <xsd:element name="Classification" ma:index="11" ma:displayName="Classification" ma:default="Internal" ma:description="Classification of the document" ma:internalName="Classification">
      <xsd:simpleType>
        <xsd:restriction base="dms:Choice">
          <xsd:enumeration value="Internal"/>
          <xsd:enumeration value="Open"/>
        </xsd:restriction>
      </xsd:simpleType>
    </xsd:element>
    <xsd:element name="ReferenceNumber" ma:index="12" nillable="true" ma:displayName="ReferenceNumber" ma:description="Document reference number" ma:internalName="ReferenceNumber">
      <xsd:simpleType>
        <xsd:restriction base="dms:Text"/>
      </xsd:simpleType>
    </xsd:element>
    <xsd:element name="PublishFrom" ma:index="13" ma:displayName="PublishFrom" ma:default="[today]" ma:description="Date to begin publishing" ma:internalName="PublishFrom">
      <xsd:simpleType>
        <xsd:restriction base="dms:DateTime"/>
      </xsd:simpleType>
    </xsd:element>
    <xsd:element name="PublishTo" ma:index="14" nillable="true" ma:displayName="PublishTo" ma:description="Date to end publishing" ma:internalName="PublishTo">
      <xsd:simpleType>
        <xsd:restriction base="dms:DateTime"/>
      </xsd:simpleType>
    </xsd:element>
    <xsd:element name="ValidFrom" ma:index="15" ma:displayName="ValidFrom" ma:default="[today]" ma:description="Date after which the document is valid" ma:internalName="ValidFrom">
      <xsd:simpleType>
        <xsd:restriction base="dms:DateTime"/>
      </xsd:simpleType>
    </xsd:element>
    <xsd:element name="ValidTo" ma:index="16" nillable="true" ma:displayName="ValidTo" ma:description="Date until which the document is valid" ma:internalName="ValidTo">
      <xsd:simpleType>
        <xsd:restriction base="dms:DateTime"/>
      </xsd:simpleType>
    </xsd:element>
    <xsd:element name="AllowOverwriteProperties" ma:index="17" nillable="true" ma:displayName="AllowOverwriteProperties" ma:description="Replace previously saved properties with these new properties." ma:internalName="AllowOverwriteProperties">
      <xsd:simpleType>
        <xsd:restriction base="dms:Boolean"/>
      </xsd:simpleType>
    </xsd:element>
    <xsd:element name="AttachedToPages" ma:index="18" nillable="true" ma:displayName="AttachedToPages" ma:description="Pages to which the document is attached" ma:hidden="true" ma:internalName="AttachedToPages">
      <xsd:simpleType>
        <xsd:restriction base="dms:Unknown"/>
      </xsd:simpleType>
    </xsd:element>
    <xsd:element name="TargetApplication" ma:index="19" nillable="true" ma:displayName="Target Application" ma:default="Internet/Public" ma:description="Select if you wish to associate a document with a page in the application of choice" ma:internalName="TargetApplication" ma:requiredMultiChoice="true">
      <xsd:complexType>
        <xsd:complexContent>
          <xsd:extension base="dms:MultiChoice">
            <xsd:sequence>
              <xsd:element name="Value" maxOccurs="unbounded" minOccurs="0" nillable="true">
                <xsd:simpleType>
                  <xsd:restriction base="dms:Choice">
                    <xsd:enumeration value="Intranet/Violin"/>
                    <xsd:enumeration value="Extended Intranet"/>
                    <xsd:enumeration value="Extranet"/>
                    <xsd:enumeration value="Internet/Public"/>
                  </xsd:restriction>
                </xsd:simpleType>
              </xsd:element>
            </xsd:sequence>
          </xsd:extension>
        </xsd:complexContent>
      </xsd:complexType>
    </xsd:element>
    <xsd:element name="Owner" ma:index="20" ma:displayName="Owner" ma:description="Owner of document" ma:internalName="Owner">
      <xsd:simpleType>
        <xsd:restriction base="dms:Text"/>
      </xsd:simpleType>
    </xsd:element>
    <xsd:element name="DocumentInformationType" ma:index="21" nillable="true" ma:displayName="DocumentInformationType" ma:description="The information type of the document" ma:internalName="DocumentInformationType" ma:requiredMultiChoice="true">
      <xsd:complexType>
        <xsd:complexContent>
          <xsd:extension base="dms:MultiChoice">
            <xsd:sequence>
              <xsd:element name="Value" maxOccurs="unbounded" minOccurs="0" nillable="true">
                <xsd:simpleType>
                  <xsd:restriction base="dms:Choice">
                    <xsd:enumeration value="Applications &amp; tools"/>
                    <xsd:enumeration value="Company presentations &amp; support materials"/>
                    <xsd:enumeration value="Events"/>
                    <xsd:enumeration value="Forms"/>
                    <xsd:enumeration value="Images, maps &amp; charts"/>
                    <xsd:enumeration value="Legal"/>
                    <xsd:enumeration value="Manuals &amp; Instructions"/>
                    <xsd:enumeration value="Minutes"/>
                    <xsd:enumeration value="News &amp; announcements"/>
                    <xsd:enumeration value="Other"/>
                    <xsd:enumeration value="Policies &amp; guidelines"/>
                    <xsd:enumeration value="Publications &amp; forums"/>
                    <xsd:enumeration value="Reports"/>
                    <xsd:enumeration value="Standards &amp; Patents"/>
                    <xsd:enumeration value="Templates"/>
                    <xsd:enumeration value="Training"/>
                    <xsd:enumeration value="Travel &amp; Expense"/>
                    <xsd:enumeration value="Video/audio"/>
                  </xsd:restriction>
                </xsd:simpleType>
              </xsd:element>
            </xsd:sequence>
          </xsd:extension>
        </xsd:complexContent>
      </xsd:complexType>
    </xsd:element>
    <xsd:element name="CWPID" ma:index="22" nillable="true" ma:displayName="CWPID" ma:description="Unique ID used by CWP to query. Please leave this field unmodified!" ma:internalName="CWPID">
      <xsd:simpleType>
        <xsd:restriction base="dms:Text"/>
      </xsd:simpleType>
    </xsd:element>
    <xsd:element name="REXKWANDOBADCWPIDFIELD02c81594-1387-450f-910d-fc2c8da796f7" ma:index="23" nillable="true" ma:displayName="REXKWANDOBADCWPIDFIELD02c81594-1387-450f-910d-fc2c8da796f7" ma:description="OLD CWPID FIELD DO NOT USE" ma:internalName="REXKWANDOBADCWPIDFIELD02c81594_x002d_1387_x002d_450f_x002d_910d_x002d_fc2c8da796f7">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ReferenceNumber xmlns="http://schemas.microsoft.com/sharepoint/v3" xsi:nil="true"/>
    <PublishTo xmlns="http://schemas.microsoft.com/sharepoint/v3" xsi:nil="true"/>
    <ValidFrom xmlns="http://schemas.microsoft.com/sharepoint/v3">2015-07-02T06:04:00+00:00</ValidFrom>
    <Owner xmlns="http://schemas.microsoft.com/sharepoint/v3">AB Volvo</Owner>
    <DocumentInformationType xmlns="http://schemas.microsoft.com/sharepoint/v3">
      <Value>Other</Value>
    </DocumentInformationType>
    <CWPID xmlns="http://schemas.microsoft.com/sharepoint/v3">69227755-551c-4443-8858-c4b5f9773201</CWPID>
    <DocumentLanguage xmlns="http://schemas.microsoft.com/sharepoint/v3">French</DocumentLanguage>
    <LinkDisplayText xmlns="http://schemas.microsoft.com/sharepoint/v3" xsi:nil="true"/>
    <TargetApplication xmlns="http://schemas.microsoft.com/sharepoint/v3">
      <Value>Internet/Public</Value>
    </TargetApplication>
    <Classification xmlns="http://schemas.microsoft.com/sharepoint/v3">Open</Classification>
    <AllowOverwriteProperties xmlns="http://schemas.microsoft.com/sharepoint/v3">false</AllowOverwriteProperties>
    <PublishFrom xmlns="http://schemas.microsoft.com/sharepoint/v3">2015-07-02T06:04:00+00:00</PublishFrom>
    <ValidTo xmlns="http://schemas.microsoft.com/sharepoint/v3" xsi:nil="true"/>
    <Description xmlns="http://schemas.microsoft.com/sharepoint/v3" xsi:nil="true"/>
    <AttachedToPages xmlns="http://schemas.microsoft.com/sharepoint/v3" xsi:nil="true"/>
    <REXKWANDOBADCWPIDFIELD02c81594-1387-450f-910d-fc2c8da796f7 xmlns="http://schemas.microsoft.com/sharepoint/v3" xsi:nil="true"/>
  </documentManagement>
</p:properties>
</file>

<file path=customXml/itemProps1.xml><?xml version="1.0" encoding="utf-8"?>
<ds:datastoreItem xmlns:ds="http://schemas.openxmlformats.org/officeDocument/2006/customXml" ds:itemID="{BF5B5143-3B81-41CA-BF96-249DE261B94B}"/>
</file>

<file path=customXml/itemProps2.xml><?xml version="1.0" encoding="utf-8"?>
<ds:datastoreItem xmlns:ds="http://schemas.openxmlformats.org/officeDocument/2006/customXml" ds:itemID="{E583C915-E6EC-4527-A12A-0495E9F243AE}"/>
</file>

<file path=customXml/itemProps3.xml><?xml version="1.0" encoding="utf-8"?>
<ds:datastoreItem xmlns:ds="http://schemas.openxmlformats.org/officeDocument/2006/customXml" ds:itemID="{7C9483CD-D8C9-4778-B0DB-1C17003B2C92}"/>
</file>

<file path=docProps/app.xml><?xml version="1.0" encoding="utf-8"?>
<Properties xmlns="http://schemas.openxmlformats.org/officeDocument/2006/extended-properties" xmlns:vt="http://schemas.openxmlformats.org/officeDocument/2006/docPropsVTypes">
  <Template>Bredbildspresentation.potx</Template>
  <TotalTime>0</TotalTime>
  <Words>130</Words>
  <Application>Microsoft Office PowerPoint</Application>
  <PresentationFormat>On-screen Show (16:9)</PresentationFormat>
  <Paragraphs>156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Tw Cen MT</vt:lpstr>
      <vt:lpstr>Wingdings</vt:lpstr>
      <vt:lpstr>Wingdings 2</vt:lpstr>
      <vt:lpstr>Bredbildspresentation</vt:lpstr>
      <vt:lpstr>PowerPoint Presentation</vt:lpstr>
      <vt:lpstr>PowerPoint Presentation</vt:lpstr>
      <vt:lpstr>PowerPoint Presentation</vt:lpstr>
      <vt:lpstr>PowerPoint Presentation</vt:lpstr>
      <vt:lpstr>PowerPoint Presentation</vt:lpstr>
      <vt:lpstr>PowerPoint Presentation</vt:lpstr>
      <vt:lpstr>Situation avec des cyclistes</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2015-06-04T10:59:07Z</dcterms:modified>
  <cp:contentType>VolvoCom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0x010100F5D22A0F54644B60B76DBD3C406B0C4300A5C1C58596AC4B6ABDE976EEF6C47E4100BDEA7CC82A68AF43AC4048C5551883BB</vt:lpwstr>
  </property>
</Properties>
</file>