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297" r:id="rId2"/>
    <p:sldId id="298" r:id="rId3"/>
    <p:sldId id="259" r:id="rId4"/>
    <p:sldId id="292" r:id="rId5"/>
    <p:sldId id="274" r:id="rId6"/>
    <p:sldId id="296" r:id="rId7"/>
    <p:sldId id="294" r:id="rId8"/>
    <p:sldId id="277" r:id="rId9"/>
    <p:sldId id="279" r:id="rId10"/>
    <p:sldId id="288" r:id="rId11"/>
    <p:sldId id="299" r:id="rId12"/>
  </p:sldIdLst>
  <p:sldSz cx="9144000" cy="5143500" type="screen16x9"/>
  <p:notesSz cx="7010400" cy="9296400"/>
  <p:defaultTextStyle>
    <a:lvl1pPr marL="0" algn="l" rtl="0" latinLnBrk="0">
      <a:defRPr lang="sv-SE" sz="1800" kern="1200">
        <a:solidFill>
          <a:schemeClr val="tx1"/>
        </a:solidFill>
        <a:latin typeface="+mn-lt"/>
        <a:ea typeface="+mn-ea"/>
        <a:cs typeface="+mn-cs"/>
      </a:defRPr>
    </a:lvl1pPr>
    <a:lvl2pPr marL="457200" algn="l" rtl="0" latinLnBrk="0">
      <a:defRPr lang="sv-SE" sz="1800" kern="1200">
        <a:solidFill>
          <a:schemeClr val="tx1"/>
        </a:solidFill>
        <a:latin typeface="+mn-lt"/>
        <a:ea typeface="+mn-ea"/>
        <a:cs typeface="+mn-cs"/>
      </a:defRPr>
    </a:lvl2pPr>
    <a:lvl3pPr marL="914400" algn="l" rtl="0" latinLnBrk="0">
      <a:defRPr lang="sv-SE" sz="1800" kern="1200">
        <a:solidFill>
          <a:schemeClr val="tx1"/>
        </a:solidFill>
        <a:latin typeface="+mn-lt"/>
        <a:ea typeface="+mn-ea"/>
        <a:cs typeface="+mn-cs"/>
      </a:defRPr>
    </a:lvl3pPr>
    <a:lvl4pPr marL="1371600" algn="l" rtl="0" latinLnBrk="0">
      <a:defRPr lang="sv-SE" sz="1800" kern="1200">
        <a:solidFill>
          <a:schemeClr val="tx1"/>
        </a:solidFill>
        <a:latin typeface="+mn-lt"/>
        <a:ea typeface="+mn-ea"/>
        <a:cs typeface="+mn-cs"/>
      </a:defRPr>
    </a:lvl4pPr>
    <a:lvl5pPr marL="1828800" algn="l" rtl="0" latinLnBrk="0">
      <a:defRPr lang="sv-SE" sz="1800" kern="1200">
        <a:solidFill>
          <a:schemeClr val="tx1"/>
        </a:solidFill>
        <a:latin typeface="+mn-lt"/>
        <a:ea typeface="+mn-ea"/>
        <a:cs typeface="+mn-cs"/>
      </a:defRPr>
    </a:lvl5pPr>
    <a:lvl6pPr marL="2286000" algn="l" rtl="0" latinLnBrk="0">
      <a:defRPr lang="sv-SE" sz="1800" kern="1200">
        <a:solidFill>
          <a:schemeClr val="tx1"/>
        </a:solidFill>
        <a:latin typeface="+mn-lt"/>
        <a:ea typeface="+mn-ea"/>
        <a:cs typeface="+mn-cs"/>
      </a:defRPr>
    </a:lvl6pPr>
    <a:lvl7pPr marL="2743200" algn="l" rtl="0" latinLnBrk="0">
      <a:defRPr lang="sv-SE" sz="1800" kern="1200">
        <a:solidFill>
          <a:schemeClr val="tx1"/>
        </a:solidFill>
        <a:latin typeface="+mn-lt"/>
        <a:ea typeface="+mn-ea"/>
        <a:cs typeface="+mn-cs"/>
      </a:defRPr>
    </a:lvl7pPr>
    <a:lvl8pPr marL="3200400" algn="l" rtl="0" latinLnBrk="0">
      <a:defRPr lang="sv-SE" sz="1800" kern="1200">
        <a:solidFill>
          <a:schemeClr val="tx1"/>
        </a:solidFill>
        <a:latin typeface="+mn-lt"/>
        <a:ea typeface="+mn-ea"/>
        <a:cs typeface="+mn-cs"/>
      </a:defRPr>
    </a:lvl8pPr>
    <a:lvl9pPr marL="3657600" algn="l" rtl="0" latinLnBrk="0">
      <a:defRPr lang="sv-SE"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089" autoAdjust="0"/>
    <p:restoredTop sz="82363" autoAdjust="0"/>
  </p:normalViewPr>
  <p:slideViewPr>
    <p:cSldViewPr>
      <p:cViewPr>
        <p:scale>
          <a:sx n="125" d="100"/>
          <a:sy n="125" d="100"/>
        </p:scale>
        <p:origin x="-1872" y="-516"/>
      </p:cViewPr>
      <p:guideLst>
        <p:guide orient="horz" pos="15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4" d="100"/>
          <a:sy n="84" d="100"/>
        </p:scale>
        <p:origin x="-3768" y="-84"/>
      </p:cViewPr>
      <p:guideLst>
        <p:guide orient="horz" pos="2884"/>
        <p:guide pos="22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sv-SE"/>
          </a:p>
        </p:txBody>
      </p:sp>
      <p:sp>
        <p:nvSpPr>
          <p:cNvPr id="3" name="Platshållare för datum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0452B7-A5DC-E645-AE9D-531B0904798B}" type="datetimeFigureOut">
              <a:rPr lang="sv-SE" smtClean="0"/>
              <a:t>2015-06-02</a:t>
            </a:fld>
            <a:endParaRPr lang="sv-SE"/>
          </a:p>
        </p:txBody>
      </p:sp>
      <p:sp>
        <p:nvSpPr>
          <p:cNvPr id="4" name="Platshållare för sidfot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sv-SE"/>
          </a:p>
        </p:txBody>
      </p:sp>
      <p:sp>
        <p:nvSpPr>
          <p:cNvPr id="5" name="Platshållare för bildnumm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05104DE-0F90-9F4A-989B-9A09BD69D1AF}" type="slidenum">
              <a:rPr lang="sv-SE" smtClean="0"/>
              <a:t>‹#›</a:t>
            </a:fld>
            <a:endParaRPr lang="sv-SE"/>
          </a:p>
        </p:txBody>
      </p:sp>
    </p:spTree>
    <p:extLst>
      <p:ext uri="{BB962C8B-B14F-4D97-AF65-F5344CB8AC3E}">
        <p14:creationId xmlns:p14="http://schemas.microsoft.com/office/powerpoint/2010/main" val="89866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latinLnBrk="0">
              <a:defRPr lang="sv-SE" sz="1200"/>
            </a:lvl1pPr>
            <a:extLst/>
          </a:lstStyle>
          <a:p>
            <a:endParaRPr lang="sv-S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latinLnBrk="0">
              <a:defRPr lang="sv-SE" sz="1200"/>
            </a:lvl1pPr>
            <a:extLst/>
          </a:lstStyle>
          <a:p>
            <a:fld id="{A8ADFD5B-A66C-449C-B6E8-FB716D07777D}" type="datetimeFigureOut">
              <a:rPr lang="sv-SE"/>
              <a:pPr/>
              <a:t>2015-06-02</a:t>
            </a:fld>
            <a:endParaRPr lang="sv-SE"/>
          </a:p>
        </p:txBody>
      </p:sp>
      <p:sp>
        <p:nvSpPr>
          <p:cNvPr id="4" name="Slide Image Placeholder 3"/>
          <p:cNvSpPr>
            <a:spLocks noGrp="1" noRot="1" noChangeAspect="1"/>
          </p:cNvSpPr>
          <p:nvPr>
            <p:ph type="sldImg" idx="2"/>
          </p:nvPr>
        </p:nvSpPr>
        <p:spPr>
          <a:xfrm>
            <a:off x="552450" y="696913"/>
            <a:ext cx="5892800" cy="3314700"/>
          </a:xfrm>
          <a:prstGeom prst="rect">
            <a:avLst/>
          </a:prstGeom>
          <a:noFill/>
          <a:ln w="12700">
            <a:solidFill>
              <a:prstClr val="black"/>
            </a:solidFill>
          </a:ln>
        </p:spPr>
        <p:txBody>
          <a:bodyPr vert="horz" lIns="93177" tIns="46589" rIns="93177" bIns="46589" rtlCol="0" anchor="ctr"/>
          <a:lstStyle>
            <a:extLst/>
          </a:lstStyle>
          <a:p>
            <a:endParaRPr lang="sv-SE"/>
          </a:p>
        </p:txBody>
      </p:sp>
      <p:sp>
        <p:nvSpPr>
          <p:cNvPr id="5" name="Notes Placeholder 4"/>
          <p:cNvSpPr>
            <a:spLocks noGrp="1"/>
          </p:cNvSpPr>
          <p:nvPr>
            <p:ph type="body" sz="quarter" idx="3"/>
          </p:nvPr>
        </p:nvSpPr>
        <p:spPr>
          <a:xfrm>
            <a:off x="523129" y="4140342"/>
            <a:ext cx="5937216" cy="4501867"/>
          </a:xfrm>
          <a:prstGeom prst="rect">
            <a:avLst/>
          </a:prstGeom>
        </p:spPr>
        <p:txBody>
          <a:bodyPr vert="horz" lIns="93177" tIns="46589" rIns="93177" bIns="46589" rtlCol="0">
            <a:normAutofit/>
          </a:bodyPr>
          <a:lstStyle>
            <a:extLst/>
          </a:lstStyle>
          <a:p>
            <a:pPr lvl="0"/>
            <a:r>
              <a:rPr lang="sv-SE" dirty="0"/>
              <a:t>Klicka för att ändra formatet för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latinLnBrk="0">
              <a:defRPr lang="sv-SE" sz="1200"/>
            </a:lvl1pPr>
            <a:extLst/>
          </a:lstStyle>
          <a:p>
            <a:endParaRPr lang="sv-S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latinLnBrk="0">
              <a:defRPr lang="sv-SE" sz="1200"/>
            </a:lvl1pPr>
            <a:extLst/>
          </a:lstStyle>
          <a:p>
            <a:fld id="{CA5D3BF3-D352-46FC-8343-31F56E6730EA}" type="slidenum">
              <a:rPr/>
              <a:pPr/>
              <a:t>‹#›</a:t>
            </a:fld>
            <a:endParaRPr lang="sv-SE"/>
          </a:p>
        </p:txBody>
      </p:sp>
    </p:spTree>
    <p:extLst>
      <p:ext uri="{BB962C8B-B14F-4D97-AF65-F5344CB8AC3E}">
        <p14:creationId xmlns:p14="http://schemas.microsoft.com/office/powerpoint/2010/main" val="3108560192"/>
      </p:ext>
    </p:extLst>
  </p:cSld>
  <p:clrMap bg1="lt1" tx1="dk1" bg2="lt2" tx2="dk2" accent1="accent1" accent2="accent2" accent3="accent3" accent4="accent4" accent5="accent5" accent6="accent6" hlink="hlink" folHlink="folHlink"/>
  <p:notesStyle>
    <a:lvl1pPr marL="0" algn="l" rtl="0" latinLnBrk="0">
      <a:defRPr lang="sv-SE" sz="1200" kern="1200">
        <a:solidFill>
          <a:schemeClr val="tx1"/>
        </a:solidFill>
        <a:latin typeface="+mn-lt"/>
        <a:ea typeface="+mn-ea"/>
        <a:cs typeface="+mn-cs"/>
      </a:defRPr>
    </a:lvl1pPr>
    <a:lvl2pPr marL="457200" algn="l" rtl="0" latinLnBrk="0">
      <a:defRPr lang="sv-SE" sz="1200" kern="1200">
        <a:solidFill>
          <a:schemeClr val="tx1"/>
        </a:solidFill>
        <a:latin typeface="+mn-lt"/>
        <a:ea typeface="+mn-ea"/>
        <a:cs typeface="+mn-cs"/>
      </a:defRPr>
    </a:lvl2pPr>
    <a:lvl3pPr marL="914400" algn="l" rtl="0" latinLnBrk="0">
      <a:defRPr lang="sv-SE" sz="1200" kern="1200">
        <a:solidFill>
          <a:schemeClr val="tx1"/>
        </a:solidFill>
        <a:latin typeface="+mn-lt"/>
        <a:ea typeface="+mn-ea"/>
        <a:cs typeface="+mn-cs"/>
      </a:defRPr>
    </a:lvl3pPr>
    <a:lvl4pPr marL="1371600" algn="l" rtl="0" latinLnBrk="0">
      <a:defRPr lang="sv-SE" sz="1200" kern="1200">
        <a:solidFill>
          <a:schemeClr val="tx1"/>
        </a:solidFill>
        <a:latin typeface="+mn-lt"/>
        <a:ea typeface="+mn-ea"/>
        <a:cs typeface="+mn-cs"/>
      </a:defRPr>
    </a:lvl4pPr>
    <a:lvl5pPr marL="1828800" algn="l" rtl="0" latinLnBrk="0">
      <a:defRPr lang="sv-SE" sz="1200" kern="1200">
        <a:solidFill>
          <a:schemeClr val="tx1"/>
        </a:solidFill>
        <a:latin typeface="+mn-lt"/>
        <a:ea typeface="+mn-ea"/>
        <a:cs typeface="+mn-cs"/>
      </a:defRPr>
    </a:lvl5pPr>
    <a:lvl6pPr marL="2286000" algn="l" rtl="0" latinLnBrk="0">
      <a:defRPr lang="sv-SE" sz="1200" kern="1200">
        <a:solidFill>
          <a:schemeClr val="tx1"/>
        </a:solidFill>
        <a:latin typeface="+mn-lt"/>
        <a:ea typeface="+mn-ea"/>
        <a:cs typeface="+mn-cs"/>
      </a:defRPr>
    </a:lvl6pPr>
    <a:lvl7pPr marL="2743200" algn="l" rtl="0" latinLnBrk="0">
      <a:defRPr lang="sv-SE" sz="1200" kern="1200">
        <a:solidFill>
          <a:schemeClr val="tx1"/>
        </a:solidFill>
        <a:latin typeface="+mn-lt"/>
        <a:ea typeface="+mn-ea"/>
        <a:cs typeface="+mn-cs"/>
      </a:defRPr>
    </a:lvl7pPr>
    <a:lvl8pPr marL="3200400" algn="l" rtl="0" latinLnBrk="0">
      <a:defRPr lang="sv-SE" sz="1200" kern="1200">
        <a:solidFill>
          <a:schemeClr val="tx1"/>
        </a:solidFill>
        <a:latin typeface="+mn-lt"/>
        <a:ea typeface="+mn-ea"/>
        <a:cs typeface="+mn-cs"/>
      </a:defRPr>
    </a:lvl8pPr>
    <a:lvl9pPr marL="3657600" algn="l" rtl="0" latinLnBrk="0">
      <a:defRPr lang="sv-SE"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523129" y="4140342"/>
            <a:ext cx="5937216" cy="5060102"/>
          </a:xfrm>
        </p:spPr>
        <p:txBody>
          <a:bodyPr>
            <a:normAutofit/>
          </a:bodyPr>
          <a:lstStyle/>
          <a:p>
            <a:pPr>
              <a:lnSpc>
                <a:spcPct val="120000"/>
              </a:lnSpc>
            </a:pPr>
            <a:r>
              <a:rPr lang="nl-BE" sz="1000" b="1" dirty="0"/>
              <a:t>Achtergrondinformatie</a:t>
            </a:r>
          </a:p>
          <a:p>
            <a:pPr>
              <a:lnSpc>
                <a:spcPct val="120000"/>
              </a:lnSpc>
            </a:pPr>
            <a:r>
              <a:rPr lang="nl-BE" sz="1000" dirty="0"/>
              <a:t>Elk jaar sterven ruim meer dan 1,2 miljoen mensen in een verkeersongeval en in 10 % hiervan zijn commerciële voertuigen betrokken. Dit komt neer op ruim 3400 doden per dag. Bovendien schat de Wereldgezondheidsorganisatie (WHO) dat, indien er geen maatregelen worden getroffen, dit aantal binnen 15 jaar zal verhogen met 45 %.</a:t>
            </a:r>
          </a:p>
          <a:p>
            <a:pPr>
              <a:lnSpc>
                <a:spcPct val="120000"/>
              </a:lnSpc>
            </a:pPr>
            <a:endParaRPr lang="en-GB" sz="1000" dirty="0"/>
          </a:p>
          <a:p>
            <a:pPr>
              <a:lnSpc>
                <a:spcPct val="120000"/>
              </a:lnSpc>
            </a:pPr>
            <a:r>
              <a:rPr lang="nl-BE" sz="1000" b="1" dirty="0"/>
              <a:t>Veiligheid, onze kernwaarde</a:t>
            </a:r>
          </a:p>
          <a:p>
            <a:pPr>
              <a:lnSpc>
                <a:spcPct val="120000"/>
              </a:lnSpc>
            </a:pPr>
            <a:r>
              <a:rPr lang="nl-BE" sz="1000" dirty="0"/>
              <a:t>Veiligheid stond altijd centraal bij Volvo sinds het bedrijf in 1927 is opgericht. We hebben een duidelijke visie over veiligheid: het aantal ongevallen moet tot nul worden teruggebracht. Dit doet het bedrijf door onderzoek naar het verkeer uit te voeren maar ook door baanbrekende veiligheidsvoorzieningen voor onze producten te ontwikkelen die de veiligheid van de chauffeur en andere weggebruikers verbeteren. Maar we willen nog een stapje verdergaan. En daarvoor hebben we uw hulp nodig.</a:t>
            </a:r>
            <a:endParaRPr lang="en-GB" sz="1000" dirty="0"/>
          </a:p>
          <a:p>
            <a:pPr>
              <a:lnSpc>
                <a:spcPct val="120000"/>
              </a:lnSpc>
            </a:pPr>
            <a:endParaRPr lang="en-GB" sz="1000" dirty="0"/>
          </a:p>
          <a:p>
            <a:pPr>
              <a:lnSpc>
                <a:spcPct val="120000"/>
              </a:lnSpc>
            </a:pPr>
            <a:r>
              <a:rPr lang="nl-BE" sz="1000" b="1" dirty="0"/>
              <a:t>Stop, Kijk, Wuif</a:t>
            </a:r>
          </a:p>
          <a:p>
            <a:pPr>
              <a:lnSpc>
                <a:spcPct val="120000"/>
              </a:lnSpc>
            </a:pPr>
            <a:r>
              <a:rPr lang="nl-BE" sz="1000" dirty="0"/>
              <a:t>Eén van de projecten waardoor we echt een verschil willen maken, gaat over verkeersveiligheid en kinderen. We willen kinderen helpen te begrijpen hoe ze zich veilig in de buurt van trucks, bussen, auto's enz. moeten gedragen. We zetten ons actief in om het concept van </a:t>
            </a:r>
            <a:r>
              <a:rPr lang="nl-BE" sz="1000" b="1" dirty="0" smtClean="0"/>
              <a:t>Stop, Kijk, Wuif </a:t>
            </a:r>
            <a:r>
              <a:rPr lang="nl-BE" sz="1000" dirty="0" smtClean="0"/>
              <a:t>aan zo veel mogelijk kinderen duidelijk te maken. Deze boodschap kan immers vele levens redden. Hoeveel kinderen kunt u bereiken en uitleg geven over het 'Stop, Kijk, Wuif'-initiatief?</a:t>
            </a:r>
            <a:endParaRPr lang="en-GB" sz="1000" dirty="0"/>
          </a:p>
          <a:p>
            <a:pPr>
              <a:lnSpc>
                <a:spcPct val="120000"/>
              </a:lnSpc>
            </a:pPr>
            <a:endParaRPr lang="en-GB" sz="1000" dirty="0"/>
          </a:p>
          <a:p>
            <a:pPr>
              <a:lnSpc>
                <a:spcPct val="120000"/>
              </a:lnSpc>
            </a:pPr>
            <a:r>
              <a:rPr lang="nl-BE" sz="1000" b="1" dirty="0"/>
              <a:t>Hoe het materiaal gebruiken </a:t>
            </a:r>
          </a:p>
          <a:p>
            <a:pPr>
              <a:lnSpc>
                <a:spcPct val="120000"/>
              </a:lnSpc>
            </a:pPr>
            <a:r>
              <a:rPr lang="nl-BE" sz="1000" dirty="0"/>
              <a:t>Gebruik de volgende dia's om een gesprek met de kinderen op gang te brengen. Herhaal de kernboodschappen en leg ze uit. </a:t>
            </a:r>
            <a:r>
              <a:rPr lang="nl-BE" sz="1000" dirty="0" smtClean="0"/>
              <a:t>Uiteraard hoeft u het script niet woord voor woord te volgen. </a:t>
            </a:r>
            <a:endParaRPr lang="en-GB" sz="1000" dirty="0" smtClean="0"/>
          </a:p>
          <a:p>
            <a:pPr>
              <a:lnSpc>
                <a:spcPct val="120000"/>
              </a:lnSpc>
            </a:pPr>
            <a:r>
              <a:rPr lang="nl-BE" sz="1000" dirty="0"/>
              <a:t>Indien u interesse hebt om een volledig uitgewerkte activiteit te promoten of te helpen organiseren in een school (met de hulp van een leerkracht), in een jeugdgroep of in samenwerking met lokale of regionale overheidsinstellingen, is er ook een uitgebreide kit met allerlei onderdelen beschikbaar. Voor meer informatie neemt u contact op met uw CSR (Corporate Social Responsibility) manager of communicatiemanager.</a:t>
            </a:r>
            <a:endParaRPr lang="en-GB" sz="1000" dirty="0"/>
          </a:p>
        </p:txBody>
      </p:sp>
      <p:sp>
        <p:nvSpPr>
          <p:cNvPr id="4" name="Platshållare för bildnummer 3"/>
          <p:cNvSpPr>
            <a:spLocks noGrp="1"/>
          </p:cNvSpPr>
          <p:nvPr>
            <p:ph type="sldNum" sz="quarter" idx="10"/>
          </p:nvPr>
        </p:nvSpPr>
        <p:spPr/>
        <p:txBody>
          <a:bodyPr/>
          <a:lstStyle/>
          <a:p>
            <a:fld id="{71CFF73B-4AAA-EF47-BD5A-1D925FDA4997}" type="slidenum">
              <a:rPr lang="sv-SE" smtClean="0"/>
              <a:t>1</a:t>
            </a:fld>
            <a:endParaRPr lang="sv-SE"/>
          </a:p>
        </p:txBody>
      </p:sp>
    </p:spTree>
    <p:extLst>
      <p:ext uri="{BB962C8B-B14F-4D97-AF65-F5344CB8AC3E}">
        <p14:creationId xmlns:p14="http://schemas.microsoft.com/office/powerpoint/2010/main" val="275780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nl-BE" sz="1100" b="1" dirty="0"/>
              <a:t>Open de dialoog met vragen zoals:</a:t>
            </a:r>
          </a:p>
          <a:p>
            <a:pPr marL="174708" indent="-174708" defTabSz="465887">
              <a:buFontTx/>
              <a:buChar char="-"/>
              <a:defRPr/>
            </a:pPr>
            <a:r>
              <a:rPr lang="nl-BE" sz="1100" dirty="0"/>
              <a:t>Hoe weet je dat de chauffeur jou heeft gezien? </a:t>
            </a:r>
          </a:p>
          <a:p>
            <a:pPr marL="174708" indent="-174708" defTabSz="465887">
              <a:buFontTx/>
              <a:buChar char="-"/>
              <a:defRPr/>
            </a:pPr>
            <a:r>
              <a:rPr lang="nl-BE" sz="1100" dirty="0"/>
              <a:t>Wat kan je doen om er zeker van te zijn dat de chauffeur jou heeft gezien? </a:t>
            </a:r>
          </a:p>
          <a:p>
            <a:pPr marL="174708" indent="-174708" defTabSz="465887">
              <a:buFontTx/>
              <a:buChar char="-"/>
              <a:defRPr/>
            </a:pPr>
            <a:r>
              <a:rPr lang="nl-BE" sz="1100" dirty="0"/>
              <a:t>Is het voldoende dat JIJ wuift? </a:t>
            </a:r>
          </a:p>
          <a:p>
            <a:endParaRPr lang="en-GB" sz="1100" dirty="0"/>
          </a:p>
          <a:p>
            <a:r>
              <a:rPr lang="nl-BE" sz="1100" b="1" dirty="0"/>
              <a:t>Leg uit:</a:t>
            </a:r>
          </a:p>
          <a:p>
            <a:r>
              <a:rPr lang="nl-BE" sz="1100" dirty="0"/>
              <a:t>Zoals al eerder gezegd, is het mogelijk dat de chauffeur niet alles rondom de truck of bus ziet. Dus ook al zien wij het voertuig gemakkelijk, we weten niet zeker of de chauffeur ons ook heeft gezien.</a:t>
            </a:r>
          </a:p>
          <a:p>
            <a:endParaRPr lang="en-GB" sz="1100" dirty="0"/>
          </a:p>
          <a:p>
            <a:r>
              <a:rPr lang="nl-BE" sz="1100" dirty="0"/>
              <a:t>Om een ernstig ongeval te vermijden, is het belangrijk dat je altijd oogcontact maakt met de chauffeur zodat je zeker weet dat hij of zij jou heeft gezien. </a:t>
            </a:r>
          </a:p>
          <a:p>
            <a:endParaRPr lang="en-GB" sz="1100" dirty="0"/>
          </a:p>
          <a:p>
            <a:r>
              <a:rPr lang="nl-BE" sz="1100" dirty="0"/>
              <a:t>Om zeker te zijn dat je de aandacht van de chauffeur hebt, </a:t>
            </a:r>
            <a:r>
              <a:rPr lang="nl-BE" sz="1100" b="1" dirty="0"/>
              <a:t>WUIF</a:t>
            </a:r>
            <a:r>
              <a:rPr lang="nl-BE" sz="1100" dirty="0"/>
              <a:t> je en wacht je tot de chauffeur terugwuift. Nu kan je de straat oversteken.</a:t>
            </a:r>
            <a:endParaRPr lang="en-GB" sz="11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10</a:t>
            </a:fld>
            <a:endParaRPr lang="sv-SE"/>
          </a:p>
        </p:txBody>
      </p:sp>
    </p:spTree>
    <p:extLst>
      <p:ext uri="{BB962C8B-B14F-4D97-AF65-F5344CB8AC3E}">
        <p14:creationId xmlns:p14="http://schemas.microsoft.com/office/powerpoint/2010/main" val="159143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nl-BE" sz="1100" b="1" dirty="0"/>
              <a:t>Zorg ervoor dat de kinderen de kernboodschap hebben begrepen met vragen zoals:</a:t>
            </a:r>
          </a:p>
          <a:p>
            <a:pPr marL="174708" indent="-174708" defTabSz="465887">
              <a:buFontTx/>
              <a:buChar char="-"/>
              <a:defRPr/>
            </a:pPr>
            <a:r>
              <a:rPr lang="nl-BE" sz="1100" dirty="0"/>
              <a:t>Weet je nog wat de woorden Stop, Kijk en Wuif betekenen?</a:t>
            </a:r>
          </a:p>
          <a:p>
            <a:pPr marL="174708" indent="-174708" defTabSz="465887">
              <a:buFontTx/>
              <a:buChar char="-"/>
              <a:defRPr/>
            </a:pPr>
            <a:r>
              <a:rPr lang="nl-BE" sz="1100" dirty="0"/>
              <a:t>Wanneer moet je Stop, Kijk, Wuif gebruiken?</a:t>
            </a:r>
          </a:p>
          <a:p>
            <a:pPr marL="174708" indent="-174708" defTabSz="465887">
              <a:buFontTx/>
              <a:buChar char="-"/>
              <a:defRPr/>
            </a:pPr>
            <a:r>
              <a:rPr lang="nl-BE" sz="1100" dirty="0"/>
              <a:t>Heb je het al geprobeerd?</a:t>
            </a:r>
          </a:p>
          <a:p>
            <a:pPr marL="174708" indent="-174708" defTabSz="465887">
              <a:buFontTx/>
              <a:buChar char="-"/>
              <a:defRPr/>
            </a:pPr>
            <a:r>
              <a:rPr lang="nl-BE" sz="1100" dirty="0"/>
              <a:t>Waarom moet je Stop, Kijk, Wuif gebruiken?</a:t>
            </a:r>
          </a:p>
          <a:p>
            <a:endParaRPr lang="en-GB" sz="1100" dirty="0"/>
          </a:p>
          <a:p>
            <a:r>
              <a:rPr lang="nl-BE" sz="1100" b="1" dirty="0"/>
              <a:t>Samenvatting:</a:t>
            </a:r>
            <a:endParaRPr lang="en-GB" sz="1100" dirty="0"/>
          </a:p>
          <a:p>
            <a:r>
              <a:rPr lang="nl-BE" sz="1100" dirty="0"/>
              <a:t>We hebben nu geleerd wat de magische woorden 'Stop, Kijk, Wuif' betekenen. </a:t>
            </a:r>
          </a:p>
          <a:p>
            <a:endParaRPr lang="en-GB" sz="1100" dirty="0"/>
          </a:p>
          <a:p>
            <a:r>
              <a:rPr lang="nl-BE" sz="1100" dirty="0"/>
              <a:t>Voordat je oversteekt, </a:t>
            </a:r>
            <a:r>
              <a:rPr lang="nl-BE" sz="1100" b="1" dirty="0"/>
              <a:t>STOP</a:t>
            </a:r>
            <a:r>
              <a:rPr lang="nl-BE" sz="1100" dirty="0"/>
              <a:t> je eerst volledig. </a:t>
            </a:r>
          </a:p>
          <a:p>
            <a:endParaRPr lang="en-GB" sz="1100" dirty="0"/>
          </a:p>
          <a:p>
            <a:r>
              <a:rPr dirty="0"/>
              <a:t/>
            </a:r>
            <a:br>
              <a:rPr dirty="0"/>
            </a:br>
            <a:r>
              <a:rPr lang="nl-BE" sz="1100" dirty="0"/>
              <a:t>Voordat je oversteekt, is het belangrijk dat je eerst goed rondom je </a:t>
            </a:r>
            <a:r>
              <a:rPr lang="nl-BE" sz="1100" b="1" dirty="0"/>
              <a:t>KIJKT</a:t>
            </a:r>
            <a:r>
              <a:rPr lang="nl-BE" sz="1100" dirty="0"/>
              <a:t>. Kijk eerst naar links, dan naar rechts en dan nog eens naar links. Zoek oogcontact met de chauffeur.</a:t>
            </a:r>
            <a:endParaRPr lang="en-GB" sz="1100" i="1" dirty="0"/>
          </a:p>
          <a:p>
            <a:endParaRPr lang="en-GB" sz="1100" dirty="0"/>
          </a:p>
          <a:p>
            <a:r>
              <a:rPr dirty="0"/>
              <a:t/>
            </a:r>
            <a:br>
              <a:rPr dirty="0"/>
            </a:br>
            <a:endParaRPr lang="en-GB" sz="1100" i="1" dirty="0"/>
          </a:p>
          <a:p>
            <a:endParaRPr lang="en-GB" sz="1100" dirty="0"/>
          </a:p>
          <a:p>
            <a:r>
              <a:rPr lang="nl-BE" sz="1100" dirty="0"/>
              <a:t>Om zeker te zijn dat je de aandacht van de chauffeur hebt, </a:t>
            </a:r>
            <a:r>
              <a:rPr lang="nl-BE" sz="1100" b="1" dirty="0"/>
              <a:t>WUIF</a:t>
            </a:r>
            <a:r>
              <a:rPr lang="nl-BE" sz="1100" dirty="0"/>
              <a:t> je en wacht je tot de chauffeur terugwuift. De reden waarom je altijd moet wuiven en wachten totdat de chauffeur terugwuift, is omdat je er niet zeker van bent dat de chauffeur jou ook heeft gezien, ook al heb jij het voertuig wel gezien. Weet je nog?</a:t>
            </a:r>
          </a:p>
          <a:p>
            <a:endParaRPr lang="en-GB" sz="1100" dirty="0"/>
          </a:p>
          <a:p>
            <a:r>
              <a:rPr lang="nl-BE" sz="1100" dirty="0"/>
              <a:t>Dus om ongevallen bij het oversteken van de straat te voorkomen, denk je dus altijd aan 'Stop, Kijk, Wuif'.</a:t>
            </a:r>
          </a:p>
          <a:p>
            <a:endParaRPr lang="en-GB" dirty="0" smtClean="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11</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nl-BE" sz="1100" b="1" dirty="0"/>
              <a:t>Open de dialoog met vragen zoals:</a:t>
            </a:r>
          </a:p>
          <a:p>
            <a:pPr marL="174708" indent="-174708" defTabSz="465887">
              <a:buFontTx/>
              <a:buChar char="-"/>
              <a:defRPr/>
            </a:pPr>
            <a:r>
              <a:rPr lang="nl-BE" sz="1100" dirty="0"/>
              <a:t>Heb je al over Stop, Kijk, Wuif gehoord? </a:t>
            </a:r>
          </a:p>
          <a:p>
            <a:pPr marL="174708" indent="-174708" defTabSz="465887">
              <a:buFontTx/>
              <a:buChar char="-"/>
              <a:defRPr/>
            </a:pPr>
            <a:r>
              <a:rPr lang="nl-BE" sz="1100" dirty="0"/>
              <a:t>Weet je wat het betekent? </a:t>
            </a:r>
          </a:p>
          <a:p>
            <a:pPr marL="174708" indent="-174708" defTabSz="465887">
              <a:buFontTx/>
              <a:buChar char="-"/>
              <a:defRPr/>
            </a:pPr>
            <a:r>
              <a:rPr lang="nl-BE" sz="1100" dirty="0"/>
              <a:t>Als je je een kruispunt voorstelt, aan welke soorten voertuigen denk je dan? </a:t>
            </a:r>
            <a:endParaRPr lang="en-GB" sz="1100" b="1" dirty="0"/>
          </a:p>
          <a:p>
            <a:endParaRPr lang="en-GB" sz="1100" b="1" dirty="0"/>
          </a:p>
          <a:p>
            <a:r>
              <a:rPr lang="nl-BE" sz="1100" b="1" dirty="0"/>
              <a:t>Leg uit:</a:t>
            </a:r>
            <a:endParaRPr lang="en-GB" sz="1100" dirty="0"/>
          </a:p>
          <a:p>
            <a:r>
              <a:rPr lang="nl-BE" sz="1100" dirty="0"/>
              <a:t>Deze drie woorden 'Stop, Kijk, Wuif' zijn magische woorden in het verkeer. Vandaag zullen we leren wat ze betekenen en waarom ze zo belangrijk zijn. </a:t>
            </a:r>
          </a:p>
          <a:p>
            <a:endParaRPr lang="en-GB" sz="1100" dirty="0"/>
          </a:p>
          <a:p>
            <a:r>
              <a:rPr lang="nl-BE" sz="1100" dirty="0"/>
              <a:t>Voordat we dieper ingaan op Stop, Kijk en Wuif, wil ik je vragen of je ook grotere voertuigen kent die op de straat rijden? Waarvoor dienen ze volgens jou? </a:t>
            </a:r>
          </a:p>
          <a:p>
            <a:endParaRPr lang="en-GB" dirty="0" smtClean="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2</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nl-BE" sz="1100" b="1" dirty="0"/>
              <a:t>Open de dialoog met vragen zoals:</a:t>
            </a:r>
          </a:p>
          <a:p>
            <a:pPr marL="174708" indent="-174708" defTabSz="465887">
              <a:buFontTx/>
              <a:buChar char="-"/>
              <a:defRPr/>
            </a:pPr>
            <a:r>
              <a:rPr lang="nl-BE" sz="1100" dirty="0"/>
              <a:t>Waarom hebben we eigenlijk trucks nodig? </a:t>
            </a:r>
          </a:p>
          <a:p>
            <a:pPr marL="174708" indent="-174708" defTabSz="465887">
              <a:buFontTx/>
              <a:buChar char="-"/>
              <a:defRPr/>
            </a:pPr>
            <a:r>
              <a:rPr lang="nl-BE" sz="1100" dirty="0"/>
              <a:t>Waarvoor dienen ze?</a:t>
            </a:r>
          </a:p>
          <a:p>
            <a:pPr marL="174708" indent="-174708" defTabSz="465887">
              <a:buFontTx/>
              <a:buChar char="-"/>
              <a:defRPr/>
            </a:pPr>
            <a:r>
              <a:rPr lang="nl-BE" sz="1100" dirty="0"/>
              <a:t>Welke verschillende soorten trucks ken je zoal? </a:t>
            </a:r>
          </a:p>
          <a:p>
            <a:pPr marL="174708" indent="-174708" defTabSz="465887">
              <a:buFontTx/>
              <a:buChar char="-"/>
              <a:defRPr/>
            </a:pPr>
            <a:r>
              <a:rPr lang="nl-BE" sz="1100" dirty="0"/>
              <a:t>Wat als er geen trucks zouden zijn?</a:t>
            </a:r>
          </a:p>
          <a:p>
            <a:pPr marL="174708" indent="-174708" defTabSz="465887">
              <a:buFontTx/>
              <a:buChar char="-"/>
              <a:defRPr/>
            </a:pPr>
            <a:r>
              <a:rPr lang="nl-BE" sz="1100" dirty="0"/>
              <a:t>Waarom bestaan er bussen? Wat als er geen bussen zouden rijden?</a:t>
            </a:r>
          </a:p>
          <a:p>
            <a:pPr defTabSz="465887">
              <a:defRPr/>
            </a:pPr>
            <a:endParaRPr lang="en-GB" sz="1100" dirty="0"/>
          </a:p>
          <a:p>
            <a:pPr defTabSz="465887">
              <a:defRPr/>
            </a:pPr>
            <a:r>
              <a:rPr lang="nl-BE" sz="1100" b="1" dirty="0"/>
              <a:t>Leg uit:</a:t>
            </a:r>
          </a:p>
          <a:p>
            <a:pPr defTabSz="465887">
              <a:defRPr/>
            </a:pPr>
            <a:r>
              <a:rPr lang="nl-BE" sz="1100" dirty="0"/>
              <a:t>Vele trucks vervoeren goederen van de ene naar de andere locatie. Hier zien we een truck die brood uit de bakkerij levert aan een brasserie. Trucks leveren bijna alles wat je thuis gebruikt: meubels, speelgoed, tv's, voedingsmiddelen, auto's en zelfs de materialen waarmee je huis is gebouwd. </a:t>
            </a:r>
          </a:p>
          <a:p>
            <a:pPr defTabSz="465887">
              <a:defRPr/>
            </a:pPr>
            <a:endParaRPr lang="en-GB" sz="1100" dirty="0"/>
          </a:p>
          <a:p>
            <a:pPr defTabSz="465887">
              <a:defRPr/>
            </a:pPr>
            <a:r>
              <a:rPr lang="nl-BE" sz="1100" dirty="0"/>
              <a:t>Andere trucks die je wellicht kent, zijn brandweerwagens, vuilniswagens of trucks voor houttransport. </a:t>
            </a:r>
          </a:p>
          <a:p>
            <a:pPr defTabSz="465887">
              <a:defRPr/>
            </a:pPr>
            <a:endParaRPr lang="en-GB" sz="1100" dirty="0"/>
          </a:p>
          <a:p>
            <a:pPr defTabSz="465887">
              <a:defRPr/>
            </a:pPr>
            <a:r>
              <a:rPr lang="nl-BE" sz="1100"/>
              <a:t>We hebben trucks nodig om onze wereld goed te laten draaien. Zonder trucks hebben we niemand om vuilnis op te halen, branden te blussen of voedingsmiddelen aan kruidenierszaken, winkels, restaurants of brasseries te leveren. </a:t>
            </a:r>
            <a:endParaRPr lang="en-GB" sz="1100" smtClean="0"/>
          </a:p>
          <a:p>
            <a:pPr defTabSz="465887">
              <a:defRPr/>
            </a:pPr>
            <a:endParaRPr lang="en-GB" sz="1100" dirty="0"/>
          </a:p>
          <a:p>
            <a:pPr defTabSz="465887">
              <a:defRPr/>
            </a:pPr>
            <a:r>
              <a:rPr lang="nl-BE" sz="1100" dirty="0"/>
              <a:t>Zo hebben we ook bussen nodig: ze zijn een zeer efficiënte manier om een groot aantal mensen tegelijk te vervoeren.</a:t>
            </a:r>
          </a:p>
          <a:p>
            <a:pPr defTabSz="465887">
              <a:defRPr/>
            </a:pPr>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3</a:t>
            </a:fld>
            <a:endParaRPr lang="sv-SE"/>
          </a:p>
        </p:txBody>
      </p:sp>
    </p:spTree>
    <p:extLst>
      <p:ext uri="{BB962C8B-B14F-4D97-AF65-F5344CB8AC3E}">
        <p14:creationId xmlns:p14="http://schemas.microsoft.com/office/powerpoint/2010/main" val="191661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nl-BE" sz="1100" b="1" dirty="0"/>
              <a:t>Open de dialoog met vragen zoals:</a:t>
            </a:r>
          </a:p>
          <a:p>
            <a:pPr marL="174708" indent="-174708" defTabSz="465887">
              <a:buFontTx/>
              <a:buChar char="-"/>
              <a:defRPr/>
            </a:pPr>
            <a:r>
              <a:rPr lang="nl-BE" sz="1100" dirty="0"/>
              <a:t>Hoe groot is een truck volgens jou?</a:t>
            </a:r>
          </a:p>
          <a:p>
            <a:pPr marL="174708" indent="-174708" defTabSz="465887">
              <a:buFontTx/>
              <a:buChar char="-"/>
              <a:defRPr/>
            </a:pPr>
            <a:r>
              <a:rPr lang="nl-BE" sz="1100" dirty="0"/>
              <a:t>Zijn alle trucks even groot?</a:t>
            </a:r>
          </a:p>
          <a:p>
            <a:pPr defTabSz="465887">
              <a:defRPr/>
            </a:pPr>
            <a:endParaRPr lang="en-GB" sz="1100" dirty="0"/>
          </a:p>
          <a:p>
            <a:pPr defTabSz="465887">
              <a:defRPr/>
            </a:pPr>
            <a:r>
              <a:rPr lang="nl-BE" sz="1100" b="1" dirty="0"/>
              <a:t>Leg uit:</a:t>
            </a:r>
          </a:p>
          <a:p>
            <a:pPr defTabSz="465887">
              <a:defRPr/>
            </a:pPr>
            <a:r>
              <a:rPr lang="nl-BE" sz="1100" dirty="0"/>
              <a:t>Trucks en bussen hebben verschillende afmetingen afhankelijk van hun gebruik. </a:t>
            </a:r>
          </a:p>
          <a:p>
            <a:endParaRPr lang="en-GB" sz="1100" dirty="0"/>
          </a:p>
          <a:p>
            <a:r>
              <a:rPr lang="nl-BE" sz="1100" dirty="0"/>
              <a:t>Een vuilniswagen of recyclagetruck is vrij klein omdat hij door dorps- en stadsstraten moet kunnen rijden om vuilnis op te halen. Er zijn verschillende compartimenten voor allerlei soorten afval zoals papier, plastic, metaal en glas. Om zo veel mogelijk afval te kunnen ophalen, wordt het afval samengeperst voordat de truck het naar het recyclagepark brengt. </a:t>
            </a:r>
          </a:p>
          <a:p>
            <a:endParaRPr lang="en-GB" sz="1100" dirty="0"/>
          </a:p>
          <a:p>
            <a:pPr defTabSz="465887">
              <a:defRPr/>
            </a:pPr>
            <a:r>
              <a:rPr lang="nl-BE" sz="1100" dirty="0"/>
              <a:t>De grootste en langste trucks heten opleggers omdat ze een lading in hun oplegger transporteren. Gewoonlijk vervoeren ze grote ladingen over lange afstanden op de snelweg, bijvoorbeeld om fruit van Spanje naar België of Nederland te brengen.</a:t>
            </a:r>
          </a:p>
          <a:p>
            <a:r>
              <a:rPr lang="nl-BE" sz="1100" dirty="0"/>
              <a:t> </a:t>
            </a:r>
          </a:p>
          <a:p>
            <a:pPr defTabSz="465887">
              <a:defRPr/>
            </a:pPr>
            <a:r>
              <a:rPr lang="nl-BE" sz="1100" dirty="0"/>
              <a:t>Deze opleggertruck is 4,5 meter hoog en 16,5 meter lang (met de oplegger erbij). Dat is net zo groot als een vrouwtjesgiraf en zelfs langer dan 3 of 4 gewone auto's op een rij!</a:t>
            </a:r>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4</a:t>
            </a:fld>
            <a:endParaRPr lang="sv-SE"/>
          </a:p>
        </p:txBody>
      </p:sp>
    </p:spTree>
    <p:extLst>
      <p:ext uri="{BB962C8B-B14F-4D97-AF65-F5344CB8AC3E}">
        <p14:creationId xmlns:p14="http://schemas.microsoft.com/office/powerpoint/2010/main" val="318282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523129" y="4140340"/>
            <a:ext cx="5937216" cy="4600858"/>
          </a:xfrm>
        </p:spPr>
        <p:txBody>
          <a:bodyPr>
            <a:normAutofit/>
          </a:bodyPr>
          <a:lstStyle/>
          <a:p>
            <a:pPr defTabSz="465887">
              <a:defRPr/>
            </a:pPr>
            <a:r>
              <a:rPr lang="nl-BE" sz="1100" b="1" dirty="0"/>
              <a:t>Open de dialoog met vragen zoals:</a:t>
            </a:r>
          </a:p>
          <a:p>
            <a:pPr marL="174708" indent="-174708" defTabSz="465887">
              <a:buFontTx/>
              <a:buChar char="-"/>
              <a:defRPr/>
            </a:pPr>
            <a:r>
              <a:rPr lang="nl-BE" sz="1100" dirty="0"/>
              <a:t>Hoe zou het voelen om in zo'n grote truck te zitten?</a:t>
            </a:r>
          </a:p>
          <a:p>
            <a:pPr marL="174708" indent="-174708" defTabSz="465887">
              <a:buFontTx/>
              <a:buChar char="-"/>
              <a:defRPr/>
            </a:pPr>
            <a:r>
              <a:rPr lang="nl-BE" sz="1100" dirty="0"/>
              <a:t>Hoeveel mensen zie je op de foto? Is het moeilijk om elke persoon te zien? </a:t>
            </a:r>
          </a:p>
          <a:p>
            <a:pPr marL="174708" indent="-174708" defTabSz="465887">
              <a:buFontTx/>
              <a:buChar char="-"/>
              <a:defRPr/>
            </a:pPr>
            <a:r>
              <a:rPr lang="nl-BE" sz="1100" dirty="0" smtClean="0"/>
              <a:t>Wat kan je in het verkeer doen om er zeker van te zijn dat de chauffeur je ziet?</a:t>
            </a:r>
          </a:p>
          <a:p>
            <a:endParaRPr lang="en-GB" sz="1100" dirty="0"/>
          </a:p>
          <a:p>
            <a:r>
              <a:rPr lang="nl-BE" sz="1100" b="1" dirty="0"/>
              <a:t>Leg uit:</a:t>
            </a:r>
            <a:endParaRPr lang="en-GB" sz="1100" dirty="0"/>
          </a:p>
          <a:p>
            <a:r>
              <a:rPr lang="nl-BE" sz="1100" dirty="0"/>
              <a:t>Het is moeilijk om te zien wat er rondom de truck of bus gebeurt. Dat komt omdat het een groot voertuig is en, in geval van een truck, omdat de chauffeur zo hoog zit. </a:t>
            </a:r>
          </a:p>
          <a:p>
            <a:endParaRPr lang="en-GB" sz="1100" dirty="0"/>
          </a:p>
          <a:p>
            <a:r>
              <a:rPr lang="nl-BE" sz="1100" dirty="0"/>
              <a:t>De chauffeur moet naar voor en naar de zijkanten buigen om alles te kunnen zien. Hij gebruikt ook de spiegels om te kunnen zien wat er achter, naast en net voor de truck gebeurt.</a:t>
            </a:r>
          </a:p>
          <a:p>
            <a:r>
              <a:rPr lang="nl-BE" sz="1100" dirty="0"/>
              <a:t>  </a:t>
            </a:r>
          </a:p>
          <a:p>
            <a:r>
              <a:rPr lang="nl-BE" sz="1100" dirty="0"/>
              <a:t>Hoewel wij de truck goed kunnen zien, is het mogelijk dat de chauffeur ons niet ziet. </a:t>
            </a:r>
          </a:p>
          <a:p>
            <a:endParaRPr lang="en-GB" sz="1100" dirty="0"/>
          </a:p>
          <a:p>
            <a:r>
              <a:rPr lang="nl-BE" sz="1100" dirty="0"/>
              <a:t>Daarom is het belangrijk dat we altijd oogcontact met de chauffeur maken zodat je zeker weet dat hij of zij je gezien heeft. </a:t>
            </a:r>
          </a:p>
          <a:p>
            <a:endParaRPr lang="en-GB" sz="22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5</a:t>
            </a:fld>
            <a:endParaRPr lang="sv-SE"/>
          </a:p>
        </p:txBody>
      </p:sp>
    </p:spTree>
    <p:extLst>
      <p:ext uri="{BB962C8B-B14F-4D97-AF65-F5344CB8AC3E}">
        <p14:creationId xmlns:p14="http://schemas.microsoft.com/office/powerpoint/2010/main" val="23083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nl-BE" sz="1100" b="1" dirty="0"/>
              <a:t>Open de dialoog met vragen zoals:</a:t>
            </a:r>
          </a:p>
          <a:p>
            <a:pPr marL="174708" indent="-174708" defTabSz="465887">
              <a:buFontTx/>
              <a:buChar char="-"/>
              <a:defRPr/>
            </a:pPr>
            <a:r>
              <a:rPr lang="nl-BE" sz="1100" dirty="0"/>
              <a:t>Denk je dat de chauffeur alle fietsers op de foto kan zien wanneer hij zo hoog in zo'n groot voertuig zit?</a:t>
            </a:r>
          </a:p>
          <a:p>
            <a:pPr marL="174708" indent="-174708" defTabSz="465887">
              <a:buFontTx/>
              <a:buChar char="-"/>
              <a:defRPr/>
            </a:pPr>
            <a:r>
              <a:rPr lang="nl-BE" sz="1100" dirty="0"/>
              <a:t>Welke fietsers zijn volgens jou het moeilijkst te zien door de chauffeur? Welke fietsers staan op de veiligste plaats?</a:t>
            </a:r>
          </a:p>
          <a:p>
            <a:endParaRPr lang="en-GB" sz="1100" dirty="0"/>
          </a:p>
          <a:p>
            <a:r>
              <a:rPr lang="nl-BE" sz="1100" b="1" dirty="0"/>
              <a:t>Leg uit:</a:t>
            </a:r>
          </a:p>
          <a:p>
            <a:r>
              <a:rPr lang="nl-BE" sz="1100" dirty="0"/>
              <a:t>Wanneer je met de fiets rijdt, is het heel belangrijk dat je onthoudt dat truckchauffeurs jou niet altijd kunnen zien.  </a:t>
            </a:r>
          </a:p>
          <a:p>
            <a:endParaRPr lang="en-GB" sz="1100" dirty="0"/>
          </a:p>
          <a:p>
            <a:r>
              <a:rPr lang="nl-BE" sz="1100" dirty="0"/>
              <a:t>De chauffeur moet naar voren buigen en de spiegels gebruiken om alle fietsers op de foto te zien. De moeilijkst zichtbare fietsers zijn de drie die zich voor de truck bevinden. De groene fiets rechts van de truck is ook moeilijk zichtbaar voor de chauffeur. De fietsers die zich het verst achter de truck bevinden, zijn het makkelijkst te zien. </a:t>
            </a:r>
          </a:p>
          <a:p>
            <a:endParaRPr lang="en-GB" i="1"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6</a:t>
            </a:fld>
            <a:endParaRPr lang="sv-SE"/>
          </a:p>
        </p:txBody>
      </p:sp>
    </p:spTree>
    <p:extLst>
      <p:ext uri="{BB962C8B-B14F-4D97-AF65-F5344CB8AC3E}">
        <p14:creationId xmlns:p14="http://schemas.microsoft.com/office/powerpoint/2010/main" val="137421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nl-BE" sz="1100" b="1" dirty="0"/>
              <a:t>Open de dialoog met vragen zoals:</a:t>
            </a:r>
          </a:p>
          <a:p>
            <a:pPr marL="174708" indent="-174708" defTabSz="465887">
              <a:buFontTx/>
              <a:buChar char="-"/>
              <a:defRPr/>
            </a:pPr>
            <a:r>
              <a:rPr lang="nl-BE" sz="1100" dirty="0"/>
              <a:t>Heb je ooit een truck op een kruispunt zien draaien? Hoe ging dat?  </a:t>
            </a:r>
          </a:p>
          <a:p>
            <a:pPr marL="174708" indent="-174708" defTabSz="465887">
              <a:buFontTx/>
              <a:buChar char="-"/>
              <a:defRPr/>
            </a:pPr>
            <a:r>
              <a:rPr lang="nl-BE" sz="1100" dirty="0"/>
              <a:t>Weet je hoe je veilig naast een truck moet rijden?</a:t>
            </a:r>
          </a:p>
          <a:p>
            <a:endParaRPr lang="en-GB" sz="1100" dirty="0"/>
          </a:p>
          <a:p>
            <a:r>
              <a:rPr lang="nl-BE" sz="1100" b="1" dirty="0"/>
              <a:t>Leg uit:</a:t>
            </a:r>
            <a:endParaRPr lang="en-GB" sz="1100" dirty="0"/>
          </a:p>
          <a:p>
            <a:pPr defTabSz="931774">
              <a:defRPr/>
            </a:pPr>
            <a:r>
              <a:rPr dirty="0"/>
              <a:t/>
            </a:r>
            <a:br>
              <a:rPr dirty="0"/>
            </a:br>
            <a:r>
              <a:rPr lang="nl-BE" sz="1100" dirty="0"/>
              <a:t>De meestvoorkomende ongevallen tussen fietsers en trucks gebeuren wanneer de truck naar rechts wil afslaan, zoals in deze situatie. In dit geval is het mogelijk dat de chauffeur je niet ziet, wat een ernstig ongeval kan veroorzaken.</a:t>
            </a:r>
            <a:endParaRPr lang="en-GB" sz="1100" dirty="0"/>
          </a:p>
          <a:p>
            <a:pPr defTabSz="931774">
              <a:defRPr/>
            </a:pPr>
            <a:endParaRPr lang="en-GB" sz="1100" dirty="0"/>
          </a:p>
          <a:p>
            <a:r>
              <a:rPr lang="nl-BE" sz="1100" dirty="0" smtClean="0"/>
              <a:t>Trucks en bussen hebben een grotere draaicirkel dan auto's. Ze kunnen niet meteen naar rechts afslaan en moeten eerst een stukje rechtdoor op het kruispunt rijden voordat ze kunnen draaien. Dus wanneer jij je langs of achter een truck of bus bevindt, </a:t>
            </a:r>
            <a:r>
              <a:rPr lang="nl-BE" sz="1100" i="1" dirty="0"/>
              <a:t>lijkt</a:t>
            </a:r>
            <a:r>
              <a:rPr lang="nl-BE" sz="1100" dirty="0"/>
              <a:t> het alsof de truck rechtdoor rijdt, maar in feite bereidt hij zich voor om af te slaan. </a:t>
            </a:r>
          </a:p>
          <a:p>
            <a:pPr>
              <a:defRPr/>
            </a:pPr>
            <a:endParaRPr lang="en-GB" sz="1100" dirty="0" smtClean="0"/>
          </a:p>
          <a:p>
            <a:pPr>
              <a:defRPr/>
            </a:pPr>
            <a:endParaRPr lang="en-GB" sz="1100" dirty="0"/>
          </a:p>
          <a:p>
            <a:pPr>
              <a:defRPr/>
            </a:pPr>
            <a:r>
              <a:rPr lang="nl-BE" sz="1100" i="1" dirty="0"/>
              <a:t> </a:t>
            </a:r>
            <a:r>
              <a:rPr dirty="0"/>
              <a:t/>
            </a:r>
            <a:br>
              <a:rPr dirty="0"/>
            </a:br>
            <a:r>
              <a:rPr lang="nl-BE" sz="1100" i="1" dirty="0"/>
              <a:t> </a:t>
            </a:r>
            <a:endParaRPr lang="en-GB" sz="1100" i="1" dirty="0"/>
          </a:p>
          <a:p>
            <a:pPr>
              <a:defRPr/>
            </a:pPr>
            <a:endParaRPr lang="en-GB" sz="1100" i="1" dirty="0"/>
          </a:p>
          <a:p>
            <a:r>
              <a:rPr lang="nl-BE" sz="1100" i="1" dirty="0" smtClean="0"/>
              <a:t>  </a:t>
            </a:r>
            <a:endParaRPr lang="en-GB" sz="1100" i="1" dirty="0"/>
          </a:p>
          <a:p>
            <a:endParaRPr lang="en-GB" sz="1100" dirty="0"/>
          </a:p>
          <a:p>
            <a:r>
              <a:rPr lang="nl-BE" sz="1100" dirty="0"/>
              <a:t>Om te weten welke kant het voertuig uitgaat, let je best op de richtingaanwijzers. Als ze knipperen, is het voertuig van plan om af te slaan. Het is echter mogelijk dat de chauffeur vergeten is om de richtingaanwijzers in te schakelen. Dus, voor alle veiligheid, moet je bij een kruispunt altijd halt houden op een veilige afstand van de oversteekplaats voor fietsers (en altijd achter de oplegger zoals je op de foto kan zien). Wacht totdat de truck of bus voorbij is om over te steken. </a:t>
            </a:r>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7</a:t>
            </a:fld>
            <a:endParaRPr lang="sv-SE"/>
          </a:p>
        </p:txBody>
      </p:sp>
    </p:spTree>
    <p:extLst>
      <p:ext uri="{BB962C8B-B14F-4D97-AF65-F5344CB8AC3E}">
        <p14:creationId xmlns:p14="http://schemas.microsoft.com/office/powerpoint/2010/main" val="251480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nl-BE" sz="1100" b="1" dirty="0"/>
              <a:t>Open de dialoog met vragen zoals:</a:t>
            </a:r>
          </a:p>
          <a:p>
            <a:pPr marL="174708" indent="-174708" defTabSz="465887">
              <a:buFontTx/>
              <a:buChar char="-"/>
              <a:defRPr/>
            </a:pPr>
            <a:r>
              <a:rPr lang="nl-BE" sz="1100" dirty="0"/>
              <a:t>Weet je waar je als voetganger de weg moet oversteken? </a:t>
            </a:r>
          </a:p>
          <a:p>
            <a:pPr marL="174708" indent="-174708" defTabSz="465887">
              <a:buFontTx/>
              <a:buChar char="-"/>
              <a:defRPr/>
            </a:pPr>
            <a:r>
              <a:rPr lang="nl-BE" sz="1100" dirty="0"/>
              <a:t>Wat is het eerste wat je moet doen wanneer je wilt oversteken?</a:t>
            </a:r>
          </a:p>
          <a:p>
            <a:pPr defTabSz="465887">
              <a:defRPr/>
            </a:pPr>
            <a:endParaRPr lang="en-GB" sz="1100" b="1" dirty="0"/>
          </a:p>
          <a:p>
            <a:pPr defTabSz="465887">
              <a:defRPr/>
            </a:pPr>
            <a:r>
              <a:rPr lang="nl-BE" sz="1100" b="1" dirty="0"/>
              <a:t>Leg uit:</a:t>
            </a:r>
          </a:p>
          <a:p>
            <a:pPr defTabSz="465887">
              <a:defRPr/>
            </a:pPr>
            <a:r>
              <a:rPr lang="nl-BE" sz="1100" dirty="0"/>
              <a:t>Als je de weg wilt oversteken, moet je dat altijd bij een oversteekplaats of een zebrapad doen.</a:t>
            </a:r>
          </a:p>
          <a:p>
            <a:endParaRPr lang="en-GB" sz="1100" dirty="0"/>
          </a:p>
          <a:p>
            <a:r>
              <a:rPr lang="nl-BE" sz="1100" dirty="0"/>
              <a:t>Voordat je oversteekt, </a:t>
            </a:r>
            <a:r>
              <a:rPr lang="nl-BE" sz="1100" b="1" dirty="0"/>
              <a:t>STOP</a:t>
            </a:r>
            <a:r>
              <a:rPr lang="nl-BE" sz="1100" dirty="0"/>
              <a:t> je eerst volledig.</a:t>
            </a:r>
            <a:endParaRPr lang="en-GB" sz="1100" dirty="0"/>
          </a:p>
          <a:p>
            <a:endParaRPr lang="en-GB" sz="1100" dirty="0"/>
          </a:p>
          <a:p>
            <a:r>
              <a:rPr lang="nl-BE" sz="1100" dirty="0"/>
              <a:t>Leg uit dat STOP het eerste magische woord is dat je moet onthouden.</a:t>
            </a:r>
          </a:p>
          <a:p>
            <a:pPr defTabSz="465887">
              <a:defRPr/>
            </a:pPr>
            <a:endParaRPr lang="en-GB" dirty="0" smtClean="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8</a:t>
            </a:fld>
            <a:endParaRPr lang="sv-SE"/>
          </a:p>
        </p:txBody>
      </p:sp>
    </p:spTree>
    <p:extLst>
      <p:ext uri="{BB962C8B-B14F-4D97-AF65-F5344CB8AC3E}">
        <p14:creationId xmlns:p14="http://schemas.microsoft.com/office/powerpoint/2010/main" val="89021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nl-BE" sz="1100" b="1" dirty="0"/>
              <a:t>Open de dialoog met vragen zoals:</a:t>
            </a:r>
          </a:p>
          <a:p>
            <a:pPr marL="174708" indent="-174708" defTabSz="465887">
              <a:buFontTx/>
              <a:buChar char="-"/>
              <a:defRPr/>
            </a:pPr>
            <a:r>
              <a:rPr lang="nl-BE" sz="1100" dirty="0"/>
              <a:t>Wanneer je stilstaat, wat is dan het volgende wat je moet doen? </a:t>
            </a:r>
          </a:p>
          <a:p>
            <a:pPr marL="174708" indent="-174708" defTabSz="465887">
              <a:buFontTx/>
              <a:buChar char="-"/>
              <a:defRPr/>
            </a:pPr>
            <a:r>
              <a:rPr lang="nl-BE" sz="1100" dirty="0"/>
              <a:t>In welke richting moet je kijken voordat je oversteekt?</a:t>
            </a:r>
          </a:p>
          <a:p>
            <a:endParaRPr lang="en-GB" sz="1100" dirty="0"/>
          </a:p>
          <a:p>
            <a:r>
              <a:rPr lang="nl-BE" sz="1100" b="1" dirty="0"/>
              <a:t>Leg uit:</a:t>
            </a:r>
          </a:p>
          <a:p>
            <a:r>
              <a:rPr lang="nl-BE" sz="1100" dirty="0"/>
              <a:t>Voordat je oversteekt, is het belangrijk dat je goed rondom je </a:t>
            </a:r>
            <a:r>
              <a:rPr lang="nl-BE" sz="1100" b="1" dirty="0"/>
              <a:t>KIJKT</a:t>
            </a:r>
            <a:r>
              <a:rPr lang="nl-BE" sz="1100" dirty="0"/>
              <a:t>.</a:t>
            </a:r>
            <a:endParaRPr lang="en-GB" sz="1100" dirty="0"/>
          </a:p>
          <a:p>
            <a:endParaRPr lang="en-GB" sz="1100" i="1" dirty="0"/>
          </a:p>
          <a:p>
            <a:r>
              <a:t/>
            </a:r>
            <a:br/>
            <a:r>
              <a:rPr lang="nl-BE" sz="1100" dirty="0"/>
              <a:t>Kijk eerst naar links, dan naar rechts en dan nog eens naar links. Denk eraan dat je nooit de weg mag oversteken als een voertuig nadert.</a:t>
            </a:r>
          </a:p>
          <a:p>
            <a:endParaRPr lang="en-GB" sz="1100" dirty="0"/>
          </a:p>
          <a:p>
            <a:r>
              <a:rPr lang="nl-BE" sz="1100" i="1" dirty="0"/>
              <a:t> </a:t>
            </a:r>
            <a:r>
              <a:t/>
            </a:r>
            <a:br/>
            <a:endParaRPr/>
          </a:p>
          <a:p>
            <a:endParaRPr lang="en-GB" sz="1100" dirty="0"/>
          </a:p>
          <a:p>
            <a:r>
              <a:rPr lang="nl-BE" sz="1100" dirty="0"/>
              <a:t>Als het voertuig stopt, maak je oogcontact met de chauffeur.</a:t>
            </a:r>
            <a:endParaRPr lang="en-GB" sz="1100" i="1" dirty="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9</a:t>
            </a:fld>
            <a:endParaRPr lang="sv-SE"/>
          </a:p>
        </p:txBody>
      </p:sp>
    </p:spTree>
    <p:extLst>
      <p:ext uri="{BB962C8B-B14F-4D97-AF65-F5344CB8AC3E}">
        <p14:creationId xmlns:p14="http://schemas.microsoft.com/office/powerpoint/2010/main" val="46396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Subtitle 8"/>
          <p:cNvSpPr>
            <a:spLocks noGrp="1"/>
          </p:cNvSpPr>
          <p:nvPr>
            <p:ph type="subTitle" idx="1"/>
          </p:nvPr>
        </p:nvSpPr>
        <p:spPr>
          <a:xfrm>
            <a:off x="2362200" y="4537528"/>
            <a:ext cx="6515100" cy="514350"/>
          </a:xfrm>
          <a:prstGeom prst="rect">
            <a:avLst/>
          </a:prstGeom>
        </p:spPr>
        <p:txBody>
          <a:bodyPr anchor="ctr"/>
          <a:lstStyle>
            <a:lvl1pPr marL="0" indent="0" algn="l" eaLnBrk="1" latinLnBrk="0" hangingPunct="1">
              <a:buNone/>
              <a:defRPr kumimoji="0" lang="sv-SE"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kumimoji="0" lang="sv-SE" smtClean="0"/>
              <a:t>Klicka här för att ändra format på underrubrik i bakgrunden</a:t>
            </a:r>
            <a:endParaRPr kumimoji="0"/>
          </a:p>
        </p:txBody>
      </p:sp>
      <p:sp>
        <p:nvSpPr>
          <p:cNvPr id="28" name="Date Placeholder 27"/>
          <p:cNvSpPr>
            <a:spLocks noGrp="1"/>
          </p:cNvSpPr>
          <p:nvPr>
            <p:ph type="dt" sz="half" idx="10"/>
          </p:nvPr>
        </p:nvSpPr>
        <p:spPr>
          <a:xfrm>
            <a:off x="76200" y="4551524"/>
            <a:ext cx="2057400" cy="514350"/>
          </a:xfrm>
          <a:prstGeom prst="rect">
            <a:avLst/>
          </a:prstGeom>
        </p:spPr>
        <p:txBody>
          <a:bodyPr>
            <a:noAutofit/>
          </a:bodyPr>
          <a:lstStyle>
            <a:lvl1pPr algn="ctr" eaLnBrk="1" latinLnBrk="0" hangingPunct="1">
              <a:defRPr kumimoji="0" lang="sv-SE" sz="2000">
                <a:solidFill>
                  <a:srgbClr val="FFFFFF"/>
                </a:solidFill>
              </a:defRPr>
            </a:lvl1pPr>
            <a:extLst/>
          </a:lstStyle>
          <a:p>
            <a:pPr algn="ctr"/>
            <a:fld id="{047E157E-8DCB-4F70-A0AF-5EB586A91DD4}" type="datetime1">
              <a:rPr kumimoji="0" lang="sv-SE">
                <a:solidFill>
                  <a:srgbClr val="FFFFFF"/>
                </a:solidFill>
              </a:rPr>
              <a:pPr algn="ctr"/>
              <a:t>2015-06-02</a:t>
            </a:fld>
            <a:endParaRPr kumimoji="0" lang="sv-SE" sz="2000">
              <a:solidFill>
                <a:srgbClr val="FFFFFF"/>
              </a:solidFill>
            </a:endParaRPr>
          </a:p>
        </p:txBody>
      </p:sp>
      <p:sp>
        <p:nvSpPr>
          <p:cNvPr id="29" name="Slide Number Placeholder 28"/>
          <p:cNvSpPr>
            <a:spLocks noGrp="1"/>
          </p:cNvSpPr>
          <p:nvPr>
            <p:ph type="sldNum" sz="quarter" idx="12"/>
          </p:nvPr>
        </p:nvSpPr>
        <p:spPr>
          <a:xfrm>
            <a:off x="8001000" y="171450"/>
            <a:ext cx="838200" cy="285750"/>
          </a:xfrm>
          <a:prstGeom prst="rect">
            <a:avLst/>
          </a:prstGeom>
        </p:spPr>
        <p:txBody>
          <a:bodyPr/>
          <a:lstStyle>
            <a:lvl1pPr eaLnBrk="1" latinLnBrk="0" hangingPunct="1">
              <a:defRPr kumimoji="0" lang="sv-SE">
                <a:solidFill>
                  <a:schemeClr val="tx2"/>
                </a:solidFill>
              </a:defRPr>
            </a:lvl1pPr>
            <a:extLst/>
          </a:lstStyle>
          <a:p>
            <a:fld id="{8F82E0A0-C266-4798-8C8F-B9F91E9DA37E}" type="slidenum">
              <a:rPr kumimoji="0" lang="sv-SE">
                <a:solidFill>
                  <a:schemeClr val="tx2"/>
                </a:solidFill>
              </a:rPr>
              <a:pPr/>
              <a:t>‹#›</a:t>
            </a:fld>
            <a:endParaRPr kumimoji="0" lang="sv-SE">
              <a:solidFill>
                <a:schemeClr val="tx2"/>
              </a:solidFill>
            </a:endParaRPr>
          </a:p>
        </p:txBody>
      </p:sp>
      <p:sp>
        <p:nvSpPr>
          <p:cNvPr id="12" name="Title 11"/>
          <p:cNvSpPr>
            <a:spLocks noGrp="1"/>
          </p:cNvSpPr>
          <p:nvPr>
            <p:ph type="title"/>
          </p:nvPr>
        </p:nvSpPr>
        <p:spPr>
          <a:xfrm>
            <a:off x="2362200" y="2343150"/>
            <a:ext cx="6477000" cy="2038350"/>
          </a:xfrm>
          <a:prstGeom prst="rect">
            <a:avLst/>
          </a:prstGeom>
        </p:spPr>
        <p:txBody>
          <a:bodyPr rtlCol="0" anchor="b"/>
          <a:lstStyle>
            <a:lvl1pPr eaLnBrk="1" latinLnBrk="0" hangingPunct="1">
              <a:defRPr kumimoji="0" lang="sv-SE" cap="all" baseline="0"/>
            </a:lvl1pPr>
            <a:extLst/>
          </a:lstStyle>
          <a:p>
            <a:pPr eaLnBrk="1" latinLnBrk="0" hangingPunct="1"/>
            <a:r>
              <a:rPr kumimoji="0" lang="sv-SE" smtClean="0"/>
              <a:t>Klicka här för att ändra format</a:t>
            </a:r>
            <a:endParaRPr kumimoji="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rt Page">
    <p:spTree>
      <p:nvGrpSpPr>
        <p:cNvPr id="1" name=""/>
        <p:cNvGrpSpPr/>
        <p:nvPr/>
      </p:nvGrpSpPr>
      <p:grpSpPr>
        <a:xfrm>
          <a:off x="0" y="0"/>
          <a:ext cx="0" cy="0"/>
          <a:chOff x="0" y="0"/>
          <a:chExt cx="0" cy="0"/>
        </a:xfrm>
      </p:grpSpPr>
      <p:pic>
        <p:nvPicPr>
          <p:cNvPr id="2" name="Bildobjekt 1" descr="Logo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79625" y="375507"/>
            <a:ext cx="6784753" cy="3816424"/>
          </a:xfrm>
          <a:prstGeom prst="rect">
            <a:avLst/>
          </a:prstGeom>
        </p:spPr>
      </p:pic>
      <p:pic>
        <p:nvPicPr>
          <p:cNvPr id="4" name="Bildobjekt 3" descr="Volvo logo blac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360" y="4731990"/>
            <a:ext cx="1080120" cy="144737"/>
          </a:xfrm>
          <a:prstGeom prst="rect">
            <a:avLst/>
          </a:prstGeom>
        </p:spPr>
      </p:pic>
    </p:spTree>
    <p:extLst>
      <p:ext uri="{BB962C8B-B14F-4D97-AF65-F5344CB8AC3E}">
        <p14:creationId xmlns:p14="http://schemas.microsoft.com/office/powerpoint/2010/main" val="387784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2015-06-02</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109963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2015-06-02</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38354848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2015-06-02</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a:prstGeom prst="rect">
            <a:avLst/>
          </a:prstGeom>
        </p:spPr>
        <p:txBody>
          <a:bodyPr anchor="t"/>
          <a:lstStyle>
            <a:lvl1pPr eaLnBrk="1" latinLnBrk="0" hangingPunct="1">
              <a:buNone/>
              <a:defRPr kumimoji="0" lang="sv-SE" sz="2800">
                <a:solidFill>
                  <a:schemeClr val="tx2"/>
                </a:solidFill>
              </a:defRPr>
            </a:lvl1pPr>
            <a:lvl2pPr eaLnBrk="1" latinLnBrk="0" hangingPunct="1">
              <a:buNone/>
              <a:defRPr kumimoji="0" lang="sv-SE" sz="1800">
                <a:solidFill>
                  <a:schemeClr val="tx1">
                    <a:tint val="75000"/>
                  </a:schemeClr>
                </a:solidFill>
              </a:defRPr>
            </a:lvl2pPr>
            <a:lvl3pPr eaLnBrk="1" latinLnBrk="0" hangingPunct="1">
              <a:buNone/>
              <a:defRPr kumimoji="0" lang="sv-SE" sz="1600">
                <a:solidFill>
                  <a:schemeClr val="tx1">
                    <a:tint val="75000"/>
                  </a:schemeClr>
                </a:solidFill>
              </a:defRPr>
            </a:lvl3pPr>
            <a:lvl4pPr eaLnBrk="1" latinLnBrk="0" hangingPunct="1">
              <a:buNone/>
              <a:defRPr kumimoji="0" lang="sv-SE" sz="1400">
                <a:solidFill>
                  <a:schemeClr val="tx1">
                    <a:tint val="75000"/>
                  </a:schemeClr>
                </a:solidFill>
              </a:defRPr>
            </a:lvl4pPr>
            <a:lvl5pPr eaLnBrk="1" latinLnBrk="0" hangingPunct="1">
              <a:buNone/>
              <a:defRPr kumimoji="0" lang="sv-SE" sz="1400">
                <a:solidFill>
                  <a:schemeClr val="tx1">
                    <a:tint val="75000"/>
                  </a:schemeClr>
                </a:solidFill>
              </a:defRPr>
            </a:lvl5pPr>
            <a:extLst/>
          </a:lstStyle>
          <a:p>
            <a:pPr lvl="0" eaLnBrk="1" latinLnBrk="0" hangingPunct="1"/>
            <a:r>
              <a:rPr kumimoji="0" lang="sv-SE" smtClean="0"/>
              <a:t>Klicka här för att ändra format på bakgrundstexten</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hasCustomPrompt="1"/>
          </p:nvPr>
        </p:nvSpPr>
        <p:spPr>
          <a:xfrm>
            <a:off x="1371600" y="1200150"/>
            <a:ext cx="7620000" cy="742950"/>
          </a:xfrm>
          <a:prstGeom prst="rect">
            <a:avLst/>
          </a:prstGeom>
        </p:spPr>
        <p:txBody>
          <a:bodyPr/>
          <a:lstStyle>
            <a:lvl1pPr algn="l" eaLnBrk="1" latinLnBrk="0" hangingPunct="1">
              <a:buNone/>
              <a:defRPr kumimoji="0" lang="sv-SE" sz="4400" b="0" cap="none">
                <a:solidFill>
                  <a:srgbClr val="FFFFFF"/>
                </a:solidFill>
              </a:defRPr>
            </a:lvl1pPr>
            <a:extLst/>
          </a:lstStyle>
          <a:p>
            <a:r>
              <a:rPr kumimoji="0" lang="sv-SE"/>
              <a:t>Klicka för att ändra formatet för bakgrundsrubriken</a:t>
            </a:r>
          </a:p>
        </p:txBody>
      </p:sp>
      <p:sp>
        <p:nvSpPr>
          <p:cNvPr id="12" name="Date Placeholder 11"/>
          <p:cNvSpPr>
            <a:spLocks noGrp="1"/>
          </p:cNvSpPr>
          <p:nvPr>
            <p:ph type="dt" sz="half" idx="10"/>
          </p:nvPr>
        </p:nvSpPr>
        <p:spPr>
          <a:xfrm>
            <a:off x="6096000" y="4686300"/>
            <a:ext cx="2667000" cy="273844"/>
          </a:xfrm>
          <a:prstGeom prst="rect">
            <a:avLst/>
          </a:prstGeom>
        </p:spPr>
        <p:txBody>
          <a:bodyPr/>
          <a:lstStyle>
            <a:extLst/>
          </a:lstStyle>
          <a:p>
            <a:fld id="{6FCF9F07-3BC7-4570-B054-79111B0A380C}" type="datetime1">
              <a:rPr kumimoji="0" lang="sv-SE"/>
              <a:pPr/>
              <a:t>2015-06-02</a:t>
            </a:fld>
            <a:endParaRPr kumimoji="0" lang="sv-SE"/>
          </a:p>
        </p:txBody>
      </p:sp>
      <p:sp>
        <p:nvSpPr>
          <p:cNvPr id="13" name="Slide Number Placeholder 12"/>
          <p:cNvSpPr>
            <a:spLocks noGrp="1"/>
          </p:cNvSpPr>
          <p:nvPr>
            <p:ph type="sldNum" sz="quarter" idx="11"/>
          </p:nvPr>
        </p:nvSpPr>
        <p:spPr>
          <a:xfrm>
            <a:off x="0" y="1314450"/>
            <a:ext cx="1295400" cy="526257"/>
          </a:xfrm>
          <a:prstGeom prst="rect">
            <a:avLst/>
          </a:prstGeom>
        </p:spPr>
        <p:txBody>
          <a:bodyPr>
            <a:noAutofit/>
          </a:bodyPr>
          <a:lstStyle>
            <a:lvl1pPr eaLnBrk="1" latinLnBrk="0" hangingPunct="1">
              <a:defRPr kumimoji="0" lang="sv-SE" sz="2400">
                <a:solidFill>
                  <a:srgbClr val="FFFFFF"/>
                </a:solidFill>
              </a:defRPr>
            </a:lvl1pPr>
            <a:extLst/>
          </a:lstStyle>
          <a:p>
            <a:pPr algn="ctr"/>
            <a:fld id="{8F82E0A0-C266-4798-8C8F-B9F91E9DA37E}" type="slidenum">
              <a:rPr kumimoji="0" lang="sv-SE" sz="2400" b="1">
                <a:solidFill>
                  <a:srgbClr val="FFFFFF"/>
                </a:solidFill>
              </a:rPr>
              <a:pPr algn="ctr"/>
              <a:t>‹#›</a:t>
            </a:fld>
            <a:endParaRPr kumimoji="0" lang="sv-SE" sz="2400">
              <a:solidFill>
                <a:srgbClr val="FFFFFF"/>
              </a:solidFill>
            </a:endParaRPr>
          </a:p>
        </p:txBody>
      </p:sp>
      <p:sp>
        <p:nvSpPr>
          <p:cNvPr id="14" name="Footer Placeholder 13"/>
          <p:cNvSpPr>
            <a:spLocks noGrp="1"/>
          </p:cNvSpPr>
          <p:nvPr>
            <p:ph type="ftr" sz="quarter" idx="12"/>
          </p:nvPr>
        </p:nvSpPr>
        <p:spPr>
          <a:xfrm>
            <a:off x="609601" y="4686155"/>
            <a:ext cx="5421083" cy="273844"/>
          </a:xfrm>
          <a:prstGeom prst="rect">
            <a:avLst/>
          </a:prstGeom>
        </p:spPr>
        <p:txBody>
          <a:bodyPr/>
          <a:lstStyle>
            <a:extLst/>
          </a:lstStyle>
          <a:p>
            <a:endParaRPr kumimoji="0" lang="sv-S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9" name="Content Placeholder 8"/>
          <p:cNvSpPr>
            <a:spLocks noGrp="1"/>
          </p:cNvSpPr>
          <p:nvPr>
            <p:ph sz="quarter" idx="13"/>
          </p:nvPr>
        </p:nvSpPr>
        <p:spPr>
          <a:xfrm>
            <a:off x="609600" y="1352551"/>
            <a:ext cx="3886200" cy="3268624"/>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1" name="Content Placeholder 10"/>
          <p:cNvSpPr>
            <a:spLocks noGrp="1"/>
          </p:cNvSpPr>
          <p:nvPr>
            <p:ph sz="quarter" idx="14"/>
          </p:nvPr>
        </p:nvSpPr>
        <p:spPr>
          <a:xfrm>
            <a:off x="4844901" y="1352549"/>
            <a:ext cx="3886200" cy="3268625"/>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8" name="Date Placeholder 7"/>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2015-06-02</a:t>
            </a:fld>
            <a:endParaRPr kumimoji="0" lang="sv-SE"/>
          </a:p>
        </p:txBody>
      </p:sp>
      <p:sp>
        <p:nvSpPr>
          <p:cNvPr id="10" name="Slide Number Placeholder 9"/>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2" name="Footer Placeholder 11"/>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a:prstGeom prst="rect">
            <a:avLst/>
          </a:prstGeom>
        </p:spPr>
        <p:txBody>
          <a:bodyPr anchor="b"/>
          <a:lstStyle>
            <a:lvl1pPr eaLnBrk="1" latinLnBrk="0" hangingPunct="1">
              <a:defRPr kumimoji="0" lang="sv-SE"/>
            </a:lvl1pPr>
            <a:extLst/>
          </a:lstStyle>
          <a:p>
            <a:pPr eaLnBrk="1" latinLnBrk="0" hangingPunct="1"/>
            <a:r>
              <a:rPr kumimoji="0" lang="sv-SE" smtClean="0"/>
              <a:t>Klicka här för att ändra format</a:t>
            </a:r>
            <a:endParaRPr kumimoji="0"/>
          </a:p>
        </p:txBody>
      </p:sp>
      <p:sp>
        <p:nvSpPr>
          <p:cNvPr id="11" name="Content Placeholder 10"/>
          <p:cNvSpPr>
            <a:spLocks noGrp="1"/>
          </p:cNvSpPr>
          <p:nvPr>
            <p:ph sz="quarter" idx="13"/>
          </p:nvPr>
        </p:nvSpPr>
        <p:spPr>
          <a:xfrm>
            <a:off x="609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3" name="Content Placeholder 12"/>
          <p:cNvSpPr>
            <a:spLocks noGrp="1"/>
          </p:cNvSpPr>
          <p:nvPr>
            <p:ph sz="quarter" idx="14"/>
          </p:nvPr>
        </p:nvSpPr>
        <p:spPr>
          <a:xfrm>
            <a:off x="4800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0" name="Date Placeholder 9"/>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2015-06-02</a:t>
            </a:fld>
            <a:endParaRPr kumimoji="0" lang="sv-SE"/>
          </a:p>
        </p:txBody>
      </p:sp>
      <p:sp>
        <p:nvSpPr>
          <p:cNvPr id="12" name="Slide Number Placeholder 11"/>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4" name="Footer Placeholder 13"/>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
        <p:nvSpPr>
          <p:cNvPr id="16" name="Text Placeholder 15"/>
          <p:cNvSpPr>
            <a:spLocks noGrp="1"/>
          </p:cNvSpPr>
          <p:nvPr>
            <p:ph type="body" sz="quarter" idx="18"/>
          </p:nvPr>
        </p:nvSpPr>
        <p:spPr>
          <a:xfrm>
            <a:off x="609600" y="1362287"/>
            <a:ext cx="3886200" cy="530352"/>
          </a:xfrm>
          <a:prstGeom prst="rect">
            <a:avLst/>
          </a:prstGeom>
          <a:solidFill>
            <a:schemeClr val="accent2"/>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
        <p:nvSpPr>
          <p:cNvPr id="15" name="Text Placeholder 14"/>
          <p:cNvSpPr>
            <a:spLocks noGrp="1"/>
          </p:cNvSpPr>
          <p:nvPr>
            <p:ph type="body" sz="quarter" idx="19"/>
          </p:nvPr>
        </p:nvSpPr>
        <p:spPr>
          <a:xfrm>
            <a:off x="4800600" y="1362287"/>
            <a:ext cx="3886200" cy="530352"/>
          </a:xfrm>
          <a:prstGeom prst="rect">
            <a:avLst/>
          </a:prstGeom>
          <a:solidFill>
            <a:schemeClr val="accent4"/>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6DFADB5D-B7A0-47E3-AD2D-B1A6F8614213}" type="datetime1">
              <a:rPr kumimoji="0" lang="sv-SE"/>
              <a:pPr/>
              <a:t>2015-06-02</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4686300"/>
            <a:ext cx="2667000" cy="273844"/>
          </a:xfrm>
          <a:prstGeom prst="rect">
            <a:avLst/>
          </a:prstGeom>
        </p:spPr>
        <p:txBody>
          <a:bodyPr/>
          <a:lstStyle>
            <a:extLst/>
          </a:lstStyle>
          <a:p>
            <a:fld id="{72968126-03FC-49C0-B9B8-2B561CCC3D90}" type="datetime1">
              <a:rPr kumimoji="0" lang="sv-SE"/>
              <a:pPr/>
              <a:t>2015-06-02</a:t>
            </a:fld>
            <a:endParaRPr kumimoji="0" lang="sv-SE"/>
          </a:p>
        </p:txBody>
      </p:sp>
      <p:sp>
        <p:nvSpPr>
          <p:cNvPr id="3" name="Footer Placeholder 2"/>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4" name="Slide Number Placeholder 3"/>
          <p:cNvSpPr>
            <a:spLocks noGrp="1"/>
          </p:cNvSpPr>
          <p:nvPr>
            <p:ph type="sldNum" sz="quarter" idx="12"/>
          </p:nvPr>
        </p:nvSpPr>
        <p:spPr>
          <a:xfrm>
            <a:off x="0" y="4686300"/>
            <a:ext cx="533400" cy="285750"/>
          </a:xfrm>
          <a:prstGeom prst="rect">
            <a:avLst/>
          </a:prstGeom>
        </p:spPr>
        <p:txBody>
          <a:bodyPr/>
          <a:lstStyle>
            <a:lvl1pPr eaLnBrk="1" latinLnBrk="0" hangingPunct="1">
              <a:defRPr kumimoji="0" lang="sv-SE">
                <a:solidFill>
                  <a:schemeClr val="tx2"/>
                </a:solidFill>
              </a:defRPr>
            </a:lvl1pPr>
            <a:extLst/>
          </a:lstStyle>
          <a:p>
            <a:fld id="{A3F7CB7D-F184-43C7-B6FD-03D728E1BBFF}" type="slidenum">
              <a:rPr kumimoji="0" lang="sv-SE">
                <a:solidFill>
                  <a:schemeClr val="tx2"/>
                </a:solidFill>
              </a:rPr>
              <a:pPr/>
              <a:t>‹#›</a:t>
            </a:fld>
            <a:endParaRPr kumimoji="0" lang="sv-SE">
              <a:solidFill>
                <a:schemeClr val="tx2"/>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nchor="b"/>
          <a:lstStyle>
            <a:lvl1pPr algn="l" eaLnBrk="1" latinLnBrk="0" hangingPunct="1">
              <a:buNone/>
              <a:defRPr kumimoji="0" lang="sv-SE" sz="4200" b="0"/>
            </a:lvl1pPr>
            <a:extLst/>
          </a:lstStyle>
          <a:p>
            <a:pPr eaLnBrk="1" latinLnBrk="0" hangingPunct="1"/>
            <a:r>
              <a:rPr kumimoji="0" lang="sv-SE" smtClean="0"/>
              <a:t>Klicka här för att ändra format</a:t>
            </a:r>
            <a:endParaRPr kumimoji="0"/>
          </a:p>
        </p:txBody>
      </p:sp>
      <p:sp>
        <p:nvSpPr>
          <p:cNvPr id="5" name="Date Placeholder 4"/>
          <p:cNvSpPr>
            <a:spLocks noGrp="1"/>
          </p:cNvSpPr>
          <p:nvPr>
            <p:ph type="dt" sz="half" idx="10"/>
          </p:nvPr>
        </p:nvSpPr>
        <p:spPr>
          <a:xfrm>
            <a:off x="6096000" y="4686300"/>
            <a:ext cx="2667000" cy="273844"/>
          </a:xfrm>
          <a:prstGeom prst="rect">
            <a:avLst/>
          </a:prstGeom>
        </p:spPr>
        <p:txBody>
          <a:bodyPr/>
          <a:lstStyle>
            <a:extLst/>
          </a:lstStyle>
          <a:p>
            <a:fld id="{F49A8198-4617-485E-9585-4840B69DBBA6}" type="datetime1">
              <a:rPr kumimoji="0" lang="sv-SE"/>
              <a:pPr/>
              <a:t>2015-06-02</a:t>
            </a:fld>
            <a:endParaRPr kumimoji="0" lang="sv-SE"/>
          </a:p>
        </p:txBody>
      </p:sp>
      <p:sp>
        <p:nvSpPr>
          <p:cNvPr id="6" name="Footer Placeholder 5"/>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7" name="Slide Number Placeholder 6"/>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
        <p:nvSpPr>
          <p:cNvPr id="3" name="Text Placeholder 2"/>
          <p:cNvSpPr>
            <a:spLocks noGrp="1"/>
          </p:cNvSpPr>
          <p:nvPr>
            <p:ph type="body" idx="1"/>
          </p:nvPr>
        </p:nvSpPr>
        <p:spPr>
          <a:xfrm>
            <a:off x="609600" y="1428750"/>
            <a:ext cx="1600200" cy="31242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sv-SE" sz="1800"/>
            </a:lvl1pPr>
            <a:lvl2pPr eaLnBrk="1" latinLnBrk="0" hangingPunct="1">
              <a:buNone/>
              <a:defRPr kumimoji="0" lang="sv-SE" sz="1200"/>
            </a:lvl2pPr>
            <a:lvl3pPr eaLnBrk="1" latinLnBrk="0" hangingPunct="1">
              <a:buNone/>
              <a:defRPr kumimoji="0" lang="sv-SE" sz="1000"/>
            </a:lvl3pPr>
            <a:lvl4pPr eaLnBrk="1" latinLnBrk="0" hangingPunct="1">
              <a:buNone/>
              <a:defRPr kumimoji="0" lang="sv-SE" sz="900"/>
            </a:lvl4pPr>
            <a:lvl5pPr eaLnBrk="1" latinLnBrk="0" hangingPunct="1">
              <a:buNone/>
              <a:defRPr kumimoji="0" lang="sv-SE" sz="900"/>
            </a:lvl5pPr>
            <a:extLst/>
          </a:lstStyle>
          <a:p>
            <a:pPr lvl="0" eaLnBrk="1" latinLnBrk="0" hangingPunct="1"/>
            <a:r>
              <a:rPr kumimoji="0" lang="sv-SE" smtClean="0"/>
              <a:t>Klicka här för att ändra format på bakgrundstexten</a:t>
            </a:r>
          </a:p>
        </p:txBody>
      </p:sp>
      <p:sp>
        <p:nvSpPr>
          <p:cNvPr id="9" name="Content Placeholder 8"/>
          <p:cNvSpPr>
            <a:spLocks noGrp="1"/>
          </p:cNvSpPr>
          <p:nvPr>
            <p:ph sz="quarter" idx="13"/>
          </p:nvPr>
        </p:nvSpPr>
        <p:spPr>
          <a:xfrm>
            <a:off x="2362200" y="1428750"/>
            <a:ext cx="6400800" cy="32004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prstGeom prst="rect">
            <a:avLst/>
          </a:prstGeom>
          <a:solidFill>
            <a:schemeClr val="tx2">
              <a:shade val="50000"/>
            </a:schemeClr>
          </a:solidFill>
          <a:ln>
            <a:noFill/>
          </a:ln>
        </p:spPr>
        <p:txBody>
          <a:bodyPr/>
          <a:lstStyle>
            <a:lvl1pPr eaLnBrk="1" latinLnBrk="0" hangingPunct="1">
              <a:buNone/>
              <a:defRPr kumimoji="0" lang="sv-SE" sz="3200"/>
            </a:lvl1pPr>
            <a:extLst/>
          </a:lstStyle>
          <a:p>
            <a:r>
              <a:rPr kumimoji="0" lang="sv-SE" smtClean="0"/>
              <a:t>Dra bilden till platshållaren eller klicka på ikonen för att lägga till den</a:t>
            </a:r>
            <a:endParaRPr kumimoji="0" lang="sv-SE"/>
          </a:p>
        </p:txBody>
      </p:sp>
      <p:sp>
        <p:nvSpPr>
          <p:cNvPr id="4" name="Text Placeholder 3"/>
          <p:cNvSpPr>
            <a:spLocks noGrp="1"/>
          </p:cNvSpPr>
          <p:nvPr>
            <p:ph type="body" sz="half" idx="2"/>
          </p:nvPr>
        </p:nvSpPr>
        <p:spPr>
          <a:xfrm>
            <a:off x="1600200" y="4114800"/>
            <a:ext cx="7315200" cy="514350"/>
          </a:xfrm>
          <a:prstGeom prst="rect">
            <a:avLst/>
          </a:prstGeom>
        </p:spPr>
        <p:txBody>
          <a:bodyPr/>
          <a:lstStyle>
            <a:lvl1pPr marL="0" indent="0" eaLnBrk="1" latinLnBrk="0" hangingPunct="1">
              <a:buFontTx/>
              <a:buNone/>
              <a:defRPr kumimoji="0" lang="sv-SE" sz="1700"/>
            </a:lvl1pPr>
            <a:lvl2pPr eaLnBrk="1" latinLnBrk="0" hangingPunct="1">
              <a:buFontTx/>
              <a:buNone/>
              <a:defRPr kumimoji="0" lang="sv-SE" sz="1200"/>
            </a:lvl2pPr>
            <a:lvl3pPr eaLnBrk="1" latinLnBrk="0" hangingPunct="1">
              <a:buFontTx/>
              <a:buNone/>
              <a:defRPr kumimoji="0" lang="sv-SE" sz="1000"/>
            </a:lvl3pPr>
            <a:lvl4pPr eaLnBrk="1" latinLnBrk="0" hangingPunct="1">
              <a:buFontTx/>
              <a:buNone/>
              <a:defRPr kumimoji="0" lang="sv-SE" sz="900"/>
            </a:lvl4pPr>
            <a:lvl5pPr eaLnBrk="1" latinLnBrk="0" hangingPunct="1">
              <a:buFontTx/>
              <a:buNone/>
              <a:defRPr kumimoji="0" lang="sv-SE" sz="900"/>
            </a:lvl5pPr>
            <a:extLst/>
          </a:lstStyle>
          <a:p>
            <a:pPr lvl="0" eaLnBrk="1" latinLnBrk="0" hangingPunct="1"/>
            <a:r>
              <a:rPr kumimoji="0" lang="sv-SE" smtClean="0"/>
              <a:t>Klicka här för att ändra format på bakgrundstexten</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p:nvPr>
        </p:nvSpPr>
        <p:spPr>
          <a:xfrm>
            <a:off x="1600200" y="3543300"/>
            <a:ext cx="7315200" cy="457200"/>
          </a:xfrm>
          <a:prstGeom prst="rect">
            <a:avLst/>
          </a:prstGeom>
        </p:spPr>
        <p:txBody>
          <a:bodyPr anchor="ctr"/>
          <a:lstStyle>
            <a:lvl1pPr algn="l" eaLnBrk="1" latinLnBrk="0" hangingPunct="1">
              <a:buNone/>
              <a:defRPr kumimoji="0" lang="sv-SE" sz="2800" b="0">
                <a:solidFill>
                  <a:srgbClr val="FFFFFF"/>
                </a:solidFill>
              </a:defRPr>
            </a:lvl1pPr>
            <a:extLst/>
          </a:lstStyle>
          <a:p>
            <a:pPr eaLnBrk="1" latinLnBrk="0" hangingPunct="1"/>
            <a:r>
              <a:rPr kumimoji="0" lang="sv-SE" smtClean="0"/>
              <a:t>Klicka här för att ändra format</a:t>
            </a:r>
            <a:endParaRPr kumimoji="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2" name="Date Placeholder 11"/>
          <p:cNvSpPr>
            <a:spLocks noGrp="1"/>
          </p:cNvSpPr>
          <p:nvPr>
            <p:ph type="dt" sz="half" idx="10"/>
          </p:nvPr>
        </p:nvSpPr>
        <p:spPr>
          <a:xfrm>
            <a:off x="6248400" y="4686300"/>
            <a:ext cx="2667000" cy="273844"/>
          </a:xfrm>
          <a:prstGeom prst="rect">
            <a:avLst/>
          </a:prstGeom>
        </p:spPr>
        <p:txBody>
          <a:bodyPr rtlCol="0"/>
          <a:lstStyle>
            <a:extLst/>
          </a:lstStyle>
          <a:p>
            <a:fld id="{E4606EA6-EFEA-4C30-9264-4F9291A5780D}" type="datetime1">
              <a:rPr kumimoji="0" lang="sv-SE"/>
              <a:pPr/>
              <a:t>2015-06-02</a:t>
            </a:fld>
            <a:endParaRPr kumimoji="0" lang="sv-SE"/>
          </a:p>
        </p:txBody>
      </p:sp>
      <p:sp>
        <p:nvSpPr>
          <p:cNvPr id="13" name="Slide Number Placeholder 12"/>
          <p:cNvSpPr>
            <a:spLocks noGrp="1"/>
          </p:cNvSpPr>
          <p:nvPr>
            <p:ph type="sldNum" sz="quarter" idx="11"/>
          </p:nvPr>
        </p:nvSpPr>
        <p:spPr>
          <a:xfrm>
            <a:off x="0" y="3500437"/>
            <a:ext cx="1447800" cy="497684"/>
          </a:xfrm>
          <a:prstGeom prst="rect">
            <a:avLst/>
          </a:prstGeom>
        </p:spPr>
        <p:txBody>
          <a:bodyPr rtlCol="0"/>
          <a:lstStyle>
            <a:lvl1pPr eaLnBrk="1" latinLnBrk="0" hangingPunct="1">
              <a:defRPr kumimoji="0" lang="sv-SE" sz="2800"/>
            </a:lvl1pPr>
            <a:extLst/>
          </a:lstStyle>
          <a:p>
            <a:pPr algn="ctr"/>
            <a:fld id="{8F82E0A0-C266-4798-8C8F-B9F91E9DA37E}" type="slidenum">
              <a:rPr kumimoji="0" lang="sv-SE" sz="2800" b="1">
                <a:solidFill>
                  <a:srgbClr val="FFFFFF"/>
                </a:solidFill>
              </a:rPr>
              <a:pPr algn="ctr"/>
              <a:t>‹#›</a:t>
            </a:fld>
            <a:endParaRPr kumimoji="0" lang="sv-SE" sz="2800"/>
          </a:p>
        </p:txBody>
      </p:sp>
      <p:sp>
        <p:nvSpPr>
          <p:cNvPr id="14" name="Footer Placeholder 13"/>
          <p:cNvSpPr>
            <a:spLocks noGrp="1"/>
          </p:cNvSpPr>
          <p:nvPr>
            <p:ph type="ftr" sz="quarter" idx="12"/>
          </p:nvPr>
        </p:nvSpPr>
        <p:spPr>
          <a:xfrm>
            <a:off x="1600200" y="4686155"/>
            <a:ext cx="4572000" cy="273844"/>
          </a:xfrm>
          <a:prstGeom prst="rect">
            <a:avLst/>
          </a:prstGeom>
        </p:spPr>
        <p:txBody>
          <a:bodyPr rtlCol="0"/>
          <a:lstStyle>
            <a:extLst/>
          </a:lstStyle>
          <a:p>
            <a:endParaRPr kumimoji="0" lang="sv-S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Lst>
  <p:timing>
    <p:tnLst>
      <p:par>
        <p:cTn id="1" dur="indefinite" restart="never" nodeType="tmRoot"/>
      </p:par>
    </p:tnLst>
  </p:timing>
  <p:txStyles>
    <p:titleStyle>
      <a:lvl1pPr algn="l" rtl="0" eaLnBrk="1" latinLnBrk="0" hangingPunct="1">
        <a:spcBef>
          <a:spcPct val="0"/>
        </a:spcBef>
        <a:buNone/>
        <a:defRPr kumimoji="0" lang="sv-SE"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sv-SE"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sv-SE"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sv-SE"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sv-SE"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sv-SE"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sv-SE"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sv-SE"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sv-SE"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sv-SE" sz="1800" kern="1200" baseline="0">
          <a:solidFill>
            <a:schemeClr val="tx1"/>
          </a:solidFill>
          <a:latin typeface="+mn-lt"/>
          <a:ea typeface="+mn-ea"/>
          <a:cs typeface="+mn-cs"/>
        </a:defRPr>
      </a:lvl9pPr>
      <a:extLst/>
    </p:bodyStyle>
    <p:otherStyle>
      <a:lvl1pPr marL="0" algn="l" rtl="0" eaLnBrk="1" latinLnBrk="0" hangingPunct="1">
        <a:defRPr kumimoji="0" lang="sv-SE" kern="1200">
          <a:solidFill>
            <a:schemeClr val="tx1"/>
          </a:solidFill>
          <a:latin typeface="+mn-lt"/>
          <a:ea typeface="+mn-ea"/>
          <a:cs typeface="+mn-cs"/>
        </a:defRPr>
      </a:lvl1pPr>
      <a:lvl2pPr marL="457200" algn="l" rtl="0" eaLnBrk="1" latinLnBrk="0" hangingPunct="1">
        <a:defRPr kumimoji="0" lang="sv-SE" kern="1200">
          <a:solidFill>
            <a:schemeClr val="tx1"/>
          </a:solidFill>
          <a:latin typeface="+mn-lt"/>
          <a:ea typeface="+mn-ea"/>
          <a:cs typeface="+mn-cs"/>
        </a:defRPr>
      </a:lvl2pPr>
      <a:lvl3pPr marL="914400" algn="l" rtl="0" eaLnBrk="1" latinLnBrk="0" hangingPunct="1">
        <a:defRPr kumimoji="0" lang="sv-SE" kern="1200">
          <a:solidFill>
            <a:schemeClr val="tx1"/>
          </a:solidFill>
          <a:latin typeface="+mn-lt"/>
          <a:ea typeface="+mn-ea"/>
          <a:cs typeface="+mn-cs"/>
        </a:defRPr>
      </a:lvl3pPr>
      <a:lvl4pPr marL="1371600" algn="l" rtl="0" eaLnBrk="1" latinLnBrk="0" hangingPunct="1">
        <a:defRPr kumimoji="0" lang="sv-SE" kern="1200">
          <a:solidFill>
            <a:schemeClr val="tx1"/>
          </a:solidFill>
          <a:latin typeface="+mn-lt"/>
          <a:ea typeface="+mn-ea"/>
          <a:cs typeface="+mn-cs"/>
        </a:defRPr>
      </a:lvl4pPr>
      <a:lvl5pPr marL="1828800" algn="l" rtl="0" eaLnBrk="1" latinLnBrk="0" hangingPunct="1">
        <a:defRPr kumimoji="0" lang="sv-SE" kern="1200">
          <a:solidFill>
            <a:schemeClr val="tx1"/>
          </a:solidFill>
          <a:latin typeface="+mn-lt"/>
          <a:ea typeface="+mn-ea"/>
          <a:cs typeface="+mn-cs"/>
        </a:defRPr>
      </a:lvl5pPr>
      <a:lvl6pPr marL="2286000" algn="l" rtl="0" eaLnBrk="1" latinLnBrk="0" hangingPunct="1">
        <a:defRPr kumimoji="0" lang="sv-SE" kern="1200">
          <a:solidFill>
            <a:schemeClr val="tx1"/>
          </a:solidFill>
          <a:latin typeface="+mn-lt"/>
          <a:ea typeface="+mn-ea"/>
          <a:cs typeface="+mn-cs"/>
        </a:defRPr>
      </a:lvl6pPr>
      <a:lvl7pPr marL="2743200" algn="l" rtl="0" eaLnBrk="1" latinLnBrk="0" hangingPunct="1">
        <a:defRPr kumimoji="0" lang="sv-SE" kern="1200">
          <a:solidFill>
            <a:schemeClr val="tx1"/>
          </a:solidFill>
          <a:latin typeface="+mn-lt"/>
          <a:ea typeface="+mn-ea"/>
          <a:cs typeface="+mn-cs"/>
        </a:defRPr>
      </a:lvl7pPr>
      <a:lvl8pPr marL="3200400" algn="l" rtl="0" eaLnBrk="1" latinLnBrk="0" hangingPunct="1">
        <a:defRPr kumimoji="0" lang="sv-SE" kern="1200">
          <a:solidFill>
            <a:schemeClr val="tx1"/>
          </a:solidFill>
          <a:latin typeface="+mn-lt"/>
          <a:ea typeface="+mn-ea"/>
          <a:cs typeface="+mn-cs"/>
        </a:defRPr>
      </a:lvl8pPr>
      <a:lvl9pPr marL="3657600" algn="l" rtl="0" eaLnBrk="1" latinLnBrk="0" hangingPunct="1">
        <a:defRPr kumimoji="0" lang="sv-SE"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ponsored by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ruta 1"/>
          <p:cNvSpPr txBox="1"/>
          <p:nvPr/>
        </p:nvSpPr>
        <p:spPr>
          <a:xfrm>
            <a:off x="323528" y="204067"/>
            <a:ext cx="7296472" cy="656590"/>
          </a:xfrm>
          <a:prstGeom prst="rect">
            <a:avLst/>
          </a:prstGeom>
          <a:noFill/>
        </p:spPr>
        <p:txBody>
          <a:bodyPr wrap="square" rtlCol="0">
            <a:spAutoFit/>
          </a:bodyPr>
          <a:lstStyle/>
          <a:p>
            <a:pPr>
              <a:lnSpc>
                <a:spcPts val="4400"/>
              </a:lnSpc>
            </a:pPr>
            <a:r>
              <a:rPr lang="nl-BE" sz="3000" b="1" dirty="0" smtClean="0">
                <a:solidFill>
                  <a:srgbClr val="FFFFFF"/>
                </a:solidFill>
                <a:latin typeface="Arial"/>
                <a:cs typeface="Arial"/>
              </a:rPr>
              <a:t>STOP, KIJK, WUIF</a:t>
            </a:r>
            <a:endParaRPr lang="sv-SE" sz="3000" dirty="0">
              <a:solidFill>
                <a:srgbClr val="FFFFFF"/>
              </a:solidFill>
              <a:latin typeface="Arial"/>
              <a:cs typeface="Arial"/>
            </a:endParaRPr>
          </a:p>
        </p:txBody>
      </p:sp>
    </p:spTree>
    <p:extLst>
      <p:ext uri="{BB962C8B-B14F-4D97-AF65-F5344CB8AC3E}">
        <p14:creationId xmlns:p14="http://schemas.microsoft.com/office/powerpoint/2010/main" val="23105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692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Bildobjekt 9"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11" name="textruta 10"/>
          <p:cNvSpPr txBox="1"/>
          <p:nvPr/>
        </p:nvSpPr>
        <p:spPr>
          <a:xfrm>
            <a:off x="1475656" y="2702064"/>
            <a:ext cx="1800200" cy="707886"/>
          </a:xfrm>
          <a:prstGeom prst="rect">
            <a:avLst/>
          </a:prstGeom>
          <a:noFill/>
        </p:spPr>
        <p:txBody>
          <a:bodyPr wrap="square" rtlCol="0">
            <a:spAutoFit/>
          </a:bodyPr>
          <a:lstStyle/>
          <a:p>
            <a:pPr algn="ctr"/>
            <a:r>
              <a:rPr lang="nl-BE" sz="4000" b="1" dirty="0" smtClean="0">
                <a:solidFill>
                  <a:schemeClr val="bg1"/>
                </a:solidFill>
                <a:latin typeface="Arial"/>
                <a:cs typeface="Arial"/>
              </a:rPr>
              <a:t>STOP</a:t>
            </a:r>
            <a:endParaRPr lang="sv-SE" sz="4000" b="1" dirty="0">
              <a:solidFill>
                <a:schemeClr val="bg1"/>
              </a:solidFill>
              <a:latin typeface="Arial"/>
              <a:cs typeface="Arial"/>
            </a:endParaRPr>
          </a:p>
        </p:txBody>
      </p:sp>
      <p:sp>
        <p:nvSpPr>
          <p:cNvPr id="12" name="textruta 11"/>
          <p:cNvSpPr txBox="1"/>
          <p:nvPr/>
        </p:nvSpPr>
        <p:spPr>
          <a:xfrm>
            <a:off x="3635896" y="2702064"/>
            <a:ext cx="1800200" cy="707886"/>
          </a:xfrm>
          <a:prstGeom prst="rect">
            <a:avLst/>
          </a:prstGeom>
          <a:noFill/>
        </p:spPr>
        <p:txBody>
          <a:bodyPr wrap="square" rtlCol="0">
            <a:spAutoFit/>
          </a:bodyPr>
          <a:lstStyle/>
          <a:p>
            <a:pPr algn="ctr"/>
            <a:r>
              <a:rPr lang="nl-BE" sz="4000" b="1" dirty="0" smtClean="0">
                <a:solidFill>
                  <a:schemeClr val="bg1"/>
                </a:solidFill>
                <a:latin typeface="Arial"/>
                <a:cs typeface="Arial"/>
              </a:rPr>
              <a:t>KIJK</a:t>
            </a:r>
            <a:endParaRPr lang="sv-SE" sz="4000" b="1" dirty="0">
              <a:solidFill>
                <a:schemeClr val="bg1"/>
              </a:solidFill>
              <a:latin typeface="Arial"/>
              <a:cs typeface="Arial"/>
            </a:endParaRPr>
          </a:p>
        </p:txBody>
      </p:sp>
      <p:sp>
        <p:nvSpPr>
          <p:cNvPr id="13" name="textruta 12"/>
          <p:cNvSpPr txBox="1"/>
          <p:nvPr/>
        </p:nvSpPr>
        <p:spPr>
          <a:xfrm>
            <a:off x="5796136" y="2702064"/>
            <a:ext cx="1800200" cy="707886"/>
          </a:xfrm>
          <a:prstGeom prst="rect">
            <a:avLst/>
          </a:prstGeom>
          <a:noFill/>
        </p:spPr>
        <p:txBody>
          <a:bodyPr wrap="square" rtlCol="0">
            <a:spAutoFit/>
          </a:bodyPr>
          <a:lstStyle/>
          <a:p>
            <a:pPr algn="ctr"/>
            <a:r>
              <a:rPr lang="nl-BE" sz="4000" b="1" dirty="0" smtClean="0">
                <a:solidFill>
                  <a:schemeClr val="bg1"/>
                </a:solidFill>
                <a:latin typeface="Arial"/>
                <a:cs typeface="Arial"/>
              </a:rPr>
              <a:t>WUIF</a:t>
            </a:r>
            <a:endParaRPr lang="sv-SE" sz="4000" b="1" dirty="0">
              <a:solidFill>
                <a:schemeClr val="bg1"/>
              </a:solidFill>
              <a:latin typeface="Arial"/>
              <a:cs typeface="Arial"/>
            </a:endParaRPr>
          </a:p>
        </p:txBody>
      </p:sp>
    </p:spTree>
    <p:extLst>
      <p:ext uri="{BB962C8B-B14F-4D97-AF65-F5344CB8AC3E}">
        <p14:creationId xmlns:p14="http://schemas.microsoft.com/office/powerpoint/2010/main" val="1418193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Bildobjekt 7"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9" name="textruta 8"/>
          <p:cNvSpPr txBox="1"/>
          <p:nvPr/>
        </p:nvSpPr>
        <p:spPr>
          <a:xfrm>
            <a:off x="1475656" y="2702064"/>
            <a:ext cx="1800200" cy="707886"/>
          </a:xfrm>
          <a:prstGeom prst="rect">
            <a:avLst/>
          </a:prstGeom>
          <a:noFill/>
        </p:spPr>
        <p:txBody>
          <a:bodyPr wrap="square" rtlCol="0">
            <a:spAutoFit/>
          </a:bodyPr>
          <a:lstStyle/>
          <a:p>
            <a:pPr algn="ctr"/>
            <a:r>
              <a:rPr lang="nl-BE" sz="4000" b="1" dirty="0" smtClean="0">
                <a:solidFill>
                  <a:schemeClr val="bg1"/>
                </a:solidFill>
                <a:latin typeface="Arial"/>
                <a:cs typeface="Arial"/>
              </a:rPr>
              <a:t>STOP</a:t>
            </a:r>
            <a:endParaRPr lang="sv-SE" sz="4000" b="1" dirty="0">
              <a:solidFill>
                <a:schemeClr val="bg1"/>
              </a:solidFill>
              <a:latin typeface="Arial"/>
              <a:cs typeface="Arial"/>
            </a:endParaRPr>
          </a:p>
        </p:txBody>
      </p:sp>
      <p:sp>
        <p:nvSpPr>
          <p:cNvPr id="10" name="textruta 9"/>
          <p:cNvSpPr txBox="1"/>
          <p:nvPr/>
        </p:nvSpPr>
        <p:spPr>
          <a:xfrm>
            <a:off x="3635896" y="2702064"/>
            <a:ext cx="1800200" cy="707886"/>
          </a:xfrm>
          <a:prstGeom prst="rect">
            <a:avLst/>
          </a:prstGeom>
          <a:noFill/>
        </p:spPr>
        <p:txBody>
          <a:bodyPr wrap="square" rtlCol="0">
            <a:spAutoFit/>
          </a:bodyPr>
          <a:lstStyle/>
          <a:p>
            <a:pPr algn="ctr"/>
            <a:r>
              <a:rPr lang="nl-BE" sz="4000" b="1" dirty="0" smtClean="0">
                <a:solidFill>
                  <a:schemeClr val="bg1"/>
                </a:solidFill>
                <a:latin typeface="Arial"/>
                <a:cs typeface="Arial"/>
              </a:rPr>
              <a:t>KIJK</a:t>
            </a:r>
            <a:endParaRPr lang="sv-SE" sz="4000" b="1" dirty="0">
              <a:solidFill>
                <a:schemeClr val="bg1"/>
              </a:solidFill>
              <a:latin typeface="Arial"/>
              <a:cs typeface="Arial"/>
            </a:endParaRPr>
          </a:p>
        </p:txBody>
      </p:sp>
      <p:sp>
        <p:nvSpPr>
          <p:cNvPr id="11" name="textruta 10"/>
          <p:cNvSpPr txBox="1"/>
          <p:nvPr/>
        </p:nvSpPr>
        <p:spPr>
          <a:xfrm>
            <a:off x="5796136" y="2702064"/>
            <a:ext cx="1800200" cy="707886"/>
          </a:xfrm>
          <a:prstGeom prst="rect">
            <a:avLst/>
          </a:prstGeom>
          <a:noFill/>
        </p:spPr>
        <p:txBody>
          <a:bodyPr wrap="square" rtlCol="0">
            <a:spAutoFit/>
          </a:bodyPr>
          <a:lstStyle/>
          <a:p>
            <a:pPr algn="ctr"/>
            <a:r>
              <a:rPr lang="nl-BE" sz="4000" b="1" dirty="0" smtClean="0">
                <a:solidFill>
                  <a:schemeClr val="bg1"/>
                </a:solidFill>
                <a:latin typeface="Arial"/>
                <a:cs typeface="Arial"/>
              </a:rPr>
              <a:t>WUIF</a:t>
            </a:r>
            <a:endParaRPr lang="sv-SE" sz="4000" b="1" dirty="0">
              <a:solidFill>
                <a:schemeClr val="bg1"/>
              </a:solidFill>
              <a:latin typeface="Arial"/>
              <a:cs typeface="Arial"/>
            </a:endParaRPr>
          </a:p>
        </p:txBody>
      </p:sp>
    </p:spTree>
    <p:extLst>
      <p:ext uri="{BB962C8B-B14F-4D97-AF65-F5344CB8AC3E}">
        <p14:creationId xmlns:p14="http://schemas.microsoft.com/office/powerpoint/2010/main" val="975206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44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13-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244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5" name="Bildobjekt 4" descr="019-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4391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GB"/>
          </a:p>
        </p:txBody>
      </p:sp>
      <p:pic>
        <p:nvPicPr>
          <p:cNvPr id="4" name="Platshållare för innehåll 3" descr="020.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t="-371"/>
          <a:stretch/>
        </p:blipFill>
        <p:spPr>
          <a:xfrm>
            <a:off x="-1" y="-19051"/>
            <a:ext cx="9220201" cy="5186363"/>
          </a:xfrm>
        </p:spPr>
      </p:pic>
    </p:spTree>
    <p:extLst>
      <p:ext uri="{BB962C8B-B14F-4D97-AF65-F5344CB8AC3E}">
        <p14:creationId xmlns:p14="http://schemas.microsoft.com/office/powerpoint/2010/main" val="230509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nl-BE" dirty="0" smtClean="0"/>
              <a:t>Situatie met fiets</a:t>
            </a:r>
            <a:endParaRPr lang="en-GB" dirty="0"/>
          </a:p>
        </p:txBody>
      </p:sp>
      <p:pic>
        <p:nvPicPr>
          <p:cNvPr id="4" name="Platshållare för innehåll 3" descr="021.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b="-102"/>
          <a:stretch/>
        </p:blipFill>
        <p:spPr>
          <a:xfrm>
            <a:off x="0" y="0"/>
            <a:ext cx="9175590" cy="5162550"/>
          </a:xfrm>
        </p:spPr>
      </p:pic>
    </p:spTree>
    <p:extLst>
      <p:ext uri="{BB962C8B-B14F-4D97-AF65-F5344CB8AC3E}">
        <p14:creationId xmlns:p14="http://schemas.microsoft.com/office/powerpoint/2010/main" val="295414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0989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dbilds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VolvoCom Document" ma:contentTypeID="0x010100F5D22A0F54644B60B76DBD3C406B0C4300A5C1C58596AC4B6ABDE976EEF6C47E4100BDEA7CC82A68AF43AC4048C5551883BB" ma:contentTypeVersion="5" ma:contentTypeDescription="Content type for documents in VolvoCom" ma:contentTypeScope="" ma:versionID="8e385723940efc1ef433dc51212d0373">
  <xsd:schema xmlns:xsd="http://www.w3.org/2001/XMLSchema" xmlns:p="http://schemas.microsoft.com/office/2006/metadata/properties" xmlns:ns1="http://schemas.microsoft.com/sharepoint/v3" targetNamespace="http://schemas.microsoft.com/office/2006/metadata/properties" ma:root="true" ma:fieldsID="fc8f8439851e38b2e033cf9e2ae30bc8" ns1:_="">
    <xsd:import namespace="http://schemas.microsoft.com/sharepoint/v3"/>
    <xsd:element name="properties">
      <xsd:complexType>
        <xsd:sequence>
          <xsd:element name="documentManagement">
            <xsd:complexType>
              <xsd:all>
                <xsd:element ref="ns1:LinkDisplayText" minOccurs="0"/>
                <xsd:element ref="ns1:Description" minOccurs="0"/>
                <xsd:element ref="ns1:DocumentLanguage"/>
                <xsd:element ref="ns1:Classification"/>
                <xsd:element ref="ns1:ReferenceNumber" minOccurs="0"/>
                <xsd:element ref="ns1:PublishFrom"/>
                <xsd:element ref="ns1:PublishTo" minOccurs="0"/>
                <xsd:element ref="ns1:ValidFrom"/>
                <xsd:element ref="ns1:ValidTo" minOccurs="0"/>
                <xsd:element ref="ns1:AllowOverwriteProperties" minOccurs="0"/>
                <xsd:element ref="ns1:AttachedToPages" minOccurs="0"/>
                <xsd:element ref="ns1:TargetApplication" minOccurs="0"/>
                <xsd:element ref="ns1:Owner"/>
                <xsd:element ref="ns1:DocumentInformationType" minOccurs="0"/>
                <xsd:element ref="ns1:CWPID" minOccurs="0"/>
                <xsd:element ref="ns1:REXKWANDOBADCWPIDFIELD02c81594-1387-450f-910d-fc2c8da796f7"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inkDisplayText" ma:index="8" nillable="true" ma:displayName="Link Display Text" ma:description="Text to display as link" ma:internalName="LinkDisplayText">
      <xsd:simpleType>
        <xsd:restriction base="dms:Text"/>
      </xsd:simpleType>
    </xsd:element>
    <xsd:element name="Description" ma:index="9" nillable="true" ma:displayName="Description" ma:description="Description" ma:internalName="Description">
      <xsd:simpleType>
        <xsd:restriction base="dms:Note"/>
      </xsd:simpleType>
    </xsd:element>
    <xsd:element name="DocumentLanguage" ma:index="10" ma:displayName="DocumentLanguage" ma:default="English" ma:description="Language of the document" ma:internalName="DocumentLanguage">
      <xsd:simpleType>
        <xsd:restriction base="dms:Choice">
          <xsd:enumeration value="Arabic"/>
          <xsd:enumeration value="Chinese"/>
          <xsd:enumeration value="Danish"/>
          <xsd:enumeration value="Dutch"/>
          <xsd:enumeration value="English"/>
          <xsd:enumeration value="Farsi"/>
          <xsd:enumeration value="Finnish"/>
          <xsd:enumeration value="Flemish"/>
          <xsd:enumeration value="French"/>
          <xsd:enumeration value="German"/>
          <xsd:enumeration value="Italian"/>
          <xsd:enumeration value="Japanese"/>
          <xsd:enumeration value="Korean"/>
          <xsd:enumeration value="Norwegian"/>
          <xsd:enumeration value="Polish"/>
          <xsd:enumeration value="Portuguese"/>
          <xsd:enumeration value="Russian"/>
          <xsd:enumeration value="Spanish"/>
          <xsd:enumeration value="Swedish"/>
          <xsd:enumeration value="Turkish"/>
        </xsd:restriction>
      </xsd:simpleType>
    </xsd:element>
    <xsd:element name="Classification" ma:index="11" ma:displayName="Classification" ma:default="Internal" ma:description="Classification of the document" ma:internalName="Classification">
      <xsd:simpleType>
        <xsd:restriction base="dms:Choice">
          <xsd:enumeration value="Internal"/>
          <xsd:enumeration value="Open"/>
        </xsd:restriction>
      </xsd:simpleType>
    </xsd:element>
    <xsd:element name="ReferenceNumber" ma:index="12" nillable="true" ma:displayName="ReferenceNumber" ma:description="Document reference number" ma:internalName="ReferenceNumber">
      <xsd:simpleType>
        <xsd:restriction base="dms:Text"/>
      </xsd:simpleType>
    </xsd:element>
    <xsd:element name="PublishFrom" ma:index="13" ma:displayName="PublishFrom" ma:default="[today]" ma:description="Date to begin publishing" ma:internalName="PublishFrom">
      <xsd:simpleType>
        <xsd:restriction base="dms:DateTime"/>
      </xsd:simpleType>
    </xsd:element>
    <xsd:element name="PublishTo" ma:index="14" nillable="true" ma:displayName="PublishTo" ma:description="Date to end publishing" ma:internalName="PublishTo">
      <xsd:simpleType>
        <xsd:restriction base="dms:DateTime"/>
      </xsd:simpleType>
    </xsd:element>
    <xsd:element name="ValidFrom" ma:index="15" ma:displayName="ValidFrom" ma:default="[today]" ma:description="Date after which the document is valid" ma:internalName="ValidFrom">
      <xsd:simpleType>
        <xsd:restriction base="dms:DateTime"/>
      </xsd:simpleType>
    </xsd:element>
    <xsd:element name="ValidTo" ma:index="16" nillable="true" ma:displayName="ValidTo" ma:description="Date until which the document is valid" ma:internalName="ValidTo">
      <xsd:simpleType>
        <xsd:restriction base="dms:DateTime"/>
      </xsd:simpleType>
    </xsd:element>
    <xsd:element name="AllowOverwriteProperties" ma:index="17" nillable="true" ma:displayName="AllowOverwriteProperties" ma:description="Replace previously saved properties with these new properties." ma:internalName="AllowOverwriteProperties">
      <xsd:simpleType>
        <xsd:restriction base="dms:Boolean"/>
      </xsd:simpleType>
    </xsd:element>
    <xsd:element name="AttachedToPages" ma:index="18" nillable="true" ma:displayName="AttachedToPages" ma:description="Pages to which the document is attached" ma:hidden="true" ma:internalName="AttachedToPages">
      <xsd:simpleType>
        <xsd:restriction base="dms:Unknown"/>
      </xsd:simpleType>
    </xsd:element>
    <xsd:element name="TargetApplication" ma:index="19" nillable="true" ma:displayName="Target Application" ma:default="Internet/Public" ma:description="Select if you wish to associate a document with a page in the application of choice" ma:internalName="TargetApplication" ma:requiredMultiChoice="true">
      <xsd:complexType>
        <xsd:complexContent>
          <xsd:extension base="dms:MultiChoice">
            <xsd:sequence>
              <xsd:element name="Value" maxOccurs="unbounded" minOccurs="0" nillable="true">
                <xsd:simpleType>
                  <xsd:restriction base="dms:Choice">
                    <xsd:enumeration value="Intranet/Violin"/>
                    <xsd:enumeration value="Extended Intranet"/>
                    <xsd:enumeration value="Extranet"/>
                    <xsd:enumeration value="Internet/Public"/>
                  </xsd:restriction>
                </xsd:simpleType>
              </xsd:element>
            </xsd:sequence>
          </xsd:extension>
        </xsd:complexContent>
      </xsd:complexType>
    </xsd:element>
    <xsd:element name="Owner" ma:index="20" ma:displayName="Owner" ma:description="Owner of document" ma:internalName="Owner">
      <xsd:simpleType>
        <xsd:restriction base="dms:Text"/>
      </xsd:simpleType>
    </xsd:element>
    <xsd:element name="DocumentInformationType" ma:index="21" nillable="true" ma:displayName="DocumentInformationType" ma:description="The information type of the document" ma:internalName="DocumentInformationType" ma:requiredMultiChoice="true">
      <xsd:complexType>
        <xsd:complexContent>
          <xsd:extension base="dms:MultiChoice">
            <xsd:sequence>
              <xsd:element name="Value" maxOccurs="unbounded" minOccurs="0" nillable="true">
                <xsd:simpleType>
                  <xsd:restriction base="dms:Choice">
                    <xsd:enumeration value="Applications &amp; tools"/>
                    <xsd:enumeration value="Company presentations &amp; support materials"/>
                    <xsd:enumeration value="Events"/>
                    <xsd:enumeration value="Forms"/>
                    <xsd:enumeration value="Images, maps &amp; charts"/>
                    <xsd:enumeration value="Legal"/>
                    <xsd:enumeration value="Manuals &amp; Instructions"/>
                    <xsd:enumeration value="Minutes"/>
                    <xsd:enumeration value="News &amp; announcements"/>
                    <xsd:enumeration value="Other"/>
                    <xsd:enumeration value="Policies &amp; guidelines"/>
                    <xsd:enumeration value="Publications &amp; forums"/>
                    <xsd:enumeration value="Reports"/>
                    <xsd:enumeration value="Standards &amp; Patents"/>
                    <xsd:enumeration value="Templates"/>
                    <xsd:enumeration value="Training"/>
                    <xsd:enumeration value="Travel &amp; Expense"/>
                    <xsd:enumeration value="Video/audio"/>
                  </xsd:restriction>
                </xsd:simpleType>
              </xsd:element>
            </xsd:sequence>
          </xsd:extension>
        </xsd:complexContent>
      </xsd:complexType>
    </xsd:element>
    <xsd:element name="CWPID" ma:index="22" nillable="true" ma:displayName="CWPID" ma:description="Unique ID used by CWP to query. Please leave this field unmodified!" ma:internalName="CWPID">
      <xsd:simpleType>
        <xsd:restriction base="dms:Text"/>
      </xsd:simpleType>
    </xsd:element>
    <xsd:element name="REXKWANDOBADCWPIDFIELD02c81594-1387-450f-910d-fc2c8da796f7" ma:index="23" nillable="true" ma:displayName="REXKWANDOBADCWPIDFIELD02c81594-1387-450f-910d-fc2c8da796f7" ma:description="OLD CWPID FIELD DO NOT USE" ma:internalName="REXKWANDOBADCWPIDFIELD02c81594_x002d_1387_x002d_450f_x002d_910d_x002d_fc2c8da796f7">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eferenceNumber xmlns="http://schemas.microsoft.com/sharepoint/v3" xsi:nil="true"/>
    <PublishTo xmlns="http://schemas.microsoft.com/sharepoint/v3" xsi:nil="true"/>
    <ValidFrom xmlns="http://schemas.microsoft.com/sharepoint/v3">2015-07-02T06:21:00+00:00</ValidFrom>
    <Owner xmlns="http://schemas.microsoft.com/sharepoint/v3">AB Volvo</Owner>
    <DocumentInformationType xmlns="http://schemas.microsoft.com/sharepoint/v3">
      <Value>Other</Value>
    </DocumentInformationType>
    <CWPID xmlns="http://schemas.microsoft.com/sharepoint/v3">b6dac9ef-8309-4b0a-a422-02005b23a4ad</CWPID>
    <DocumentLanguage xmlns="http://schemas.microsoft.com/sharepoint/v3">Dutch</DocumentLanguage>
    <LinkDisplayText xmlns="http://schemas.microsoft.com/sharepoint/v3" xsi:nil="true"/>
    <TargetApplication xmlns="http://schemas.microsoft.com/sharepoint/v3">
      <Value>Internet/Public</Value>
    </TargetApplication>
    <Classification xmlns="http://schemas.microsoft.com/sharepoint/v3">Open</Classification>
    <AllowOverwriteProperties xmlns="http://schemas.microsoft.com/sharepoint/v3">false</AllowOverwriteProperties>
    <PublishFrom xmlns="http://schemas.microsoft.com/sharepoint/v3">2015-07-02T06:21:00+00:00</PublishFrom>
    <ValidTo xmlns="http://schemas.microsoft.com/sharepoint/v3" xsi:nil="true"/>
    <Description xmlns="http://schemas.microsoft.com/sharepoint/v3" xsi:nil="true"/>
    <AttachedToPages xmlns="http://schemas.microsoft.com/sharepoint/v3" xsi:nil="true"/>
    <REXKWANDOBADCWPIDFIELD02c81594-1387-450f-910d-fc2c8da796f7 xmlns="http://schemas.microsoft.com/sharepoint/v3" xsi:nil="true"/>
  </documentManagement>
</p:properties>
</file>

<file path=customXml/itemProps1.xml><?xml version="1.0" encoding="utf-8"?>
<ds:datastoreItem xmlns:ds="http://schemas.openxmlformats.org/officeDocument/2006/customXml" ds:itemID="{69D729B3-9E85-48E0-AEB0-5A7E581D8797}"/>
</file>

<file path=customXml/itemProps2.xml><?xml version="1.0" encoding="utf-8"?>
<ds:datastoreItem xmlns:ds="http://schemas.openxmlformats.org/officeDocument/2006/customXml" ds:itemID="{D4B6DE06-30E3-45A9-BBC1-036D6F914CD0}"/>
</file>

<file path=customXml/itemProps3.xml><?xml version="1.0" encoding="utf-8"?>
<ds:datastoreItem xmlns:ds="http://schemas.openxmlformats.org/officeDocument/2006/customXml" ds:itemID="{43D28198-E093-47B7-94DE-DA7DEDB767C4}"/>
</file>

<file path=docProps/app.xml><?xml version="1.0" encoding="utf-8"?>
<Properties xmlns="http://schemas.openxmlformats.org/officeDocument/2006/extended-properties" xmlns:vt="http://schemas.openxmlformats.org/officeDocument/2006/docPropsVTypes">
  <Template>Bredbildspresentation.potx</Template>
  <TotalTime>0</TotalTime>
  <Words>1048</Words>
  <Application>Microsoft Office PowerPoint</Application>
  <PresentationFormat>On-screen Show (16:9)</PresentationFormat>
  <Paragraphs>156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Bredbildspresentation</vt:lpstr>
      <vt:lpstr>PowerPoint Presentation</vt:lpstr>
      <vt:lpstr>PowerPoint Presentation</vt:lpstr>
      <vt:lpstr>PowerPoint Presentation</vt:lpstr>
      <vt:lpstr>PowerPoint Presentation</vt:lpstr>
      <vt:lpstr>PowerPoint Presentation</vt:lpstr>
      <vt:lpstr>PowerPoint Presentation</vt:lpstr>
      <vt:lpstr>Situatie met fiets</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2015-06-02T11:43:18Z</dcterms:modified>
  <cp:contentType>VolvoCom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0x010100F5D22A0F54644B60B76DBD3C406B0C4300A5C1C58596AC4B6ABDE976EEF6C47E4100BDEA7CC82A68AF43AC4048C5551883BB</vt:lpwstr>
  </property>
</Properties>
</file>