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563" r:id="rId5"/>
    <p:sldId id="579" r:id="rId6"/>
    <p:sldId id="580" r:id="rId7"/>
    <p:sldId id="581" r:id="rId8"/>
    <p:sldId id="566" r:id="rId9"/>
    <p:sldId id="567" r:id="rId10"/>
    <p:sldId id="575" r:id="rId11"/>
    <p:sldId id="568" r:id="rId12"/>
    <p:sldId id="569" r:id="rId13"/>
    <p:sldId id="582" r:id="rId14"/>
    <p:sldId id="570" r:id="rId15"/>
    <p:sldId id="571" r:id="rId16"/>
    <p:sldId id="572" r:id="rId17"/>
    <p:sldId id="573" r:id="rId18"/>
    <p:sldId id="574" r:id="rId19"/>
  </p:sldIdLst>
  <p:sldSz cx="11522075" cy="6480175"/>
  <p:notesSz cx="6797675" cy="9926638"/>
  <p:custDataLst>
    <p:tags r:id="rId22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91">
          <p15:clr>
            <a:srgbClr val="A4A3A4"/>
          </p15:clr>
        </p15:guide>
        <p15:guide id="2" orient="horz" pos="740">
          <p15:clr>
            <a:srgbClr val="A4A3A4"/>
          </p15:clr>
        </p15:guide>
        <p15:guide id="3" orient="horz" pos="3621">
          <p15:clr>
            <a:srgbClr val="A4A3A4"/>
          </p15:clr>
        </p15:guide>
        <p15:guide id="4" pos="3629">
          <p15:clr>
            <a:srgbClr val="A4A3A4"/>
          </p15:clr>
        </p15:guide>
        <p15:guide id="5" pos="3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5E3"/>
    <a:srgbClr val="FFFFFF"/>
    <a:srgbClr val="BDB6AF"/>
    <a:srgbClr val="CB6423"/>
    <a:srgbClr val="5F5826"/>
    <a:srgbClr val="692F47"/>
    <a:srgbClr val="084454"/>
    <a:srgbClr val="634632"/>
    <a:srgbClr val="8F8A83"/>
    <a:srgbClr val="636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FC50D-BB6E-E1B0-DF53-22D7EFD1B51B}" v="132" dt="2019-11-29T09:53:44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4" autoAdjust="0"/>
    <p:restoredTop sz="91047" autoAdjust="0"/>
  </p:normalViewPr>
  <p:slideViewPr>
    <p:cSldViewPr snapToGrid="0">
      <p:cViewPr varScale="1">
        <p:scale>
          <a:sx n="70" d="100"/>
          <a:sy n="70" d="100"/>
        </p:scale>
        <p:origin x="822" y="72"/>
      </p:cViewPr>
      <p:guideLst>
        <p:guide orient="horz" pos="1191"/>
        <p:guide orient="horz" pos="740"/>
        <p:guide orient="horz" pos="3621"/>
        <p:guide pos="3629"/>
        <p:guide pos="3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>
        <p:scale>
          <a:sx n="65" d="100"/>
          <a:sy n="65" d="100"/>
        </p:scale>
        <p:origin x="-232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sv-SE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27" y="1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434CDE15-0083-4D61-B7C2-417AE7395BF2}" type="datetime1">
              <a:rPr lang="sv-SE" sz="1100" smtClean="0">
                <a:latin typeface="Arial" pitchFamily="34" charset="0"/>
                <a:cs typeface="Arial" pitchFamily="34" charset="0"/>
              </a:rPr>
              <a:t>2021-01-04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202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r>
              <a:rPr lang="sv-SE" sz="1100">
                <a:latin typeface="Arial" pitchFamily="34" charset="0"/>
                <a:cs typeface="Arial" pitchFamily="34" charset="0"/>
              </a:rPr>
              <a:t>Iman Banisaid - BPD - ACC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27" y="9429202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04EFD27F-DCDB-4D3B-B6DE-946B7D4F34DB}" type="slidenum">
              <a:rPr lang="sv-SE" sz="1100">
                <a:latin typeface="Arial" pitchFamily="34" charset="0"/>
                <a:cs typeface="Arial" pitchFamily="34" charset="0"/>
              </a:rPr>
              <a:t>‹#›</a:t>
            </a:fld>
            <a:endParaRPr lang="sv-SE" sz="11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3815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9D6CB0DB-9979-4E5B-89D3-4F18BCA90041}" type="datetime1">
              <a:rPr lang="sv-SE" smtClean="0"/>
              <a:t>2021-01-04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5" tIns="45478" rIns="90955" bIns="45478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0955" tIns="45478" rIns="90955" bIns="45478" rtlCol="0"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Iman Banisaid - BPD - ACC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fld id="{68186CD8-2B5F-47D2-B024-698315872481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23071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spcBef>
        <a:spcPts val="1000"/>
      </a:spcBef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3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7" Type="http://schemas.openxmlformats.org/officeDocument/2006/relationships/image" Target="../media/image2.jpeg"/><Relationship Id="rId2" Type="http://schemas.openxmlformats.org/officeDocument/2006/relationships/tags" Target="../tags/tag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2.jpeg"/><Relationship Id="rId2" Type="http://schemas.openxmlformats.org/officeDocument/2006/relationships/tags" Target="../tags/tag1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6826578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 dirty="0">
              <a:solidFill>
                <a:schemeClr val="tx1"/>
              </a:solidFill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lIns="86411" tIns="43205" rIns="86411" bIns="43205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521037" y="0"/>
            <a:ext cx="6480000" cy="6480175"/>
          </a:xfrm>
          <a:prstGeom prst="rect">
            <a:avLst/>
          </a:prstGeom>
          <a:solidFill>
            <a:schemeClr val="bg1">
              <a:alpha val="50196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11" tIns="43205" rIns="86411" bIns="43205" rtlCol="0" anchor="ctr"/>
          <a:lstStyle/>
          <a:p>
            <a:pPr algn="ctr"/>
            <a:endParaRPr lang="en-US" sz="1900">
              <a:solidFill>
                <a:schemeClr val="tx1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72157" y="4890500"/>
            <a:ext cx="9749756" cy="540015"/>
          </a:xfrm>
        </p:spPr>
        <p:txBody>
          <a:bodyPr/>
          <a:lstStyle>
            <a:lvl1pPr algn="ctr">
              <a:defRPr sz="2800" b="1" i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714309" y="5376727"/>
            <a:ext cx="8065453" cy="766482"/>
          </a:xfrm>
        </p:spPr>
        <p:txBody>
          <a:bodyPr>
            <a:normAutofit/>
          </a:bodyPr>
          <a:lstStyle>
            <a:lvl1pPr marL="0" indent="0" algn="ctr">
              <a:buFont typeface="Symbol" pitchFamily="18" charset="2"/>
              <a:buNone/>
              <a:defRPr sz="1600" baseline="0"/>
            </a:lvl1pPr>
          </a:lstStyle>
          <a:p>
            <a:pPr lvl="0"/>
            <a:r>
              <a:rPr lang="en-US" noProof="0" dirty="0"/>
              <a:t>Click to edit subtitle</a:t>
            </a:r>
          </a:p>
        </p:txBody>
      </p:sp>
      <p:pic>
        <p:nvPicPr>
          <p:cNvPr id="11" name="Bildobjekt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37" y="2340087"/>
            <a:ext cx="1800000" cy="1800000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292562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vo Brand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/>
          <p:nvPr userDrawn="1"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chemeClr val="bg1"/>
          </a:solidFill>
          <a:ln w="3175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15214" tIns="57607" rIns="115214" bIns="576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76" name="Rectangle 59"/>
          <p:cNvSpPr/>
          <p:nvPr userDrawn="1"/>
        </p:nvSpPr>
        <p:spPr>
          <a:xfrm>
            <a:off x="631500" y="294942"/>
            <a:ext cx="7240561" cy="620417"/>
          </a:xfrm>
          <a:prstGeom prst="rect">
            <a:avLst/>
          </a:prstGeom>
        </p:spPr>
        <p:txBody>
          <a:bodyPr wrap="none" lIns="115214" tIns="57607" rIns="115214" bIns="57607">
            <a:spAutoFit/>
          </a:bodyPr>
          <a:lstStyle/>
          <a:p>
            <a:r>
              <a:rPr lang="sv-SE" sz="3300" b="1" kern="1200" spc="-101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Volvo brand </a:t>
            </a:r>
            <a:r>
              <a:rPr lang="en-US" sz="3300" b="1" kern="1200" spc="-101" baseline="0" noProof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profile</a:t>
            </a:r>
            <a:r>
              <a:rPr lang="sv-SE" sz="3300" b="1" kern="1200" spc="-101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accent colors</a:t>
            </a:r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8782003" y="3764328"/>
            <a:ext cx="317538" cy="317489"/>
          </a:xfrm>
          <a:prstGeom prst="ellipse">
            <a:avLst/>
          </a:prstGeom>
          <a:solidFill>
            <a:srgbClr val="DA4451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71" name="Rectangle 81"/>
          <p:cNvSpPr/>
          <p:nvPr userDrawn="1"/>
        </p:nvSpPr>
        <p:spPr>
          <a:xfrm>
            <a:off x="617700" y="906017"/>
            <a:ext cx="4585195" cy="691506"/>
          </a:xfrm>
          <a:prstGeom prst="rect">
            <a:avLst/>
          </a:prstGeom>
        </p:spPr>
        <p:txBody>
          <a:bodyPr wrap="square" lIns="115214" tIns="57607" rIns="115214" bIns="57607">
            <a:spAutoFit/>
          </a:bodyPr>
          <a:lstStyle/>
          <a:p>
            <a:pPr marL="0" indent="0">
              <a:spcBef>
                <a:spcPts val="252"/>
              </a:spcBef>
              <a:buNone/>
            </a:pPr>
            <a:r>
              <a:rPr lang="en-US" sz="1300" b="1" baseline="0" dirty="0">
                <a:solidFill>
                  <a:schemeClr val="tx1"/>
                </a:solidFill>
              </a:rPr>
              <a:t>Profile colors</a:t>
            </a:r>
          </a:p>
          <a:p>
            <a:pPr marL="0" indent="0">
              <a:spcBef>
                <a:spcPts val="252"/>
              </a:spcBef>
              <a:buNone/>
            </a:pPr>
            <a:r>
              <a:rPr lang="en-US" sz="1100" baseline="0" dirty="0">
                <a:solidFill>
                  <a:schemeClr val="tx1"/>
                </a:solidFill>
              </a:rPr>
              <a:t>These are our primary colors for decorative purposes. </a:t>
            </a:r>
            <a:br>
              <a:rPr lang="en-US" sz="1100" baseline="0" dirty="0">
                <a:solidFill>
                  <a:schemeClr val="tx1"/>
                </a:solidFill>
              </a:rPr>
            </a:br>
            <a:r>
              <a:rPr lang="en-US" sz="1100" baseline="0" dirty="0">
                <a:solidFill>
                  <a:schemeClr val="tx1"/>
                </a:solidFill>
              </a:rPr>
              <a:t>Use each color in 100%. (Avoid to use the tints and shades.) </a:t>
            </a:r>
          </a:p>
        </p:txBody>
      </p:sp>
      <p:cxnSp>
        <p:nvCxnSpPr>
          <p:cNvPr id="73" name="Rak 2"/>
          <p:cNvCxnSpPr/>
          <p:nvPr userDrawn="1"/>
        </p:nvCxnSpPr>
        <p:spPr>
          <a:xfrm>
            <a:off x="1148533" y="2375754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ak 89"/>
          <p:cNvCxnSpPr/>
          <p:nvPr userDrawn="1"/>
        </p:nvCxnSpPr>
        <p:spPr>
          <a:xfrm>
            <a:off x="2166427" y="2377281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ak 91"/>
          <p:cNvCxnSpPr/>
          <p:nvPr userDrawn="1"/>
        </p:nvCxnSpPr>
        <p:spPr>
          <a:xfrm>
            <a:off x="1148533" y="1951259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Rak 92"/>
          <p:cNvCxnSpPr/>
          <p:nvPr userDrawn="1"/>
        </p:nvCxnSpPr>
        <p:spPr>
          <a:xfrm>
            <a:off x="2166427" y="1952786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ak 95"/>
          <p:cNvCxnSpPr/>
          <p:nvPr userDrawn="1"/>
        </p:nvCxnSpPr>
        <p:spPr>
          <a:xfrm>
            <a:off x="1148533" y="2797223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ak 96"/>
          <p:cNvCxnSpPr/>
          <p:nvPr userDrawn="1"/>
        </p:nvCxnSpPr>
        <p:spPr>
          <a:xfrm>
            <a:off x="2166427" y="2798750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Rak 97"/>
          <p:cNvCxnSpPr/>
          <p:nvPr userDrawn="1"/>
        </p:nvCxnSpPr>
        <p:spPr>
          <a:xfrm>
            <a:off x="1148533" y="3213008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ak 98"/>
          <p:cNvCxnSpPr/>
          <p:nvPr userDrawn="1"/>
        </p:nvCxnSpPr>
        <p:spPr>
          <a:xfrm>
            <a:off x="2166427" y="3214535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Rak 99"/>
          <p:cNvCxnSpPr/>
          <p:nvPr userDrawn="1"/>
        </p:nvCxnSpPr>
        <p:spPr>
          <a:xfrm>
            <a:off x="1148533" y="3633958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ak 100"/>
          <p:cNvCxnSpPr/>
          <p:nvPr userDrawn="1"/>
        </p:nvCxnSpPr>
        <p:spPr>
          <a:xfrm>
            <a:off x="2166427" y="3635485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Rak 101"/>
          <p:cNvCxnSpPr/>
          <p:nvPr userDrawn="1"/>
        </p:nvCxnSpPr>
        <p:spPr>
          <a:xfrm>
            <a:off x="1148533" y="4054908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ak 102"/>
          <p:cNvCxnSpPr/>
          <p:nvPr userDrawn="1"/>
        </p:nvCxnSpPr>
        <p:spPr>
          <a:xfrm>
            <a:off x="2166427" y="4056435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ak 103"/>
          <p:cNvCxnSpPr/>
          <p:nvPr userDrawn="1"/>
        </p:nvCxnSpPr>
        <p:spPr>
          <a:xfrm>
            <a:off x="1148533" y="4477662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ak 104"/>
          <p:cNvCxnSpPr/>
          <p:nvPr userDrawn="1"/>
        </p:nvCxnSpPr>
        <p:spPr>
          <a:xfrm>
            <a:off x="2166427" y="4479189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Rak 107"/>
          <p:cNvCxnSpPr/>
          <p:nvPr userDrawn="1"/>
        </p:nvCxnSpPr>
        <p:spPr>
          <a:xfrm>
            <a:off x="3847559" y="2375754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Rak 108"/>
          <p:cNvCxnSpPr/>
          <p:nvPr userDrawn="1"/>
        </p:nvCxnSpPr>
        <p:spPr>
          <a:xfrm>
            <a:off x="4865453" y="2377281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Rak 109"/>
          <p:cNvCxnSpPr/>
          <p:nvPr userDrawn="1"/>
        </p:nvCxnSpPr>
        <p:spPr>
          <a:xfrm>
            <a:off x="3847559" y="1951259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Rak 110"/>
          <p:cNvCxnSpPr/>
          <p:nvPr userDrawn="1"/>
        </p:nvCxnSpPr>
        <p:spPr>
          <a:xfrm>
            <a:off x="4865453" y="1952786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ak 111"/>
          <p:cNvCxnSpPr/>
          <p:nvPr userDrawn="1"/>
        </p:nvCxnSpPr>
        <p:spPr>
          <a:xfrm>
            <a:off x="3847559" y="2797223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Rak 112"/>
          <p:cNvCxnSpPr/>
          <p:nvPr userDrawn="1"/>
        </p:nvCxnSpPr>
        <p:spPr>
          <a:xfrm>
            <a:off x="4865453" y="2798750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Rak 113"/>
          <p:cNvCxnSpPr/>
          <p:nvPr userDrawn="1"/>
        </p:nvCxnSpPr>
        <p:spPr>
          <a:xfrm>
            <a:off x="3847559" y="3213008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Rak 114"/>
          <p:cNvCxnSpPr/>
          <p:nvPr userDrawn="1"/>
        </p:nvCxnSpPr>
        <p:spPr>
          <a:xfrm>
            <a:off x="4865453" y="3214535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Rak 115"/>
          <p:cNvCxnSpPr/>
          <p:nvPr userDrawn="1"/>
        </p:nvCxnSpPr>
        <p:spPr>
          <a:xfrm>
            <a:off x="3847559" y="3633958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Rak 116"/>
          <p:cNvCxnSpPr/>
          <p:nvPr userDrawn="1"/>
        </p:nvCxnSpPr>
        <p:spPr>
          <a:xfrm>
            <a:off x="4865453" y="3635485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Rak 117"/>
          <p:cNvCxnSpPr/>
          <p:nvPr userDrawn="1"/>
        </p:nvCxnSpPr>
        <p:spPr>
          <a:xfrm>
            <a:off x="3847559" y="4054908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Rak 118"/>
          <p:cNvCxnSpPr/>
          <p:nvPr userDrawn="1"/>
        </p:nvCxnSpPr>
        <p:spPr>
          <a:xfrm>
            <a:off x="4865453" y="4056435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Rectangle 81"/>
          <p:cNvSpPr/>
          <p:nvPr userDrawn="1"/>
        </p:nvSpPr>
        <p:spPr>
          <a:xfrm>
            <a:off x="9087716" y="928001"/>
            <a:ext cx="2280737" cy="1116613"/>
          </a:xfrm>
          <a:prstGeom prst="rect">
            <a:avLst/>
          </a:prstGeom>
        </p:spPr>
        <p:txBody>
          <a:bodyPr wrap="square" lIns="115214" tIns="57607" rIns="115214" bIns="57607" numCol="1" spcCol="45360">
            <a:spAutoFit/>
          </a:bodyPr>
          <a:lstStyle/>
          <a:p>
            <a:pPr marL="0" indent="0">
              <a:spcBef>
                <a:spcPts val="290"/>
              </a:spcBef>
              <a:buNone/>
            </a:pPr>
            <a:r>
              <a:rPr lang="en-US" sz="1100" b="1" baseline="0" dirty="0">
                <a:solidFill>
                  <a:schemeClr val="tx1"/>
                </a:solidFill>
              </a:rPr>
              <a:t>Color</a:t>
            </a:r>
            <a:r>
              <a:rPr lang="en-US" sz="1100" b="1" dirty="0">
                <a:solidFill>
                  <a:schemeClr val="tx1"/>
                </a:solidFill>
              </a:rPr>
              <a:t>                </a:t>
            </a:r>
            <a:r>
              <a:rPr lang="en-US" sz="1100" b="1" baseline="0" dirty="0">
                <a:solidFill>
                  <a:schemeClr val="tx1"/>
                </a:solidFill>
              </a:rPr>
              <a:t>R       G       B</a:t>
            </a:r>
          </a:p>
          <a:p>
            <a:pPr marL="0" indent="0">
              <a:spcBef>
                <a:spcPts val="290"/>
              </a:spcBef>
              <a:buNone/>
            </a:pPr>
            <a:endParaRPr lang="en-US" sz="1100" b="1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r>
              <a:rPr lang="en-US" sz="1050" baseline="0" dirty="0">
                <a:solidFill>
                  <a:schemeClr val="tx1"/>
                </a:solidFill>
              </a:rPr>
              <a:t>TROPIC</a:t>
            </a:r>
            <a:r>
              <a:rPr lang="en-US" sz="1050" dirty="0">
                <a:solidFill>
                  <a:schemeClr val="tx1"/>
                </a:solidFill>
              </a:rPr>
              <a:t>        </a:t>
            </a:r>
            <a:r>
              <a:rPr lang="en-US" sz="900" dirty="0">
                <a:solidFill>
                  <a:schemeClr val="tx1"/>
                </a:solidFill>
              </a:rPr>
              <a:t>   </a:t>
            </a:r>
            <a:r>
              <a:rPr lang="en-US" sz="900" baseline="0" dirty="0">
                <a:solidFill>
                  <a:schemeClr val="tx1"/>
                </a:solidFill>
              </a:rPr>
              <a:t>   </a:t>
            </a:r>
            <a:r>
              <a:rPr lang="en-US" sz="1100" baseline="0" dirty="0">
                <a:solidFill>
                  <a:schemeClr val="tx1"/>
                </a:solidFill>
              </a:rPr>
              <a:t>203 </a:t>
            </a:r>
            <a:r>
              <a:rPr lang="en-US" sz="1100" dirty="0">
                <a:solidFill>
                  <a:schemeClr val="tx1"/>
                </a:solidFill>
              </a:rPr>
              <a:t>   100    </a:t>
            </a:r>
            <a:r>
              <a:rPr lang="en-US" sz="1100" baseline="0" dirty="0">
                <a:solidFill>
                  <a:schemeClr val="tx1"/>
                </a:solidFill>
              </a:rPr>
              <a:t>35</a:t>
            </a:r>
          </a:p>
          <a:p>
            <a:pPr marL="0" indent="0">
              <a:spcBef>
                <a:spcPts val="290"/>
              </a:spcBef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r>
              <a:rPr lang="en-US" sz="1050" baseline="0" dirty="0">
                <a:solidFill>
                  <a:schemeClr val="tx1"/>
                </a:solidFill>
              </a:rPr>
              <a:t>SPRING </a:t>
            </a:r>
            <a:r>
              <a:rPr lang="en-US" sz="900" baseline="0" dirty="0">
                <a:solidFill>
                  <a:schemeClr val="tx1"/>
                </a:solidFill>
              </a:rPr>
              <a:t>        </a:t>
            </a:r>
            <a:r>
              <a:rPr lang="en-US" sz="1050" dirty="0">
                <a:solidFill>
                  <a:schemeClr val="tx1"/>
                </a:solidFill>
              </a:rPr>
              <a:t> 	   </a:t>
            </a:r>
            <a:r>
              <a:rPr lang="en-US" sz="1100" baseline="0" dirty="0">
                <a:solidFill>
                  <a:schemeClr val="tx1"/>
                </a:solidFill>
              </a:rPr>
              <a:t>176  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baseline="0" dirty="0">
                <a:solidFill>
                  <a:schemeClr val="tx1"/>
                </a:solidFill>
              </a:rPr>
              <a:t>164</a:t>
            </a:r>
            <a:r>
              <a:rPr lang="en-US" sz="1000" baseline="0" dirty="0">
                <a:solidFill>
                  <a:schemeClr val="tx1"/>
                </a:solidFill>
              </a:rPr>
              <a:t>     </a:t>
            </a:r>
            <a:r>
              <a:rPr lang="en-US" sz="1100" baseline="0" dirty="0">
                <a:solidFill>
                  <a:schemeClr val="tx1"/>
                </a:solidFill>
              </a:rPr>
              <a:t>52</a:t>
            </a:r>
            <a:endParaRPr lang="en-US" sz="1100" b="1" baseline="0" dirty="0">
              <a:solidFill>
                <a:schemeClr val="tx1"/>
              </a:solidFill>
            </a:endParaRPr>
          </a:p>
        </p:txBody>
      </p:sp>
      <p:cxnSp>
        <p:nvCxnSpPr>
          <p:cNvPr id="167" name="Rak 122"/>
          <p:cNvCxnSpPr/>
          <p:nvPr userDrawn="1"/>
        </p:nvCxnSpPr>
        <p:spPr>
          <a:xfrm>
            <a:off x="9197943" y="1709005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ak 123"/>
          <p:cNvCxnSpPr/>
          <p:nvPr userDrawn="1"/>
        </p:nvCxnSpPr>
        <p:spPr>
          <a:xfrm>
            <a:off x="10168213" y="1710532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ak 124"/>
          <p:cNvCxnSpPr/>
          <p:nvPr userDrawn="1"/>
        </p:nvCxnSpPr>
        <p:spPr>
          <a:xfrm>
            <a:off x="9197943" y="1284510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Rak 125"/>
          <p:cNvCxnSpPr/>
          <p:nvPr userDrawn="1"/>
        </p:nvCxnSpPr>
        <p:spPr>
          <a:xfrm>
            <a:off x="10168213" y="1286037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Rak 126"/>
          <p:cNvCxnSpPr/>
          <p:nvPr userDrawn="1"/>
        </p:nvCxnSpPr>
        <p:spPr>
          <a:xfrm>
            <a:off x="9197943" y="2130474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Rak 127"/>
          <p:cNvCxnSpPr/>
          <p:nvPr userDrawn="1"/>
        </p:nvCxnSpPr>
        <p:spPr>
          <a:xfrm>
            <a:off x="10168213" y="2132001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23217" y="1998751"/>
            <a:ext cx="317538" cy="317489"/>
          </a:xfrm>
          <a:prstGeom prst="ellipse">
            <a:avLst/>
          </a:prstGeom>
          <a:solidFill>
            <a:srgbClr val="998166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7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3217" y="2421619"/>
            <a:ext cx="317538" cy="317489"/>
          </a:xfrm>
          <a:prstGeom prst="ellipse">
            <a:avLst/>
          </a:prstGeom>
          <a:solidFill>
            <a:srgbClr val="BACFD9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77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723217" y="2844486"/>
            <a:ext cx="317538" cy="317489"/>
          </a:xfrm>
          <a:prstGeom prst="ellipse">
            <a:avLst/>
          </a:prstGeom>
          <a:solidFill>
            <a:srgbClr val="BFBAA6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78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723217" y="3267354"/>
            <a:ext cx="317538" cy="317489"/>
          </a:xfrm>
          <a:prstGeom prst="ellipse">
            <a:avLst/>
          </a:prstGeom>
          <a:solidFill>
            <a:srgbClr val="A0BAB8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79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723217" y="3690221"/>
            <a:ext cx="317538" cy="317489"/>
          </a:xfrm>
          <a:prstGeom prst="ellipse">
            <a:avLst/>
          </a:prstGeom>
          <a:solidFill>
            <a:srgbClr val="63605B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80" name="Text Placeholder 5"/>
          <p:cNvSpPr>
            <a:spLocks noGrp="1"/>
          </p:cNvSpPr>
          <p:nvPr>
            <p:ph type="body" sz="quarter" idx="16" hasCustomPrompt="1"/>
          </p:nvPr>
        </p:nvSpPr>
        <p:spPr>
          <a:xfrm>
            <a:off x="723217" y="4113090"/>
            <a:ext cx="317538" cy="317489"/>
          </a:xfrm>
          <a:prstGeom prst="ellipse">
            <a:avLst/>
          </a:prstGeom>
          <a:solidFill>
            <a:srgbClr val="8F8A83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81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3422094" y="1998751"/>
            <a:ext cx="317538" cy="317489"/>
          </a:xfrm>
          <a:prstGeom prst="ellipse">
            <a:avLst/>
          </a:prstGeom>
          <a:solidFill>
            <a:srgbClr val="BDB6AF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82" name="Text Placeholder 5"/>
          <p:cNvSpPr>
            <a:spLocks noGrp="1"/>
          </p:cNvSpPr>
          <p:nvPr>
            <p:ph type="body" sz="quarter" idx="18" hasCustomPrompt="1"/>
          </p:nvPr>
        </p:nvSpPr>
        <p:spPr>
          <a:xfrm>
            <a:off x="3422094" y="2421619"/>
            <a:ext cx="317538" cy="317489"/>
          </a:xfrm>
          <a:prstGeom prst="ellipse">
            <a:avLst/>
          </a:prstGeom>
          <a:solidFill>
            <a:srgbClr val="E8E5E3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83" name="Text Placeholder 5"/>
          <p:cNvSpPr>
            <a:spLocks noGrp="1"/>
          </p:cNvSpPr>
          <p:nvPr>
            <p:ph type="body" sz="quarter" idx="19" hasCustomPrompt="1"/>
          </p:nvPr>
        </p:nvSpPr>
        <p:spPr>
          <a:xfrm>
            <a:off x="3422094" y="2844486"/>
            <a:ext cx="317538" cy="317489"/>
          </a:xfrm>
          <a:prstGeom prst="ellipse">
            <a:avLst/>
          </a:prstGeom>
          <a:solidFill>
            <a:srgbClr val="634632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84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3422094" y="3267354"/>
            <a:ext cx="317538" cy="317489"/>
          </a:xfrm>
          <a:prstGeom prst="ellipse">
            <a:avLst/>
          </a:prstGeom>
          <a:solidFill>
            <a:srgbClr val="084454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85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3422094" y="3690221"/>
            <a:ext cx="317538" cy="317489"/>
          </a:xfrm>
          <a:prstGeom prst="ellipse">
            <a:avLst/>
          </a:prstGeom>
          <a:solidFill>
            <a:srgbClr val="692F47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86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782003" y="1326382"/>
            <a:ext cx="317538" cy="317489"/>
          </a:xfrm>
          <a:prstGeom prst="ellipse">
            <a:avLst/>
          </a:prstGeom>
          <a:solidFill>
            <a:srgbClr val="CB6423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87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8782003" y="1754692"/>
            <a:ext cx="317538" cy="317489"/>
          </a:xfrm>
          <a:prstGeom prst="ellipse">
            <a:avLst/>
          </a:prstGeom>
          <a:solidFill>
            <a:srgbClr val="B0A434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sp>
        <p:nvSpPr>
          <p:cNvPr id="188" name="Rectangle 81"/>
          <p:cNvSpPr/>
          <p:nvPr userDrawn="1"/>
        </p:nvSpPr>
        <p:spPr>
          <a:xfrm>
            <a:off x="9082105" y="2294630"/>
            <a:ext cx="2280737" cy="2155359"/>
          </a:xfrm>
          <a:prstGeom prst="rect">
            <a:avLst/>
          </a:prstGeom>
        </p:spPr>
        <p:txBody>
          <a:bodyPr wrap="square" lIns="115214" tIns="57607" rIns="115214" bIns="57607" numCol="1" spcCol="45360">
            <a:spAutoFit/>
          </a:bodyPr>
          <a:lstStyle/>
          <a:p>
            <a:pPr marL="0" indent="0">
              <a:spcBef>
                <a:spcPts val="290"/>
              </a:spcBef>
              <a:buNone/>
            </a:pPr>
            <a:endParaRPr lang="en-US" sz="1100" b="1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endParaRPr lang="en-US" sz="1100" b="1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endParaRPr lang="en-US" sz="1100" b="1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r>
              <a:rPr lang="en-US" sz="1100" baseline="0" dirty="0">
                <a:solidFill>
                  <a:schemeClr val="tx1"/>
                </a:solidFill>
              </a:rPr>
              <a:t>Success</a:t>
            </a:r>
            <a:r>
              <a:rPr lang="en-US" sz="1100" dirty="0">
                <a:solidFill>
                  <a:schemeClr val="tx1"/>
                </a:solidFill>
              </a:rPr>
              <a:t>            </a:t>
            </a:r>
            <a:r>
              <a:rPr lang="en-US" sz="1100" baseline="0" dirty="0">
                <a:solidFill>
                  <a:schemeClr val="tx1"/>
                </a:solidFill>
              </a:rPr>
              <a:t>71     150   45</a:t>
            </a:r>
          </a:p>
          <a:p>
            <a:pPr marL="0" indent="0">
              <a:spcBef>
                <a:spcPts val="290"/>
              </a:spcBef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r>
              <a:rPr lang="en-US" sz="1100" dirty="0">
                <a:solidFill>
                  <a:schemeClr val="tx1"/>
                </a:solidFill>
              </a:rPr>
              <a:t>Warning</a:t>
            </a:r>
            <a:r>
              <a:rPr lang="en-US" sz="1100" baseline="0" dirty="0">
                <a:solidFill>
                  <a:schemeClr val="tx1"/>
                </a:solidFill>
              </a:rPr>
              <a:t>            247    211   2</a:t>
            </a:r>
          </a:p>
          <a:p>
            <a:pPr marL="0" indent="0">
              <a:spcBef>
                <a:spcPts val="290"/>
              </a:spcBef>
              <a:buNone/>
            </a:pPr>
            <a:endParaRPr lang="en-US" sz="1100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r>
              <a:rPr lang="en-US" sz="1100" dirty="0">
                <a:solidFill>
                  <a:schemeClr val="tx1"/>
                </a:solidFill>
              </a:rPr>
              <a:t>Error</a:t>
            </a:r>
            <a:r>
              <a:rPr lang="en-US" sz="1100" baseline="0" dirty="0">
                <a:solidFill>
                  <a:schemeClr val="tx1"/>
                </a:solidFill>
              </a:rPr>
              <a:t> </a:t>
            </a:r>
            <a:r>
              <a:rPr lang="en-US" sz="1100" dirty="0">
                <a:solidFill>
                  <a:schemeClr val="tx1"/>
                </a:solidFill>
              </a:rPr>
              <a:t>                196    0       26</a:t>
            </a:r>
          </a:p>
          <a:p>
            <a:pPr marL="0" indent="0">
              <a:spcBef>
                <a:spcPts val="290"/>
              </a:spcBef>
              <a:buNone/>
            </a:pPr>
            <a:endParaRPr lang="en-US" sz="1100" baseline="0" dirty="0">
              <a:solidFill>
                <a:schemeClr val="tx1"/>
              </a:solidFill>
            </a:endParaRPr>
          </a:p>
          <a:p>
            <a:pPr marL="0" indent="0">
              <a:spcBef>
                <a:spcPts val="290"/>
              </a:spcBef>
              <a:buNone/>
            </a:pPr>
            <a:r>
              <a:rPr lang="en-US" sz="1100" b="1" dirty="0">
                <a:solidFill>
                  <a:schemeClr val="tx1"/>
                </a:solidFill>
              </a:rPr>
              <a:t>	</a:t>
            </a:r>
            <a:endParaRPr lang="en-US" sz="1100" b="1" baseline="0" dirty="0">
              <a:solidFill>
                <a:schemeClr val="tx1"/>
              </a:solidFill>
            </a:endParaRPr>
          </a:p>
        </p:txBody>
      </p:sp>
      <p:cxnSp>
        <p:nvCxnSpPr>
          <p:cNvPr id="189" name="Rak 107"/>
          <p:cNvCxnSpPr/>
          <p:nvPr userDrawn="1"/>
        </p:nvCxnSpPr>
        <p:spPr>
          <a:xfrm>
            <a:off x="9192332" y="3294736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Rak 108"/>
          <p:cNvCxnSpPr/>
          <p:nvPr userDrawn="1"/>
        </p:nvCxnSpPr>
        <p:spPr>
          <a:xfrm>
            <a:off x="10162602" y="3296263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Rak 109"/>
          <p:cNvCxnSpPr/>
          <p:nvPr userDrawn="1"/>
        </p:nvCxnSpPr>
        <p:spPr>
          <a:xfrm>
            <a:off x="9192332" y="2870241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Rak 110"/>
          <p:cNvCxnSpPr/>
          <p:nvPr userDrawn="1"/>
        </p:nvCxnSpPr>
        <p:spPr>
          <a:xfrm>
            <a:off x="10162602" y="2871768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Rak 111"/>
          <p:cNvCxnSpPr/>
          <p:nvPr userDrawn="1"/>
        </p:nvCxnSpPr>
        <p:spPr>
          <a:xfrm>
            <a:off x="9192332" y="3716205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Rak 112"/>
          <p:cNvCxnSpPr/>
          <p:nvPr userDrawn="1"/>
        </p:nvCxnSpPr>
        <p:spPr>
          <a:xfrm>
            <a:off x="10162602" y="3717732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Rectangle 84"/>
          <p:cNvSpPr/>
          <p:nvPr userDrawn="1"/>
        </p:nvSpPr>
        <p:spPr>
          <a:xfrm>
            <a:off x="6014417" y="4704784"/>
            <a:ext cx="5360967" cy="1500788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15214" tIns="57607" rIns="115214" bIns="576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98" name="Text Box 56"/>
          <p:cNvSpPr txBox="1">
            <a:spLocks noChangeArrowheads="1"/>
          </p:cNvSpPr>
          <p:nvPr userDrawn="1"/>
        </p:nvSpPr>
        <p:spPr bwMode="auto">
          <a:xfrm>
            <a:off x="7798506" y="5515910"/>
            <a:ext cx="3576877" cy="454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15214" tIns="57607" rIns="115214" bIns="57607">
            <a:spAutoFit/>
          </a:bodyPr>
          <a:lstStyle/>
          <a:p>
            <a:pPr>
              <a:spcBef>
                <a:spcPts val="1512"/>
              </a:spcBef>
              <a:buClr>
                <a:schemeClr val="tx2"/>
              </a:buClr>
              <a:buSzPct val="110000"/>
            </a:pPr>
            <a:r>
              <a:rPr lang="en-US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ten profile colors when formatting text and objects in PowerPoint.</a:t>
            </a:r>
          </a:p>
        </p:txBody>
      </p:sp>
      <p:sp>
        <p:nvSpPr>
          <p:cNvPr id="200" name="AutoShape 38"/>
          <p:cNvSpPr>
            <a:spLocks/>
          </p:cNvSpPr>
          <p:nvPr userDrawn="1"/>
        </p:nvSpPr>
        <p:spPr bwMode="auto">
          <a:xfrm rot="10800000" flipH="1">
            <a:off x="7513886" y="4704784"/>
            <a:ext cx="88666" cy="752752"/>
          </a:xfrm>
          <a:prstGeom prst="rightBrace">
            <a:avLst>
              <a:gd name="adj1" fmla="val 60268"/>
              <a:gd name="adj2" fmla="val 50000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3400" tIns="58968" rIns="113400" bIns="58968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01" name="Group 89"/>
          <p:cNvGrpSpPr/>
          <p:nvPr userDrawn="1"/>
        </p:nvGrpSpPr>
        <p:grpSpPr>
          <a:xfrm>
            <a:off x="7627959" y="3655276"/>
            <a:ext cx="140639" cy="1103736"/>
            <a:chOff x="6365658" y="4893288"/>
            <a:chExt cx="365551" cy="1161358"/>
          </a:xfrm>
        </p:grpSpPr>
        <p:cxnSp>
          <p:nvCxnSpPr>
            <p:cNvPr id="202" name="Straight Connector 91"/>
            <p:cNvCxnSpPr/>
            <p:nvPr userDrawn="1"/>
          </p:nvCxnSpPr>
          <p:spPr>
            <a:xfrm>
              <a:off x="6365658" y="4893288"/>
              <a:ext cx="365551" cy="0"/>
            </a:xfrm>
            <a:prstGeom prst="line">
              <a:avLst/>
            </a:prstGeom>
            <a:ln>
              <a:solidFill>
                <a:schemeClr val="bg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92"/>
            <p:cNvCxnSpPr/>
            <p:nvPr userDrawn="1"/>
          </p:nvCxnSpPr>
          <p:spPr>
            <a:xfrm>
              <a:off x="6468234" y="5412672"/>
              <a:ext cx="262975" cy="0"/>
            </a:xfrm>
            <a:prstGeom prst="line">
              <a:avLst/>
            </a:prstGeom>
            <a:ln>
              <a:solidFill>
                <a:schemeClr val="bg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93"/>
            <p:cNvCxnSpPr/>
            <p:nvPr userDrawn="1"/>
          </p:nvCxnSpPr>
          <p:spPr>
            <a:xfrm>
              <a:off x="6365658" y="6054646"/>
              <a:ext cx="365551" cy="0"/>
            </a:xfrm>
            <a:prstGeom prst="line">
              <a:avLst/>
            </a:prstGeom>
            <a:ln>
              <a:solidFill>
                <a:schemeClr val="bg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" name="Rectangle 94"/>
          <p:cNvSpPr/>
          <p:nvPr userDrawn="1"/>
        </p:nvSpPr>
        <p:spPr>
          <a:xfrm>
            <a:off x="7792949" y="4845783"/>
            <a:ext cx="3507295" cy="691506"/>
          </a:xfrm>
          <a:prstGeom prst="rect">
            <a:avLst/>
          </a:prstGeom>
        </p:spPr>
        <p:txBody>
          <a:bodyPr wrap="square" lIns="115214" tIns="57607" rIns="115214" bIns="57607">
            <a:spAutoFit/>
          </a:bodyPr>
          <a:lstStyle/>
          <a:p>
            <a:pPr marL="0" indent="0">
              <a:spcBef>
                <a:spcPts val="252"/>
              </a:spcBef>
              <a:buNone/>
            </a:pPr>
            <a:r>
              <a:rPr lang="en-US" sz="1300" b="1" baseline="0" dirty="0">
                <a:solidFill>
                  <a:schemeClr val="tx1"/>
                </a:solidFill>
              </a:rPr>
              <a:t>Volvo Brand colors in PowerPoint</a:t>
            </a:r>
          </a:p>
          <a:p>
            <a:pPr marL="0" indent="0">
              <a:spcBef>
                <a:spcPts val="252"/>
              </a:spcBef>
              <a:buNone/>
            </a:pPr>
            <a:r>
              <a:rPr lang="en-US" sz="1100" baseline="0" dirty="0">
                <a:solidFill>
                  <a:schemeClr val="tx1"/>
                </a:solidFill>
              </a:rPr>
              <a:t>Select an object. On the Home tab, in the group Drawing, click the down arrow on SHAPE FILL. </a:t>
            </a:r>
          </a:p>
        </p:txBody>
      </p:sp>
      <p:sp>
        <p:nvSpPr>
          <p:cNvPr id="207" name="Rectangle 67"/>
          <p:cNvSpPr/>
          <p:nvPr userDrawn="1"/>
        </p:nvSpPr>
        <p:spPr>
          <a:xfrm>
            <a:off x="606108" y="5324052"/>
            <a:ext cx="5022879" cy="290820"/>
          </a:xfrm>
          <a:prstGeom prst="rect">
            <a:avLst/>
          </a:prstGeom>
        </p:spPr>
        <p:txBody>
          <a:bodyPr wrap="square" lIns="115214" tIns="57607" rIns="115214" bIns="57607">
            <a:spAutoFit/>
          </a:bodyPr>
          <a:lstStyle/>
          <a:p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FORMAT</a:t>
            </a:r>
            <a:r>
              <a:rPr lang="en-US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PAINTER          (On the Home tab, in the Clipboard group).</a:t>
            </a:r>
          </a:p>
        </p:txBody>
      </p:sp>
      <p:sp>
        <p:nvSpPr>
          <p:cNvPr id="208" name="Rectangle 68"/>
          <p:cNvSpPr/>
          <p:nvPr userDrawn="1"/>
        </p:nvSpPr>
        <p:spPr>
          <a:xfrm>
            <a:off x="606108" y="5587529"/>
            <a:ext cx="5347067" cy="814297"/>
          </a:xfrm>
          <a:prstGeom prst="rect">
            <a:avLst/>
          </a:prstGeom>
        </p:spPr>
        <p:txBody>
          <a:bodyPr wrap="square" lIns="115214" tIns="57607" rIns="115214" bIns="57607">
            <a:spAutoFit/>
          </a:bodyPr>
          <a:lstStyle/>
          <a:p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Then go to the object you want to color in and click on it. The new object </a:t>
            </a:r>
            <a:b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now has the new color. The color is only available in the paintbrush one </a:t>
            </a:r>
            <a:b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time but if you double-click the paint-brush, when you select it, you can </a:t>
            </a:r>
            <a:b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en-US" sz="11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it on several objects.</a:t>
            </a:r>
          </a:p>
        </p:txBody>
      </p:sp>
      <p:sp>
        <p:nvSpPr>
          <p:cNvPr id="209" name="Rectangle 82"/>
          <p:cNvSpPr/>
          <p:nvPr userDrawn="1"/>
        </p:nvSpPr>
        <p:spPr>
          <a:xfrm>
            <a:off x="606109" y="4661663"/>
            <a:ext cx="4994899" cy="691506"/>
          </a:xfrm>
          <a:prstGeom prst="rect">
            <a:avLst/>
          </a:prstGeom>
        </p:spPr>
        <p:txBody>
          <a:bodyPr wrap="square" lIns="115214" tIns="57607" rIns="115214" bIns="57607">
            <a:spAutoFit/>
          </a:bodyPr>
          <a:lstStyle/>
          <a:p>
            <a:pPr marL="0" indent="0">
              <a:spcBef>
                <a:spcPts val="252"/>
              </a:spcBef>
              <a:buNone/>
            </a:pPr>
            <a:r>
              <a:rPr lang="en-US" sz="1300" b="1" baseline="0" dirty="0">
                <a:solidFill>
                  <a:schemeClr val="tx1"/>
                </a:solidFill>
              </a:rPr>
              <a:t>How to select the colors</a:t>
            </a:r>
          </a:p>
          <a:p>
            <a:pPr marL="0" marR="0" indent="0" algn="l" defTabSz="1152144" rtl="0" eaLnBrk="1" fontAlgn="auto" latinLnBrk="0" hangingPunct="1">
              <a:lnSpc>
                <a:spcPct val="100000"/>
              </a:lnSpc>
              <a:spcBef>
                <a:spcPts val="25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>
                <a:solidFill>
                  <a:schemeClr val="tx1"/>
                </a:solidFill>
              </a:rPr>
              <a:t>Select a color by clicking on the </a:t>
            </a:r>
            <a:r>
              <a:rPr lang="en-US" sz="1100" b="1" baseline="0" dirty="0">
                <a:solidFill>
                  <a:schemeClr val="tx1"/>
                </a:solidFill>
              </a:rPr>
              <a:t>dotted frame </a:t>
            </a:r>
            <a:r>
              <a:rPr lang="en-US" sz="1100" baseline="0" dirty="0">
                <a:solidFill>
                  <a:schemeClr val="tx1"/>
                </a:solidFill>
              </a:rPr>
              <a:t>of the colored circle. </a:t>
            </a:r>
            <a:br>
              <a:rPr lang="en-US" sz="1100" baseline="0" dirty="0">
                <a:solidFill>
                  <a:schemeClr val="tx1"/>
                </a:solidFill>
              </a:rPr>
            </a:br>
            <a:r>
              <a:rPr lang="en-US" sz="1100" baseline="0" dirty="0">
                <a:solidFill>
                  <a:schemeClr val="tx1"/>
                </a:solidFill>
              </a:rPr>
              <a:t>Click when the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baseline="0" dirty="0">
                <a:solidFill>
                  <a:schemeClr val="tx1"/>
                </a:solidFill>
              </a:rPr>
              <a:t>curser looks like a cross.</a:t>
            </a:r>
          </a:p>
        </p:txBody>
      </p:sp>
      <p:pic>
        <p:nvPicPr>
          <p:cNvPr id="21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" t="9051" r="95893" b="88688"/>
          <a:stretch/>
        </p:blipFill>
        <p:spPr bwMode="auto">
          <a:xfrm>
            <a:off x="2371989" y="5329496"/>
            <a:ext cx="271700" cy="2766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14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8782003" y="2918593"/>
            <a:ext cx="317538" cy="317489"/>
          </a:xfrm>
          <a:prstGeom prst="ellipse">
            <a:avLst/>
          </a:prstGeom>
          <a:solidFill>
            <a:srgbClr val="47962D"/>
          </a:solidFill>
        </p:spPr>
        <p:txBody>
          <a:bodyPr anchor="ctr" anchorCtr="1">
            <a:noAutofit/>
          </a:bodyPr>
          <a:lstStyle>
            <a:lvl1pPr marL="232029" indent="-232029">
              <a:buFontTx/>
              <a:buNone/>
              <a:defRPr lang="en-US" smtClean="0">
                <a:solidFill>
                  <a:schemeClr val="tx1"/>
                </a:solidFill>
              </a:defRPr>
            </a:lvl1pPr>
          </a:lstStyle>
          <a:p>
            <a:pPr marL="0" lvl="0" indent="0" algn="ctr"/>
            <a:r>
              <a:rPr lang="en-US"/>
              <a:t> </a:t>
            </a:r>
          </a:p>
        </p:txBody>
      </p:sp>
      <p:sp>
        <p:nvSpPr>
          <p:cNvPr id="215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8782003" y="3341461"/>
            <a:ext cx="317538" cy="317489"/>
          </a:xfrm>
          <a:prstGeom prst="ellipse">
            <a:avLst/>
          </a:prstGeom>
          <a:solidFill>
            <a:srgbClr val="F7D302"/>
          </a:solidFill>
        </p:spPr>
        <p:txBody>
          <a:bodyPr anchor="ctr" anchorCtr="1">
            <a:noAutofit/>
          </a:bodyPr>
          <a:lstStyle>
            <a:lvl1pPr marL="232029" indent="-232029">
              <a:buFontTx/>
              <a:buNone/>
              <a:defRPr lang="en-US" smtClean="0">
                <a:solidFill>
                  <a:schemeClr val="tx1"/>
                </a:solidFill>
              </a:defRPr>
            </a:lvl1pPr>
          </a:lstStyle>
          <a:p>
            <a:pPr marL="0" lvl="0" indent="0" algn="ctr"/>
            <a:r>
              <a:rPr lang="en-US"/>
              <a:t> </a:t>
            </a:r>
          </a:p>
        </p:txBody>
      </p:sp>
      <p:sp>
        <p:nvSpPr>
          <p:cNvPr id="216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8782003" y="3764328"/>
            <a:ext cx="317538" cy="317489"/>
          </a:xfrm>
          <a:prstGeom prst="ellipse">
            <a:avLst/>
          </a:prstGeom>
          <a:solidFill>
            <a:srgbClr val="C4001A"/>
          </a:solidFill>
        </p:spPr>
        <p:txBody>
          <a:bodyPr anchor="ctr" anchorCtr="1">
            <a:noAutofit/>
          </a:bodyPr>
          <a:lstStyle>
            <a:lvl1pPr marL="232029" indent="-232029">
              <a:buFontTx/>
              <a:buNone/>
              <a:defRPr lang="en-US" smtClean="0">
                <a:solidFill>
                  <a:schemeClr val="tx1"/>
                </a:solidFill>
              </a:defRPr>
            </a:lvl1pPr>
          </a:lstStyle>
          <a:p>
            <a:pPr marL="0" lvl="0" indent="0" algn="ctr"/>
            <a:r>
              <a:rPr lang="en-US"/>
              <a:t> </a:t>
            </a:r>
          </a:p>
        </p:txBody>
      </p:sp>
      <p:sp>
        <p:nvSpPr>
          <p:cNvPr id="84" name="Rectangle 80"/>
          <p:cNvSpPr/>
          <p:nvPr userDrawn="1"/>
        </p:nvSpPr>
        <p:spPr>
          <a:xfrm>
            <a:off x="6041091" y="906551"/>
            <a:ext cx="2960533" cy="2968402"/>
          </a:xfrm>
          <a:prstGeom prst="rect">
            <a:avLst/>
          </a:prstGeom>
        </p:spPr>
        <p:txBody>
          <a:bodyPr wrap="square" lIns="115214" tIns="57607" rIns="115214" bIns="57607">
            <a:spAutoFit/>
          </a:bodyPr>
          <a:lstStyle/>
          <a:p>
            <a:pPr marL="0" indent="0">
              <a:spcBef>
                <a:spcPts val="252"/>
              </a:spcBef>
              <a:buNone/>
            </a:pPr>
            <a:r>
              <a:rPr lang="en-US" sz="1300" b="1" baseline="0" dirty="0">
                <a:solidFill>
                  <a:schemeClr val="tx1"/>
                </a:solidFill>
              </a:rPr>
              <a:t>Accent colors</a:t>
            </a:r>
          </a:p>
          <a:p>
            <a:pPr>
              <a:lnSpc>
                <a:spcPts val="1386"/>
              </a:lnSpc>
              <a:spcBef>
                <a:spcPts val="252"/>
              </a:spcBef>
            </a:pPr>
            <a:r>
              <a:rPr lang="sv-SE" sz="1100" dirty="0">
                <a:solidFill>
                  <a:schemeClr val="tx1"/>
                </a:solidFill>
              </a:rPr>
              <a:t>Use each color in 100% and only to </a:t>
            </a:r>
            <a:br>
              <a:rPr lang="sv-SE" sz="1100" dirty="0">
                <a:solidFill>
                  <a:schemeClr val="tx1"/>
                </a:solidFill>
              </a:rPr>
            </a:br>
            <a:r>
              <a:rPr lang="sv-SE" sz="1100" dirty="0">
                <a:solidFill>
                  <a:schemeClr val="tx1"/>
                </a:solidFill>
              </a:rPr>
              <a:t>draw attention to a message or a </a:t>
            </a:r>
            <a:br>
              <a:rPr lang="sv-SE" sz="1100" dirty="0">
                <a:solidFill>
                  <a:schemeClr val="tx1"/>
                </a:solidFill>
              </a:rPr>
            </a:br>
            <a:r>
              <a:rPr lang="sv-SE" sz="1100" dirty="0">
                <a:solidFill>
                  <a:schemeClr val="tx1"/>
                </a:solidFill>
              </a:rPr>
              <a:t>specific element. Don’t overuse them </a:t>
            </a:r>
            <a:br>
              <a:rPr lang="sv-SE" sz="1100" dirty="0">
                <a:solidFill>
                  <a:schemeClr val="tx1"/>
                </a:solidFill>
              </a:rPr>
            </a:br>
            <a:r>
              <a:rPr lang="sv-SE" sz="1100" dirty="0">
                <a:solidFill>
                  <a:schemeClr val="tx1"/>
                </a:solidFill>
              </a:rPr>
              <a:t>– the effect will be compromised. </a:t>
            </a:r>
            <a:br>
              <a:rPr lang="sv-SE" sz="1100" dirty="0">
                <a:solidFill>
                  <a:schemeClr val="tx1"/>
                </a:solidFill>
              </a:rPr>
            </a:br>
            <a:r>
              <a:rPr lang="sv-SE" sz="1100" dirty="0">
                <a:solidFill>
                  <a:schemeClr val="tx1"/>
                </a:solidFill>
              </a:rPr>
              <a:t>Accent colors should never be </a:t>
            </a:r>
            <a:br>
              <a:rPr lang="sv-SE" sz="1100" dirty="0">
                <a:solidFill>
                  <a:schemeClr val="tx1"/>
                </a:solidFill>
              </a:rPr>
            </a:br>
            <a:r>
              <a:rPr lang="sv-SE" sz="1100" dirty="0">
                <a:solidFill>
                  <a:schemeClr val="tx1"/>
                </a:solidFill>
              </a:rPr>
              <a:t>used for decorative purposes. And remember to only stick to one color. </a:t>
            </a:r>
            <a:endParaRPr lang="en-US" sz="1300" b="1" baseline="0" dirty="0">
              <a:solidFill>
                <a:schemeClr val="tx1"/>
              </a:solidFill>
            </a:endParaRPr>
          </a:p>
          <a:p>
            <a:endParaRPr lang="sv-SE" sz="13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sz="1300" b="1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v-SE" sz="13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Signal colors</a:t>
            </a:r>
          </a:p>
          <a:p>
            <a:pPr>
              <a:lnSpc>
                <a:spcPts val="1386"/>
              </a:lnSpc>
              <a:spcBef>
                <a:spcPts val="252"/>
              </a:spcBef>
            </a:pP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signal colors are standard</a:t>
            </a:r>
            <a:r>
              <a:rPr lang="sv-SE" sz="11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colors, </a:t>
            </a:r>
            <a:b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unique to the Volvo</a:t>
            </a:r>
            <a:r>
              <a:rPr lang="sv-SE" sz="11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brand, and </a:t>
            </a:r>
            <a:b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serve one</a:t>
            </a:r>
            <a:r>
              <a:rPr lang="sv-SE" sz="1100" dirty="0">
                <a:solidFill>
                  <a:schemeClr val="tx1"/>
                </a:solidFill>
              </a:rPr>
              <a:t> </a:t>
            </a: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purpose only: To highlight </a:t>
            </a:r>
            <a:b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 feedback</a:t>
            </a:r>
            <a:r>
              <a:rPr lang="sv-SE" sz="1100" b="0" i="0" u="none" strike="noStrike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sv-S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messages</a:t>
            </a:r>
            <a:endParaRPr lang="en-US" sz="1100" baseline="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98499884"/>
              </p:ext>
            </p:extLst>
          </p:nvPr>
        </p:nvGraphicFramePr>
        <p:xfrm>
          <a:off x="1148533" y="1571440"/>
          <a:ext cx="2029382" cy="2899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251">
                <a:tc>
                  <a:txBody>
                    <a:bodyPr/>
                    <a:lstStyle/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Color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NOUGAT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153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129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102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20">
                <a:tc>
                  <a:txBody>
                    <a:bodyPr/>
                    <a:lstStyle/>
                    <a:p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OXYGEN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186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207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217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734">
                <a:tc>
                  <a:txBody>
                    <a:bodyPr/>
                    <a:lstStyle/>
                    <a:p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OYSTER</a:t>
                      </a:r>
                      <a:r>
                        <a:rPr lang="en-US" sz="9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191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186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166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71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LAGOON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186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184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BACKDROP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96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91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CONCRETE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143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138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3" name="Table 8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68169194"/>
              </p:ext>
            </p:extLst>
          </p:nvPr>
        </p:nvGraphicFramePr>
        <p:xfrm>
          <a:off x="3850762" y="1571440"/>
          <a:ext cx="2029382" cy="2899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251">
                <a:tc>
                  <a:txBody>
                    <a:bodyPr/>
                    <a:lstStyle/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Color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WOOL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189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182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175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220">
                <a:tc>
                  <a:txBody>
                    <a:bodyPr/>
                    <a:lstStyle/>
                    <a:p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CLOUD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232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229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227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734">
                <a:tc>
                  <a:txBody>
                    <a:bodyPr/>
                    <a:lstStyle/>
                    <a:p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TEAK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99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70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71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PETROLEUM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84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25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PLUM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47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71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OLIVE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88 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sv-SE" sz="105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5" name="Text Placeholder 5"/>
          <p:cNvSpPr>
            <a:spLocks noGrp="1"/>
          </p:cNvSpPr>
          <p:nvPr>
            <p:ph type="body" sz="quarter" idx="31" hasCustomPrompt="1"/>
          </p:nvPr>
        </p:nvSpPr>
        <p:spPr>
          <a:xfrm>
            <a:off x="3422094" y="4113090"/>
            <a:ext cx="317538" cy="317489"/>
          </a:xfrm>
          <a:prstGeom prst="ellipse">
            <a:avLst/>
          </a:prstGeom>
          <a:solidFill>
            <a:srgbClr val="5F5826"/>
          </a:solidFill>
        </p:spPr>
        <p:txBody>
          <a:bodyPr anchor="ctr" anchorCtr="1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185" y="4872759"/>
            <a:ext cx="1647825" cy="1285875"/>
          </a:xfrm>
          <a:prstGeom prst="rect">
            <a:avLst/>
          </a:prstGeom>
        </p:spPr>
      </p:pic>
      <p:cxnSp>
        <p:nvCxnSpPr>
          <p:cNvPr id="88" name="Rak 109"/>
          <p:cNvCxnSpPr/>
          <p:nvPr userDrawn="1"/>
        </p:nvCxnSpPr>
        <p:spPr>
          <a:xfrm>
            <a:off x="9180072" y="4133056"/>
            <a:ext cx="843710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ak 110"/>
          <p:cNvCxnSpPr/>
          <p:nvPr userDrawn="1"/>
        </p:nvCxnSpPr>
        <p:spPr>
          <a:xfrm>
            <a:off x="10150342" y="4134583"/>
            <a:ext cx="964981" cy="0"/>
          </a:xfrm>
          <a:prstGeom prst="line">
            <a:avLst/>
          </a:prstGeom>
          <a:ln w="9525">
            <a:solidFill>
              <a:schemeClr val="bg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476250" y="4939434"/>
            <a:ext cx="22510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sv-SE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</a:p>
          <a:p>
            <a:pPr>
              <a:lnSpc>
                <a:spcPts val="1100"/>
              </a:lnSpc>
            </a:pPr>
            <a:endParaRPr lang="sv-SE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ts val="1100"/>
              </a:lnSpc>
            </a:pPr>
            <a:endParaRPr lang="sv-SE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ts val="1100"/>
              </a:lnSpc>
            </a:pPr>
            <a:r>
              <a:rPr lang="sv-SE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pPr>
              <a:lnSpc>
                <a:spcPts val="1100"/>
              </a:lnSpc>
            </a:pPr>
            <a:endParaRPr lang="sv-SE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ts val="1100"/>
              </a:lnSpc>
            </a:pPr>
            <a:r>
              <a:rPr lang="sv-SE" sz="11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91227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EASE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1522075" cy="6471535"/>
          </a:xfrm>
          <a:prstGeom prst="rect">
            <a:avLst/>
          </a:prstGeom>
          <a:solidFill>
            <a:schemeClr val="bg1"/>
          </a:solidFill>
          <a:ln w="3175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15214" tIns="57607" rIns="115214" bIns="5760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906463"/>
            <a:ext cx="11522074" cy="4658608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lstStyle/>
          <a:p>
            <a:pPr algn="ctr">
              <a:spcBef>
                <a:spcPts val="2268"/>
              </a:spcBef>
            </a:pPr>
            <a:r>
              <a:rPr lang="en-US" sz="6900" kern="1200" dirty="0">
                <a:solidFill>
                  <a:srgbClr val="C4001A"/>
                </a:solidFill>
                <a:latin typeface="+mn-lt"/>
                <a:ea typeface="+mn-ea"/>
                <a:cs typeface="+mn-cs"/>
              </a:rPr>
              <a:t>NOTE:</a:t>
            </a:r>
          </a:p>
          <a:p>
            <a:pPr algn="ctr">
              <a:spcBef>
                <a:spcPts val="2268"/>
              </a:spcBef>
            </a:pPr>
            <a:r>
              <a:rPr lang="en-US" sz="6900" kern="1200" dirty="0">
                <a:solidFill>
                  <a:srgbClr val="C4001A"/>
                </a:solidFill>
                <a:latin typeface="+mn-lt"/>
                <a:ea typeface="+mn-ea"/>
                <a:cs typeface="+mn-cs"/>
              </a:rPr>
              <a:t>Layouts after this slide</a:t>
            </a:r>
            <a:br>
              <a:rPr lang="en-US" sz="6900" kern="1200" dirty="0">
                <a:solidFill>
                  <a:srgbClr val="C4001A"/>
                </a:solidFill>
                <a:latin typeface="+mn-lt"/>
                <a:ea typeface="+mn-ea"/>
                <a:cs typeface="+mn-cs"/>
              </a:rPr>
            </a:br>
            <a:r>
              <a:rPr lang="en-US" sz="6900" kern="1200" dirty="0">
                <a:solidFill>
                  <a:srgbClr val="C4001A"/>
                </a:solidFill>
                <a:latin typeface="+mn-lt"/>
                <a:ea typeface="+mn-ea"/>
                <a:cs typeface="+mn-cs"/>
              </a:rPr>
              <a:t> are not</a:t>
            </a:r>
            <a:r>
              <a:rPr lang="en-US" sz="6900" kern="1200" baseline="0" dirty="0">
                <a:solidFill>
                  <a:srgbClr val="C4001A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6900" kern="1200" dirty="0">
                <a:solidFill>
                  <a:srgbClr val="C4001A"/>
                </a:solidFill>
                <a:latin typeface="+mn-lt"/>
                <a:ea typeface="+mn-ea"/>
                <a:cs typeface="+mn-cs"/>
              </a:rPr>
              <a:t>Volvo Group corporate brand layouts.</a:t>
            </a:r>
          </a:p>
        </p:txBody>
      </p:sp>
    </p:spTree>
    <p:extLst>
      <p:ext uri="{BB962C8B-B14F-4D97-AF65-F5344CB8AC3E}">
        <p14:creationId xmlns:p14="http://schemas.microsoft.com/office/powerpoint/2010/main" val="5851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830638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15" name="Bildobjekt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67298" y="582900"/>
            <a:ext cx="10097540" cy="1076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6" name="Text Placeholder 2"/>
          <p:cNvSpPr>
            <a:spLocks noGrp="1"/>
          </p:cNvSpPr>
          <p:nvPr>
            <p:ph idx="1"/>
          </p:nvPr>
        </p:nvSpPr>
        <p:spPr>
          <a:xfrm>
            <a:off x="667297" y="1663908"/>
            <a:ext cx="10097541" cy="4098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02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-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8376369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667298" y="1115947"/>
            <a:ext cx="10082786" cy="38617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ts val="2700"/>
              </a:lnSpc>
              <a:buNone/>
              <a:defRPr sz="18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ADD SUB-HEADING  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14" name="Bildobjekt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667298" y="582901"/>
            <a:ext cx="10097540" cy="522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21" name="Content Placeholder 2"/>
          <p:cNvSpPr>
            <a:spLocks noGrp="1"/>
          </p:cNvSpPr>
          <p:nvPr>
            <p:ph idx="18"/>
          </p:nvPr>
        </p:nvSpPr>
        <p:spPr>
          <a:xfrm>
            <a:off x="667062" y="1663908"/>
            <a:ext cx="10097776" cy="4107305"/>
          </a:xfrm>
          <a:prstGeom prst="rect">
            <a:avLst/>
          </a:prstGeom>
        </p:spPr>
        <p:txBody>
          <a:bodyPr/>
          <a:lstStyle>
            <a:lvl1pPr marL="23495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2545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087845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67062" y="1663908"/>
            <a:ext cx="4968000" cy="4107305"/>
          </a:xfrm>
          <a:prstGeom prst="rect">
            <a:avLst/>
          </a:prstGeom>
        </p:spPr>
        <p:txBody>
          <a:bodyPr/>
          <a:lstStyle>
            <a:lvl1pPr marL="23495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14" name="Bildobjekt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667298" y="582900"/>
            <a:ext cx="10097540" cy="1076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8" name="Content Placeholder 2"/>
          <p:cNvSpPr>
            <a:spLocks noGrp="1"/>
          </p:cNvSpPr>
          <p:nvPr>
            <p:ph idx="10"/>
          </p:nvPr>
        </p:nvSpPr>
        <p:spPr>
          <a:xfrm>
            <a:off x="5781675" y="1663908"/>
            <a:ext cx="4968000" cy="4107305"/>
          </a:xfrm>
          <a:prstGeom prst="rect">
            <a:avLst/>
          </a:prstGeom>
        </p:spPr>
        <p:txBody>
          <a:bodyPr/>
          <a:lstStyle>
            <a:lvl1pPr marL="23495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/>
            </a:lvl1pPr>
            <a:lvl3pPr marL="860425" indent="-2079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/>
            </a:lvl3pPr>
            <a:lvl5pPr>
              <a:buClr>
                <a:schemeClr val="tx2"/>
              </a:buClr>
              <a:defRPr/>
            </a:lvl5pPr>
          </a:lstStyle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335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908316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  <p:sp>
        <p:nvSpPr>
          <p:cNvPr id="11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-1" y="-1"/>
            <a:ext cx="11522075" cy="6480175"/>
          </a:xfrm>
          <a:solidFill>
            <a:schemeClr val="bg2">
              <a:lumMod val="9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050" baseline="0"/>
            </a:lvl1pPr>
          </a:lstStyle>
          <a:p>
            <a:r>
              <a:rPr lang="sv-SE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40874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583591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 dirty="0">
              <a:solidFill>
                <a:schemeClr val="tx1"/>
              </a:solidFill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  <p:sp>
        <p:nvSpPr>
          <p:cNvPr id="11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5753100" y="-1"/>
            <a:ext cx="5768974" cy="6480175"/>
          </a:xfrm>
          <a:solidFill>
            <a:schemeClr val="bg2">
              <a:lumMod val="9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050" baseline="0"/>
            </a:lvl1pPr>
          </a:lstStyle>
          <a:p>
            <a:r>
              <a:rPr lang="sv-SE"/>
              <a:t>Click icon to insert Picture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67298" y="582900"/>
            <a:ext cx="5085802" cy="1076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idx="1"/>
          </p:nvPr>
        </p:nvSpPr>
        <p:spPr>
          <a:xfrm>
            <a:off x="667297" y="1663908"/>
            <a:ext cx="5085803" cy="4098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9779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544757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ts val="34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i="0" baseline="0" dirty="0">
              <a:solidFill>
                <a:schemeClr val="tx1"/>
              </a:solidFill>
              <a:latin typeface="Arial"/>
              <a:ea typeface="+mj-ea"/>
              <a:cs typeface="Arial"/>
              <a:sym typeface="Arial"/>
            </a:endParaRPr>
          </a:p>
        </p:txBody>
      </p:sp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  <p:sp>
        <p:nvSpPr>
          <p:cNvPr id="11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757238" y="676276"/>
            <a:ext cx="5011736" cy="5086350"/>
          </a:xfrm>
          <a:solidFill>
            <a:schemeClr val="bg2">
              <a:lumMod val="9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050" baseline="0"/>
            </a:lvl1pPr>
          </a:lstStyle>
          <a:p>
            <a:r>
              <a:rPr lang="sv-SE"/>
              <a:t>Click icon to insert Picture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5895974" y="582900"/>
            <a:ext cx="4868863" cy="1076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4" name="Text Placeholder 2"/>
          <p:cNvSpPr>
            <a:spLocks noGrp="1"/>
          </p:cNvSpPr>
          <p:nvPr>
            <p:ph idx="1"/>
          </p:nvPr>
        </p:nvSpPr>
        <p:spPr>
          <a:xfrm>
            <a:off x="5895975" y="1663908"/>
            <a:ext cx="4868863" cy="4098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5603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9337989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10" name="Bildobjekt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67298" y="582900"/>
            <a:ext cx="10097540" cy="1076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7424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5134937"/>
              </p:ext>
            </p:extLst>
          </p:nvPr>
        </p:nvGraphicFramePr>
        <p:xfrm>
          <a:off x="2001" y="2005"/>
          <a:ext cx="2000" cy="1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think-cell Slide" r:id="rId4" imgW="395" imgH="392" progId="TCLayout.ActiveDocument.1">
                  <p:embed/>
                </p:oleObj>
              </mc:Choice>
              <mc:Fallback>
                <p:oleObj name="think-cell Slide" r:id="rId4" imgW="395" imgH="392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01" y="2005"/>
                        <a:ext cx="2000" cy="1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667298" y="1705369"/>
            <a:ext cx="10105477" cy="3591058"/>
          </a:xfrm>
        </p:spPr>
        <p:txBody>
          <a:bodyPr>
            <a:normAutofit/>
          </a:bodyPr>
          <a:lstStyle>
            <a:lvl1pPr marL="0" indent="0">
              <a:buNone/>
              <a:tabLst>
                <a:tab pos="1583893" algn="l"/>
                <a:tab pos="6999531" algn="l"/>
              </a:tabLst>
              <a:defRPr sz="2000" b="0" baseline="0"/>
            </a:lvl1pPr>
          </a:lstStyle>
          <a:p>
            <a:pPr lvl="0"/>
            <a:r>
              <a:rPr lang="en-US"/>
              <a:t>00:00-00:00	Tab to add text	Tab to add text 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3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67298" y="582900"/>
            <a:ext cx="10097540" cy="1076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Agenda title</a:t>
            </a:r>
          </a:p>
        </p:txBody>
      </p:sp>
    </p:spTree>
    <p:extLst>
      <p:ext uri="{BB962C8B-B14F-4D97-AF65-F5344CB8AC3E}">
        <p14:creationId xmlns:p14="http://schemas.microsoft.com/office/powerpoint/2010/main" val="78370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6892153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667298" y="582900"/>
            <a:ext cx="10097540" cy="107632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67297" y="1663908"/>
            <a:ext cx="10097541" cy="4098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4950" lvl="0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Click to edit Master text styles</a:t>
            </a:r>
          </a:p>
          <a:p>
            <a:pPr marL="234950" lvl="1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Second level</a:t>
            </a:r>
          </a:p>
          <a:p>
            <a:pPr marL="234950" lvl="2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Third level</a:t>
            </a:r>
          </a:p>
          <a:p>
            <a:pPr marL="234950" lvl="3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Fourth level</a:t>
            </a:r>
          </a:p>
          <a:p>
            <a:pPr marL="234950" lvl="4" indent="-234950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</a:pPr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757238" y="5877340"/>
            <a:ext cx="2368550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/>
          <a:lstStyle/>
          <a:p>
            <a:pPr>
              <a:spcBef>
                <a:spcPct val="0"/>
              </a:spcBef>
            </a:pPr>
            <a:r>
              <a:rPr lang="sv-SE" sz="700" b="1" baseline="0" dirty="0">
                <a:solidFill>
                  <a:schemeClr val="tx1"/>
                </a:solidFill>
                <a:latin typeface="Arial" charset="0"/>
              </a:rPr>
              <a:t>Volvo Group</a:t>
            </a:r>
            <a:endParaRPr lang="en-US" sz="700" b="1" baseline="0" noProof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7238" y="6019122"/>
            <a:ext cx="8059736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3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7238" y="6150008"/>
            <a:ext cx="511176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4BB9EDD-1740-4E4A-8601-A7D0893F42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7569" y="6148421"/>
            <a:ext cx="2861796" cy="198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AEAEA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700"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26" name="Bildobjekt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838" y="5832175"/>
            <a:ext cx="648000" cy="648000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343242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3" r:id="rId5"/>
    <p:sldLayoutId id="2147483666" r:id="rId6"/>
    <p:sldLayoutId id="2147483664" r:id="rId7"/>
    <p:sldLayoutId id="2147483653" r:id="rId8"/>
    <p:sldLayoutId id="2147483658" r:id="rId9"/>
    <p:sldLayoutId id="2147483660" r:id="rId10"/>
    <p:sldLayoutId id="2147483661" r:id="rId11"/>
  </p:sldLayoutIdLst>
  <p:hf hdr="0" ftr="0" dt="0"/>
  <p:txStyles>
    <p:titleStyle>
      <a:lvl1pPr algn="l" defTabSz="914400" rtl="0" eaLnBrk="1" latinLnBrk="0" hangingPunct="1">
        <a:lnSpc>
          <a:spcPts val="3400"/>
        </a:lnSpc>
        <a:spcBef>
          <a:spcPct val="0"/>
        </a:spcBef>
        <a:buNone/>
        <a:defRPr lang="en-US" sz="2800" b="1" kern="1200" smtClean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4950" indent="-234950" algn="l" defTabSz="914400" rtl="0" eaLnBrk="1" fontAlgn="base" latinLnBrk="0" hangingPunct="1">
        <a:spcBef>
          <a:spcPct val="40000"/>
        </a:spcBef>
        <a:spcAft>
          <a:spcPct val="0"/>
        </a:spcAft>
        <a:buClr>
          <a:schemeClr val="tx2"/>
        </a:buClr>
        <a:buFont typeface="Symbol" pitchFamily="18" charset="2"/>
        <a:buChar char="·"/>
        <a:defRPr lang="en-US" sz="18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3238" indent="-2508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60425" indent="-207963" algn="l" defTabSz="914400" rtl="0" eaLnBrk="1" fontAlgn="base" latinLnBrk="0" hangingPunct="1">
        <a:spcBef>
          <a:spcPct val="40000"/>
        </a:spcBef>
        <a:spcAft>
          <a:spcPct val="0"/>
        </a:spcAft>
        <a:buClr>
          <a:schemeClr val="tx2"/>
        </a:buClr>
        <a:buSzPct val="90000"/>
        <a:buFont typeface="Arial" panose="020B0604020202020204" pitchFamily="34" charset="0"/>
        <a:buChar char="–"/>
        <a:defRPr lang="en-US" sz="18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93775" indent="-252413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19200" indent="-212725" algn="l" defTabSz="914400" rtl="0" eaLnBrk="1" latinLnBrk="0" hangingPunct="1">
        <a:spcBef>
          <a:spcPts val="18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invoice.delivery.france@volvo.com" TargetMode="External"/><Relationship Id="rId2" Type="http://schemas.openxmlformats.org/officeDocument/2006/relationships/hyperlink" Target="mailto:invoice.delivery.sweden@volvo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upplierportal.volvo.com/" TargetMode="External"/><Relationship Id="rId5" Type="http://schemas.openxmlformats.org/officeDocument/2006/relationships/hyperlink" Target="https://www.volvogroup.com/en-en/suppliers/useful-links-and-documents/purchase-to-pay.html" TargetMode="External"/><Relationship Id="rId4" Type="http://schemas.openxmlformats.org/officeDocument/2006/relationships/hyperlink" Target="mailto:Function.currentAPinvoice@volvo.co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i.volvogroup.com/en-en/specifications-and-guidelines.html" TargetMode="External"/><Relationship Id="rId2" Type="http://schemas.openxmlformats.org/officeDocument/2006/relationships/hyperlink" Target="https://www.edi.volvogroup.com/en-en/hom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di.volvogroup.com/en-en/setup-edi/beginners-guide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i.volvogroup.com/content/dam/WebEDI/index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364" y="4275806"/>
            <a:ext cx="5525725" cy="1307384"/>
          </a:xfrm>
        </p:spPr>
        <p:txBody>
          <a:bodyPr/>
          <a:lstStyle/>
          <a:p>
            <a:r>
              <a:rPr lang="en-US" sz="2000" b="0" dirty="0">
                <a:latin typeface="+mj-lt"/>
              </a:rPr>
              <a:t/>
            </a:r>
            <a:br>
              <a:rPr lang="en-US" sz="2000" b="0" dirty="0">
                <a:latin typeface="+mj-lt"/>
              </a:rPr>
            </a:br>
            <a:r>
              <a:rPr lang="en-IN" sz="2000" b="0" dirty="0">
                <a:latin typeface="+mj-lt"/>
              </a:rPr>
              <a:t>Instructions </a:t>
            </a:r>
            <a:r>
              <a:rPr lang="en-IN" sz="2000" b="0" dirty="0" smtClean="0">
                <a:latin typeface="+mj-lt"/>
              </a:rPr>
              <a:t>for suppliers </a:t>
            </a:r>
            <a:r>
              <a:rPr lang="en-IN" sz="2000" b="0" dirty="0">
                <a:latin typeface="+mj-lt"/>
              </a:rPr>
              <a:t>to submit invoices through </a:t>
            </a:r>
            <a:r>
              <a:rPr lang="en-IN" sz="2000" b="0" dirty="0" smtClean="0">
                <a:latin typeface="+mj-lt"/>
              </a:rPr>
              <a:t>EDI/</a:t>
            </a:r>
            <a:r>
              <a:rPr lang="en-IN" sz="2000" b="0" dirty="0" err="1" smtClean="0">
                <a:latin typeface="+mj-lt"/>
              </a:rPr>
              <a:t>WebEDI</a:t>
            </a:r>
            <a:r>
              <a:rPr lang="en-IN" sz="2000" b="0" dirty="0" smtClean="0">
                <a:latin typeface="+mj-lt"/>
              </a:rPr>
              <a:t> </a:t>
            </a:r>
            <a:r>
              <a:rPr lang="en-IN" sz="2000" b="0" dirty="0">
                <a:latin typeface="+mj-lt"/>
              </a:rPr>
              <a:t>or email</a:t>
            </a:r>
            <a:br>
              <a:rPr lang="en-IN" sz="2000" b="0" dirty="0">
                <a:latin typeface="+mj-lt"/>
              </a:rPr>
            </a:br>
            <a:r>
              <a:rPr lang="en-IN" sz="2000" b="0" dirty="0">
                <a:latin typeface="+mj-lt"/>
              </a:rPr>
              <a:t/>
            </a:r>
            <a:br>
              <a:rPr lang="en-IN" sz="2000" b="0" dirty="0">
                <a:latin typeface="+mj-lt"/>
              </a:rPr>
            </a:b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/>
            </a:r>
            <a:br>
              <a:rPr lang="en-US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08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Mandatory rules for submitting Invoices by email </a:t>
            </a:r>
            <a:r>
              <a:rPr lang="en-US" dirty="0" smtClean="0"/>
              <a:t>– PDF</a:t>
            </a:r>
            <a:br>
              <a:rPr lang="en-US" dirty="0" smtClean="0"/>
            </a:br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 sz="2400" dirty="0" smtClean="0">
                <a:latin typeface="Calibri"/>
                <a:cs typeface="Calibri"/>
              </a:rPr>
              <a:t>Note: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N" dirty="0" smtClean="0">
                <a:latin typeface="Calibri"/>
                <a:cs typeface="Calibri"/>
              </a:rPr>
              <a:t>Each </a:t>
            </a:r>
            <a:r>
              <a:rPr lang="en-IN" dirty="0">
                <a:latin typeface="Calibri"/>
                <a:cs typeface="Calibri"/>
              </a:rPr>
              <a:t>PDF file must contain only one invoice, p</a:t>
            </a:r>
            <a:r>
              <a:rPr lang="en-US" dirty="0">
                <a:latin typeface="Calibri"/>
                <a:cs typeface="Calibri"/>
              </a:rPr>
              <a:t>lease ensure that supporting documents related to a particular invoice are in one PDF only, with the invoice being the 1st page and the relevant supports in the subsequent pages. 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IN" dirty="0">
                <a:latin typeface="Calibri"/>
                <a:cs typeface="Calibri"/>
              </a:rPr>
              <a:t>Each email must only contain invoices to one of Volvo’s legal entities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cs typeface="Calibri"/>
              </a:rPr>
              <a:t>The supplier is recommended to keep the receipt for each submission *</a:t>
            </a:r>
          </a:p>
          <a:p>
            <a:pPr marL="0" indent="0">
              <a:buNone/>
            </a:pPr>
            <a:endParaRPr lang="en-IN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en-IN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en-IN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35316" y="561278"/>
            <a:ext cx="391255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800" b="1" u="sng" dirty="0">
                <a:cs typeface="Times New Roman" panose="02020603050405020304" pitchFamily="18" charset="0"/>
              </a:rPr>
              <a:t>Mandatory information to be stated on supplier invoices</a:t>
            </a:r>
            <a:r>
              <a:rPr lang="en-US" altLang="en-US" sz="800" b="1" dirty="0">
                <a:cs typeface="Times New Roman" panose="02020603050405020304" pitchFamily="18" charset="0"/>
              </a:rPr>
              <a:t> </a:t>
            </a:r>
            <a:endParaRPr lang="en-US" altLang="en-US" sz="800" b="1" dirty="0" smtClean="0"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endParaRPr lang="en-US" altLang="en-US" sz="800" b="1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The </a:t>
            </a:r>
            <a:r>
              <a:rPr lang="en-US" altLang="en-US" sz="800" dirty="0">
                <a:cs typeface="Arial" panose="020B0604020202020204" pitchFamily="34" charset="0"/>
              </a:rPr>
              <a:t>word INVOICE or CREDIT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Invoice </a:t>
            </a:r>
            <a:r>
              <a:rPr lang="en-US" altLang="en-US" sz="800" dirty="0">
                <a:cs typeface="Arial" panose="020B0604020202020204" pitchFamily="34" charset="0"/>
              </a:rPr>
              <a:t>date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Invoice </a:t>
            </a:r>
            <a:r>
              <a:rPr lang="en-US" altLang="en-US" sz="800" dirty="0">
                <a:cs typeface="Arial" panose="020B0604020202020204" pitchFamily="34" charset="0"/>
              </a:rPr>
              <a:t>number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altLang="en-US" sz="800" dirty="0">
                <a:cs typeface="Arial" panose="020B0604020202020204" pitchFamily="34" charset="0"/>
              </a:rPr>
              <a:t>Bill to</a:t>
            </a:r>
            <a:r>
              <a:rPr lang="en-US" altLang="en-US" sz="800" dirty="0">
                <a:latin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en-US" altLang="en-US" sz="800" dirty="0">
                <a:cs typeface="Arial" panose="020B0604020202020204" pitchFamily="34" charset="0"/>
              </a:rPr>
              <a:t> / Invoicing address (including the correct company name of the customer)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No </a:t>
            </a:r>
            <a:r>
              <a:rPr lang="en-US" altLang="en-US" sz="800" dirty="0">
                <a:cs typeface="Arial" panose="020B0604020202020204" pitchFamily="34" charset="0"/>
              </a:rPr>
              <a:t>personal or department information should be stated in the address field.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altLang="en-US" sz="800" dirty="0">
                <a:cs typeface="Arial" panose="020B0604020202020204" pitchFamily="34" charset="0"/>
              </a:rPr>
              <a:t>Ship to</a:t>
            </a:r>
            <a:r>
              <a:rPr lang="en-US" altLang="en-US" sz="800" dirty="0">
                <a:latin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en-US" altLang="en-US" sz="800" dirty="0">
                <a:cs typeface="Arial" panose="020B0604020202020204" pitchFamily="34" charset="0"/>
              </a:rPr>
              <a:t> / Delivery address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Customer's </a:t>
            </a:r>
            <a:r>
              <a:rPr lang="en-US" altLang="en-US" sz="800" dirty="0">
                <a:cs typeface="Arial" panose="020B0604020202020204" pitchFamily="34" charset="0"/>
              </a:rPr>
              <a:t>reference </a:t>
            </a:r>
            <a:r>
              <a:rPr lang="en-US" altLang="en-US" sz="800" dirty="0">
                <a:latin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US" altLang="en-US" sz="800" dirty="0">
                <a:cs typeface="Arial" panose="020B0604020202020204" pitchFamily="34" charset="0"/>
              </a:rPr>
              <a:t> </a:t>
            </a:r>
            <a:r>
              <a:rPr lang="en-US" altLang="en-US" sz="800" u="sng" dirty="0">
                <a:cs typeface="Arial" panose="020B0604020202020204" pitchFamily="34" charset="0"/>
              </a:rPr>
              <a:t>Purchase Order number</a:t>
            </a:r>
            <a:r>
              <a:rPr lang="en-US" altLang="en-US" sz="800" dirty="0">
                <a:cs typeface="Arial" panose="020B0604020202020204" pitchFamily="34" charset="0"/>
              </a:rPr>
              <a:t> or </a:t>
            </a:r>
            <a:r>
              <a:rPr lang="en-US" altLang="en-US" sz="800" dirty="0" smtClean="0">
                <a:cs typeface="Arial" panose="020B0604020202020204" pitchFamily="34" charset="0"/>
              </a:rPr>
              <a:t>Non-PO </a:t>
            </a:r>
            <a:r>
              <a:rPr lang="en-US" altLang="en-US" sz="800" dirty="0" smtClean="0">
                <a:cs typeface="Arial" panose="020B0604020202020204" pitchFamily="34" charset="0"/>
              </a:rPr>
              <a:t>or </a:t>
            </a:r>
            <a:r>
              <a:rPr lang="en-US" altLang="en-US" sz="800" dirty="0" smtClean="0">
                <a:cs typeface="Arial" panose="020B0604020202020204" pitchFamily="34" charset="0"/>
              </a:rPr>
              <a:t>workflow </a:t>
            </a:r>
            <a:r>
              <a:rPr lang="en-US" altLang="en-US" sz="800" dirty="0">
                <a:cs typeface="Arial" panose="020B0604020202020204" pitchFamily="34" charset="0"/>
              </a:rPr>
              <a:t>reference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Supplier</a:t>
            </a:r>
            <a:r>
              <a:rPr lang="en-US" altLang="en-US" sz="8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’</a:t>
            </a:r>
            <a:r>
              <a:rPr lang="en-US" altLang="en-US" sz="800" dirty="0" smtClean="0">
                <a:cs typeface="Arial" panose="020B0604020202020204" pitchFamily="34" charset="0"/>
              </a:rPr>
              <a:t>s </a:t>
            </a:r>
            <a:r>
              <a:rPr lang="en-US" altLang="en-US" sz="800" dirty="0">
                <a:cs typeface="Arial" panose="020B0604020202020204" pitchFamily="34" charset="0"/>
              </a:rPr>
              <a:t>name, address and reference 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Invoicing currency - the </a:t>
            </a:r>
            <a:r>
              <a:rPr lang="en-US" altLang="en-US" sz="800" dirty="0">
                <a:cs typeface="Arial" panose="020B0604020202020204" pitchFamily="34" charset="0"/>
              </a:rPr>
              <a:t>invoice needs to have the same currency as the purchase order.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The </a:t>
            </a:r>
            <a:r>
              <a:rPr lang="en-US" altLang="en-US" sz="800" dirty="0">
                <a:cs typeface="Arial" panose="020B0604020202020204" pitchFamily="34" charset="0"/>
              </a:rPr>
              <a:t>quantity and/or nature of the goods or services delivered must be stated.</a:t>
            </a:r>
            <a:r>
              <a:rPr lang="en-US" altLang="en-US" sz="800" dirty="0">
                <a:cs typeface="Times New Roman" panose="02020603050405020304" pitchFamily="18" charset="0"/>
              </a:rPr>
              <a:t> </a:t>
            </a:r>
            <a:r>
              <a:rPr lang="en-US" altLang="en-US" sz="800" dirty="0">
                <a:cs typeface="Arial" panose="020B0604020202020204" pitchFamily="34" charset="0"/>
              </a:rPr>
              <a:t>To </a:t>
            </a:r>
            <a:r>
              <a:rPr lang="en-US" altLang="en-US" sz="800" dirty="0" smtClean="0">
                <a:cs typeface="Arial" panose="020B0604020202020204" pitchFamily="34" charset="0"/>
              </a:rPr>
              <a:t>enable </a:t>
            </a:r>
            <a:r>
              <a:rPr lang="en-US" altLang="en-US" sz="800" dirty="0">
                <a:cs typeface="Arial" panose="020B0604020202020204" pitchFamily="34" charset="0"/>
              </a:rPr>
              <a:t>the invoice to be matched successfully with the goods or services, the following </a:t>
            </a:r>
            <a:r>
              <a:rPr lang="en-US" altLang="en-US" sz="800" dirty="0" smtClean="0">
                <a:cs typeface="Arial" panose="020B0604020202020204" pitchFamily="34" charset="0"/>
              </a:rPr>
              <a:t>information </a:t>
            </a:r>
            <a:r>
              <a:rPr lang="en-US" altLang="en-US" sz="800" dirty="0">
                <a:cs typeface="Arial" panose="020B0604020202020204" pitchFamily="34" charset="0"/>
              </a:rPr>
              <a:t>must be provided on the invoice: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Volvo or </a:t>
            </a:r>
            <a:r>
              <a:rPr lang="en-US" altLang="en-US" sz="800" dirty="0">
                <a:cs typeface="Arial" panose="020B0604020202020204" pitchFamily="34" charset="0"/>
              </a:rPr>
              <a:t>supplier part number, depending on what is stated </a:t>
            </a:r>
            <a:r>
              <a:rPr lang="en-US" altLang="en-US" sz="800" dirty="0" smtClean="0">
                <a:cs typeface="Arial" panose="020B0604020202020204" pitchFamily="34" charset="0"/>
              </a:rPr>
              <a:t>in the </a:t>
            </a:r>
            <a:r>
              <a:rPr lang="en-US" altLang="en-US" sz="800" dirty="0">
                <a:cs typeface="Arial" panose="020B0604020202020204" pitchFamily="34" charset="0"/>
              </a:rPr>
              <a:t>p</a:t>
            </a:r>
            <a:r>
              <a:rPr lang="en-US" altLang="en-US" sz="800" dirty="0" smtClean="0">
                <a:cs typeface="Arial" panose="020B0604020202020204" pitchFamily="34" charset="0"/>
              </a:rPr>
              <a:t>urchase order</a:t>
            </a:r>
            <a:r>
              <a:rPr lang="en-US" altLang="en-US" sz="800" dirty="0">
                <a:cs typeface="Arial" panose="020B0604020202020204" pitchFamily="34" charset="0"/>
              </a:rPr>
              <a:t>. If no part number is stated </a:t>
            </a:r>
            <a:r>
              <a:rPr lang="en-US" altLang="en-US" sz="800" dirty="0" smtClean="0">
                <a:cs typeface="Arial" panose="020B0604020202020204" pitchFamily="34" charset="0"/>
              </a:rPr>
              <a:t>on </a:t>
            </a:r>
            <a:r>
              <a:rPr lang="en-US" altLang="en-US" sz="800" dirty="0">
                <a:cs typeface="Arial" panose="020B0604020202020204" pitchFamily="34" charset="0"/>
              </a:rPr>
              <a:t>the order, the item description must clearly </a:t>
            </a:r>
            <a:r>
              <a:rPr lang="en-US" altLang="en-US" sz="800" dirty="0" smtClean="0">
                <a:cs typeface="Arial" panose="020B0604020202020204" pitchFamily="34" charset="0"/>
              </a:rPr>
              <a:t>identify </a:t>
            </a:r>
            <a:r>
              <a:rPr lang="en-US" altLang="en-US" sz="800" dirty="0">
                <a:cs typeface="Arial" panose="020B0604020202020204" pitchFamily="34" charset="0"/>
              </a:rPr>
              <a:t>the product or service invoiced.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Number </a:t>
            </a:r>
            <a:r>
              <a:rPr lang="en-US" altLang="en-US" sz="800" dirty="0">
                <a:cs typeface="Arial" panose="020B0604020202020204" pitchFamily="34" charset="0"/>
              </a:rPr>
              <a:t>of units, </a:t>
            </a:r>
            <a:r>
              <a:rPr lang="en-US" altLang="en-US" sz="800" dirty="0" smtClean="0">
                <a:cs typeface="Arial" panose="020B0604020202020204" pitchFamily="34" charset="0"/>
              </a:rPr>
              <a:t>unit </a:t>
            </a:r>
            <a:r>
              <a:rPr lang="en-US" altLang="en-US" sz="800" dirty="0">
                <a:cs typeface="Arial" panose="020B0604020202020204" pitchFamily="34" charset="0"/>
              </a:rPr>
              <a:t>price and </a:t>
            </a:r>
            <a:r>
              <a:rPr lang="en-US" altLang="en-US" sz="800" dirty="0" smtClean="0">
                <a:cs typeface="Arial" panose="020B0604020202020204" pitchFamily="34" charset="0"/>
              </a:rPr>
              <a:t>total </a:t>
            </a:r>
            <a:r>
              <a:rPr lang="en-US" altLang="en-US" sz="800" dirty="0">
                <a:cs typeface="Arial" panose="020B0604020202020204" pitchFamily="34" charset="0"/>
              </a:rPr>
              <a:t>price per </a:t>
            </a:r>
            <a:r>
              <a:rPr lang="en-US" altLang="en-US" sz="800" dirty="0" smtClean="0">
                <a:cs typeface="Arial" panose="020B0604020202020204" pitchFamily="34" charset="0"/>
              </a:rPr>
              <a:t>item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Delivery </a:t>
            </a:r>
            <a:r>
              <a:rPr lang="en-US" altLang="en-US" sz="800" dirty="0">
                <a:cs typeface="Arial" panose="020B0604020202020204" pitchFamily="34" charset="0"/>
              </a:rPr>
              <a:t>note number with date, specifically for production </a:t>
            </a:r>
            <a:r>
              <a:rPr lang="en-US" altLang="en-US" sz="800" dirty="0" smtClean="0">
                <a:cs typeface="Arial" panose="020B0604020202020204" pitchFamily="34" charset="0"/>
              </a:rPr>
              <a:t>material</a:t>
            </a:r>
            <a:endParaRPr lang="en-US" altLang="en-US" sz="800" dirty="0"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Occasionally </a:t>
            </a:r>
            <a:r>
              <a:rPr lang="en-US" altLang="en-US" sz="800" dirty="0">
                <a:cs typeface="Arial" panose="020B0604020202020204" pitchFamily="34" charset="0"/>
              </a:rPr>
              <a:t>the district number and chassis number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Total </a:t>
            </a:r>
            <a:r>
              <a:rPr lang="en-US" altLang="en-US" sz="800" dirty="0">
                <a:cs typeface="Arial" panose="020B0604020202020204" pitchFamily="34" charset="0"/>
              </a:rPr>
              <a:t>invoice amount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The </a:t>
            </a:r>
            <a:r>
              <a:rPr lang="en-US" altLang="en-US" sz="800" dirty="0">
                <a:cs typeface="Arial" panose="020B0604020202020204" pitchFamily="34" charset="0"/>
              </a:rPr>
              <a:t>supplier</a:t>
            </a:r>
            <a:r>
              <a:rPr lang="en-US" altLang="en-US" sz="800" dirty="0">
                <a:latin typeface="Times New Roman" panose="02020603050405020304" pitchFamily="18" charset="0"/>
                <a:cs typeface="Arial" panose="020B0604020202020204" pitchFamily="34" charset="0"/>
              </a:rPr>
              <a:t>’</a:t>
            </a:r>
            <a:r>
              <a:rPr lang="en-US" altLang="en-US" sz="800" dirty="0">
                <a:cs typeface="Arial" panose="020B0604020202020204" pitchFamily="34" charset="0"/>
              </a:rPr>
              <a:t>s VAT </a:t>
            </a:r>
            <a:r>
              <a:rPr lang="en-US" altLang="en-US" sz="800" dirty="0" smtClean="0">
                <a:cs typeface="Arial" panose="020B0604020202020204" pitchFamily="34" charset="0"/>
              </a:rPr>
              <a:t>number or tax ID number (US)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en-US" sz="800" dirty="0" smtClean="0">
                <a:cs typeface="Arial" panose="020B0604020202020204" pitchFamily="34" charset="0"/>
              </a:rPr>
              <a:t>The </a:t>
            </a:r>
            <a:r>
              <a:rPr lang="en-US" altLang="en-US" sz="800" dirty="0">
                <a:cs typeface="Arial" panose="020B0604020202020204" pitchFamily="34" charset="0"/>
              </a:rPr>
              <a:t>customer's VAT </a:t>
            </a:r>
            <a:r>
              <a:rPr lang="en-US" altLang="en-US" sz="800" dirty="0" smtClean="0">
                <a:cs typeface="Arial" panose="020B0604020202020204" pitchFamily="34" charset="0"/>
              </a:rPr>
              <a:t>number or tax ID number (US)</a:t>
            </a:r>
            <a:endParaRPr lang="en-US" altLang="en-US" sz="800" dirty="0"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altLang="en-US" sz="800" i="1" dirty="0">
                <a:cs typeface="Arial" panose="020B0604020202020204" pitchFamily="34" charset="0"/>
              </a:rPr>
              <a:t>Invoices issued within the EU must comply with the sixth VAT 2006/112/EC directive and </a:t>
            </a:r>
            <a:r>
              <a:rPr lang="en-US" altLang="en-US" sz="800" i="1" dirty="0" smtClean="0">
                <a:cs typeface="Arial" panose="020B0604020202020204" pitchFamily="34" charset="0"/>
              </a:rPr>
              <a:t>therefore </a:t>
            </a:r>
            <a:r>
              <a:rPr lang="en-US" altLang="en-US" sz="800" i="1" dirty="0">
                <a:cs typeface="Arial" panose="020B0604020202020204" pitchFamily="34" charset="0"/>
              </a:rPr>
              <a:t>the following information is mandatory:</a:t>
            </a:r>
            <a:endParaRPr lang="en-US" altLang="en-US" sz="800" dirty="0"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VAT-rate </a:t>
            </a:r>
            <a:r>
              <a:rPr lang="en-US" altLang="en-US" sz="800" dirty="0">
                <a:cs typeface="Arial" panose="020B0604020202020204" pitchFamily="34" charset="0"/>
              </a:rPr>
              <a:t>applied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Value </a:t>
            </a:r>
            <a:r>
              <a:rPr lang="en-US" altLang="en-US" sz="800" dirty="0">
                <a:cs typeface="Arial" panose="020B0604020202020204" pitchFamily="34" charset="0"/>
              </a:rPr>
              <a:t>added tax amount specified per rate and the taxable amount per rate or </a:t>
            </a:r>
            <a:r>
              <a:rPr lang="en-US" altLang="en-US" sz="800" dirty="0" smtClean="0">
                <a:cs typeface="Arial" panose="020B0604020202020204" pitchFamily="34" charset="0"/>
              </a:rPr>
              <a:t> </a:t>
            </a:r>
            <a:r>
              <a:rPr lang="en-US" altLang="en-US" sz="800" dirty="0">
                <a:cs typeface="Arial" panose="020B0604020202020204" pitchFamily="34" charset="0"/>
              </a:rPr>
              <a:t>exemption, the unit price exclusive of tax and any discount or rebates if they are not </a:t>
            </a:r>
            <a:r>
              <a:rPr lang="en-US" altLang="en-US" sz="800" dirty="0" smtClean="0">
                <a:cs typeface="Arial" panose="020B0604020202020204" pitchFamily="34" charset="0"/>
              </a:rPr>
              <a:t>included </a:t>
            </a:r>
            <a:r>
              <a:rPr lang="en-US" altLang="en-US" sz="800" dirty="0">
                <a:cs typeface="Arial" panose="020B0604020202020204" pitchFamily="34" charset="0"/>
              </a:rPr>
              <a:t>in the unit </a:t>
            </a:r>
            <a:r>
              <a:rPr lang="en-US" altLang="en-US" sz="800" dirty="0" smtClean="0">
                <a:cs typeface="Arial" panose="020B0604020202020204" pitchFamily="34" charset="0"/>
              </a:rPr>
              <a:t>price</a:t>
            </a:r>
            <a:r>
              <a:rPr lang="en-US" altLang="en-US" sz="800" dirty="0" smtClean="0">
                <a:cs typeface="Times New Roman" panose="02020603050405020304" pitchFamily="18" charset="0"/>
              </a:rPr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If </a:t>
            </a:r>
            <a:r>
              <a:rPr lang="en-US" altLang="en-US" sz="800" dirty="0">
                <a:cs typeface="Arial" panose="020B0604020202020204" pitchFamily="34" charset="0"/>
              </a:rPr>
              <a:t>VAT is not charged, reference to </a:t>
            </a:r>
            <a:r>
              <a:rPr lang="en-US" altLang="en-US" sz="800" dirty="0">
                <a:latin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altLang="en-US" sz="800" dirty="0">
                <a:cs typeface="Arial" panose="020B0604020202020204" pitchFamily="34" charset="0"/>
              </a:rPr>
              <a:t>VAT exempt</a:t>
            </a:r>
            <a:r>
              <a:rPr lang="en-US" altLang="en-US" sz="800" dirty="0">
                <a:latin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en-US" altLang="en-US" sz="800" dirty="0">
                <a:cs typeface="Arial" panose="020B0604020202020204" pitchFamily="34" charset="0"/>
              </a:rPr>
              <a:t> </a:t>
            </a:r>
            <a:r>
              <a:rPr lang="en-US" altLang="en-US" sz="800" b="1" dirty="0">
                <a:solidFill>
                  <a:srgbClr val="FF0000"/>
                </a:solidFill>
                <a:cs typeface="Times New Roman" panose="02020603050405020304" pitchFamily="18" charset="0"/>
              </a:rPr>
              <a:t>*</a:t>
            </a:r>
            <a:r>
              <a:rPr lang="en-US" altLang="en-US" sz="800" dirty="0">
                <a:cs typeface="Arial" panose="020B0604020202020204" pitchFamily="34" charset="0"/>
              </a:rPr>
              <a:t> or </a:t>
            </a:r>
            <a:r>
              <a:rPr lang="en-US" altLang="en-US" sz="800" dirty="0">
                <a:latin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altLang="en-US" sz="800" dirty="0">
                <a:cs typeface="Arial" panose="020B0604020202020204" pitchFamily="34" charset="0"/>
              </a:rPr>
              <a:t>Reverse </a:t>
            </a:r>
            <a:r>
              <a:rPr lang="en-US" altLang="en-US" sz="800" dirty="0" smtClean="0">
                <a:cs typeface="Arial" panose="020B0604020202020204" pitchFamily="34" charset="0"/>
              </a:rPr>
              <a:t>Charge</a:t>
            </a:r>
            <a:r>
              <a:rPr lang="en-US" altLang="en-US" sz="800" dirty="0" smtClean="0">
                <a:latin typeface="Times New Roman" panose="02020603050405020304" pitchFamily="18" charset="0"/>
                <a:cs typeface="Arial" panose="020B0604020202020204" pitchFamily="34" charset="0"/>
              </a:rPr>
              <a:t>“</a:t>
            </a:r>
            <a:endParaRPr lang="en-US" altLang="en-US" sz="800" dirty="0"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altLang="en-US" sz="800" dirty="0" smtClean="0">
                <a:cs typeface="Arial" panose="020B0604020202020204" pitchFamily="34" charset="0"/>
              </a:rPr>
              <a:t>If </a:t>
            </a:r>
            <a:r>
              <a:rPr lang="en-US" altLang="en-US" sz="800" dirty="0">
                <a:cs typeface="Arial" panose="020B0604020202020204" pitchFamily="34" charset="0"/>
              </a:rPr>
              <a:t>invoice currency is in other currency than local currency, VAT amount should be </a:t>
            </a:r>
            <a:r>
              <a:rPr lang="en-US" altLang="en-US" sz="800" dirty="0" smtClean="0">
                <a:cs typeface="Arial" panose="020B0604020202020204" pitchFamily="34" charset="0"/>
              </a:rPr>
              <a:t>stated </a:t>
            </a:r>
            <a:r>
              <a:rPr lang="en-US" altLang="en-US" sz="800" dirty="0">
                <a:cs typeface="Arial" panose="020B0604020202020204" pitchFamily="34" charset="0"/>
              </a:rPr>
              <a:t>in both currencies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altLang="en-US" sz="8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Invoices in which any of the above information is missing will be returned or the</a:t>
            </a:r>
          </a:p>
          <a:p>
            <a:pPr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supplier will be notified of any discrepancy by phone. A new corrected invoice will</a:t>
            </a:r>
          </a:p>
          <a:p>
            <a:pPr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be required. This could lead to delayed payments.</a:t>
            </a:r>
          </a:p>
        </p:txBody>
      </p:sp>
      <p:sp>
        <p:nvSpPr>
          <p:cNvPr id="7" name="Rectangle 6"/>
          <p:cNvSpPr/>
          <p:nvPr/>
        </p:nvSpPr>
        <p:spPr>
          <a:xfrm>
            <a:off x="4704783" y="501454"/>
            <a:ext cx="4234530" cy="184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SzTx/>
              <a:buFontTx/>
              <a:buNone/>
            </a:pPr>
            <a:r>
              <a:rPr lang="en-US" altLang="en-US" sz="800" u="sng" dirty="0">
                <a:cs typeface="Times New Roman" panose="02020603050405020304" pitchFamily="18" charset="0"/>
              </a:rPr>
              <a:t>Preferred information to be stated on invoices</a:t>
            </a:r>
            <a:r>
              <a:rPr lang="en-US" altLang="en-US" sz="800" u="sng" dirty="0" smtClean="0">
                <a:cs typeface="Times New Roman" panose="02020603050405020304" pitchFamily="18" charset="0"/>
              </a:rPr>
              <a:t>:</a:t>
            </a:r>
            <a:endParaRPr lang="en-US" altLang="en-US" sz="800" dirty="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Supplier</a:t>
            </a:r>
            <a:r>
              <a:rPr lang="en-US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altLang="en-US" sz="800" dirty="0">
                <a:cs typeface="Times New Roman" panose="02020603050405020304" pitchFamily="18" charset="0"/>
              </a:rPr>
              <a:t>s PARMA </a:t>
            </a:r>
            <a:r>
              <a:rPr lang="en-US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800" dirty="0">
                <a:cs typeface="Times New Roman" panose="02020603050405020304" pitchFamily="18" charset="0"/>
              </a:rPr>
              <a:t> number (Sender) </a:t>
            </a:r>
          </a:p>
          <a:p>
            <a:pPr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Customer</a:t>
            </a:r>
            <a:r>
              <a:rPr lang="en-US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altLang="en-US" sz="800" dirty="0">
                <a:cs typeface="Times New Roman" panose="02020603050405020304" pitchFamily="18" charset="0"/>
              </a:rPr>
              <a:t>s PARMA </a:t>
            </a:r>
            <a:r>
              <a:rPr lang="en-US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800" dirty="0">
                <a:cs typeface="Times New Roman" panose="02020603050405020304" pitchFamily="18" charset="0"/>
              </a:rPr>
              <a:t> number (Receiver) </a:t>
            </a:r>
          </a:p>
          <a:p>
            <a:pPr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Terms of payment</a:t>
            </a:r>
          </a:p>
          <a:p>
            <a:pPr>
              <a:lnSpc>
                <a:spcPct val="80000"/>
              </a:lnSpc>
              <a:buClrTx/>
              <a:buSzTx/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Payment instructions</a:t>
            </a:r>
          </a:p>
          <a:p>
            <a:pPr>
              <a:buClrTx/>
              <a:buSzTx/>
              <a:buFontTx/>
              <a:buNone/>
            </a:pPr>
            <a:endParaRPr lang="en-US" altLang="en-US" sz="800" dirty="0">
              <a:cs typeface="Times New Roman" panose="02020603050405020304" pitchFamily="18" charset="0"/>
            </a:endParaRPr>
          </a:p>
          <a:p>
            <a:pPr>
              <a:buClrTx/>
              <a:buSzTx/>
              <a:buFontTx/>
              <a:buNone/>
            </a:pPr>
            <a:r>
              <a:rPr lang="en-US" altLang="en-US" sz="800" u="sng" dirty="0">
                <a:cs typeface="Times New Roman" panose="02020603050405020304" pitchFamily="18" charset="0"/>
              </a:rPr>
              <a:t>When an Automotive Purchasing (AP) order</a:t>
            </a:r>
            <a:r>
              <a:rPr lang="en-US" altLang="en-US" sz="800" dirty="0">
                <a:cs typeface="Times New Roman" panose="02020603050405020304" pitchFamily="18" charset="0"/>
              </a:rPr>
              <a:t> has been placed in a Purchase order system, every order is connected to a specific suffix. Every Volvo Group company (except Volvo Aero) has its own specific suffix. The suffix shows where the goods were delivered, for example, to a Volvo Group goods receiving department or direct to the customer. Only one suffix is permitted per invoice. </a:t>
            </a:r>
          </a:p>
          <a:p>
            <a:pPr>
              <a:buClrTx/>
              <a:buSzTx/>
              <a:buFontTx/>
              <a:buNone/>
            </a:pPr>
            <a:endParaRPr lang="en-US" altLang="en-US" sz="800" u="sng" dirty="0">
              <a:cs typeface="Times New Roman" panose="02020603050405020304" pitchFamily="18" charset="0"/>
            </a:endParaRPr>
          </a:p>
          <a:p>
            <a:pPr>
              <a:buClrTx/>
              <a:buSzTx/>
              <a:buFontTx/>
              <a:buNone/>
            </a:pPr>
            <a:r>
              <a:rPr lang="en-US" altLang="en-US" sz="800" u="sng" dirty="0">
                <a:cs typeface="Times New Roman" panose="02020603050405020304" pitchFamily="18" charset="0"/>
              </a:rPr>
              <a:t>Invoices  to a VAT agent</a:t>
            </a:r>
            <a:r>
              <a:rPr lang="en-US" altLang="en-US" sz="800" dirty="0">
                <a:cs typeface="Times New Roman" panose="02020603050405020304" pitchFamily="18" charset="0"/>
              </a:rPr>
              <a:t>; Invoices has to be addressed to the Volvo group company</a:t>
            </a:r>
            <a:r>
              <a:rPr lang="en-US" alt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altLang="en-US" sz="800" dirty="0">
                <a:cs typeface="Times New Roman" panose="02020603050405020304" pitchFamily="18" charset="0"/>
              </a:rPr>
              <a:t>s VAT-agent in the specific country. </a:t>
            </a:r>
          </a:p>
          <a:p>
            <a:pPr>
              <a:buClrTx/>
              <a:buSzTx/>
              <a:buFontTx/>
              <a:buNone/>
            </a:pPr>
            <a:r>
              <a:rPr lang="en-US" altLang="en-US" sz="800" dirty="0">
                <a:cs typeface="Times New Roman" panose="02020603050405020304" pitchFamily="18" charset="0"/>
              </a:rPr>
              <a:t>See also information stated on the purchase order from Volvo</a:t>
            </a:r>
            <a:r>
              <a:rPr lang="en-US" altLang="en-US" sz="800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4719048" y="2398649"/>
            <a:ext cx="4206000" cy="3557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756" b="1" dirty="0">
                <a:solidFill>
                  <a:srgbClr val="FF0000"/>
                </a:solidFill>
                <a:cs typeface="Times New Roman" panose="02020603050405020304" pitchFamily="18" charset="0"/>
              </a:rPr>
              <a:t>* </a:t>
            </a:r>
            <a:r>
              <a:rPr lang="en-US" altLang="en-US" sz="756" b="1" u="sng" dirty="0">
                <a:cs typeface="Times New Roman" panose="02020603050405020304" pitchFamily="18" charset="0"/>
              </a:rPr>
              <a:t>VAT Exempt</a:t>
            </a:r>
            <a:r>
              <a:rPr lang="en-US" altLang="en-US" sz="756" b="1" dirty="0">
                <a:cs typeface="Times New Roman" panose="02020603050405020304" pitchFamily="18" charset="0"/>
              </a:rPr>
              <a:t> </a:t>
            </a:r>
            <a:br>
              <a:rPr lang="en-US" altLang="en-US" sz="756" b="1" dirty="0">
                <a:cs typeface="Times New Roman" panose="02020603050405020304" pitchFamily="18" charset="0"/>
              </a:rPr>
            </a:br>
            <a:endParaRPr lang="en-US" altLang="en-US" sz="756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VAT Exempt 		  </a:t>
            </a:r>
            <a:r>
              <a:rPr lang="en-US" altLang="en-US" sz="756" dirty="0">
                <a:cs typeface="Times New Roman" panose="02020603050405020304" pitchFamily="18" charset="0"/>
              </a:rPr>
              <a:t>To be used when invoicing not taxable goods and services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VAT Exempt - EC sale	  </a:t>
            </a:r>
            <a:r>
              <a:rPr lang="en-US" altLang="en-US" sz="756" dirty="0">
                <a:cs typeface="Times New Roman" panose="02020603050405020304" pitchFamily="18" charset="0"/>
              </a:rPr>
              <a:t>To be used when invoicing goods which are delivered from one 		  EC country to another EC country, if the customer in the other 		  EC country has a VAT number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VAT Exempt - Export	  </a:t>
            </a:r>
            <a:r>
              <a:rPr lang="en-US" altLang="en-US" sz="756" dirty="0">
                <a:cs typeface="Times New Roman" panose="02020603050405020304" pitchFamily="18" charset="0"/>
              </a:rPr>
              <a:t>To be used when invoicing goods which are delivered from 		  one EC country to a Non EC country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VAT Exempt - Triangulation	  </a:t>
            </a:r>
            <a:r>
              <a:rPr lang="en-US" altLang="en-US" sz="756" dirty="0">
                <a:cs typeface="Times New Roman" panose="02020603050405020304" pitchFamily="18" charset="0"/>
              </a:rPr>
              <a:t>To be used when invoicing from a Volvo-company who is the 		  middleman in a triangulation i.e. goods trade between three 		  parties in different EC countries and the goods is delivered from 		  the first part to the last part.</a:t>
            </a:r>
            <a:r>
              <a:rPr lang="en-US" altLang="en-US" sz="756" b="1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No VAT - Reverse charge EC</a:t>
            </a:r>
            <a:r>
              <a:rPr lang="en-US" altLang="en-US" sz="756" dirty="0">
                <a:cs typeface="Times New Roman" panose="02020603050405020304" pitchFamily="18" charset="0"/>
              </a:rPr>
              <a:t> To be used when invoicing all taxable services to  a customer in 		  another EC country apart from the following services:                                                                                           		  -Real Estate Services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	  -Passenger Transports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	  -Cultural, Artistic, Sporting, Scientific, Educational, Entertainment 		    or similar activities, such as fairs and exhibitions. 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 	  -Restaurant- and Catering services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  	  -Short-time Rental of car/vehicle (Hiring of means of transport)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No VAT - Reverse charge </a:t>
            </a:r>
            <a:r>
              <a:rPr lang="en-US" altLang="en-US" sz="756" dirty="0">
                <a:solidFill>
                  <a:schemeClr val="accent2"/>
                </a:solidFill>
                <a:cs typeface="Times New Roman" panose="02020603050405020304" pitchFamily="18" charset="0"/>
              </a:rPr>
              <a:t>	  </a:t>
            </a:r>
            <a:r>
              <a:rPr lang="en-US" altLang="en-US" sz="756" dirty="0">
                <a:cs typeface="Times New Roman" panose="02020603050405020304" pitchFamily="18" charset="0"/>
              </a:rPr>
              <a:t>To be used when invoicing all taxable services to  a customer in 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      </a:t>
            </a:r>
            <a:r>
              <a:rPr lang="en-US" altLang="en-US" sz="756" b="1" dirty="0">
                <a:cs typeface="Times New Roman" panose="02020603050405020304" pitchFamily="18" charset="0"/>
              </a:rPr>
              <a:t>Non EC</a:t>
            </a:r>
            <a:r>
              <a:rPr lang="en-US" altLang="en-US" sz="756" dirty="0">
                <a:solidFill>
                  <a:schemeClr val="accent2"/>
                </a:solidFill>
                <a:cs typeface="Times New Roman" panose="02020603050405020304" pitchFamily="18" charset="0"/>
              </a:rPr>
              <a:t>  	  </a:t>
            </a:r>
            <a:r>
              <a:rPr lang="en-US" altLang="en-US" sz="756" dirty="0">
                <a:cs typeface="Times New Roman" panose="02020603050405020304" pitchFamily="18" charset="0"/>
              </a:rPr>
              <a:t>Non EC country apart from the following services:                                                                                           		  -Real Estate Services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	  -Passenger Transports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	  -Cultural, Artistic, Sporting, Scientific, Educational, Entertainment 		    or similar activities, such as fairs and exhibitions. 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 	  -Restaurant- and Catering services</a:t>
            </a:r>
            <a:br>
              <a:rPr lang="en-US" altLang="en-US" sz="756" dirty="0">
                <a:cs typeface="Times New Roman" panose="02020603050405020304" pitchFamily="18" charset="0"/>
              </a:rPr>
            </a:br>
            <a:r>
              <a:rPr lang="en-US" altLang="en-US" sz="756" dirty="0">
                <a:cs typeface="Times New Roman" panose="02020603050405020304" pitchFamily="18" charset="0"/>
              </a:rPr>
              <a:t>	  	  -Short-time Rental of car/vehicle (Hiring of means of transport) </a:t>
            </a:r>
          </a:p>
          <a:p>
            <a:pPr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No VAT - Domestic reverse	  </a:t>
            </a:r>
            <a:r>
              <a:rPr lang="en-US" altLang="en-US" sz="756" dirty="0">
                <a:cs typeface="Times New Roman" panose="02020603050405020304" pitchFamily="18" charset="0"/>
              </a:rPr>
              <a:t>To be used by a foreign entity in a EC country  when invoicing </a:t>
            </a:r>
            <a:endParaRPr lang="en-US" altLang="en-US" sz="756" b="1" dirty="0"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altLang="en-US" sz="756" b="1" dirty="0">
                <a:cs typeface="Times New Roman" panose="02020603050405020304" pitchFamily="18" charset="0"/>
              </a:rPr>
              <a:t>charge procedure 	  </a:t>
            </a:r>
            <a:r>
              <a:rPr lang="en-US" altLang="en-US" sz="756" dirty="0">
                <a:cs typeface="Times New Roman" panose="02020603050405020304" pitchFamily="18" charset="0"/>
              </a:rPr>
              <a:t>goods and some services to a VAT registered customer in the 		  same EC country. 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6788" y="5589691"/>
            <a:ext cx="3912558" cy="31034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1025" rIns="17008">
            <a:spAutoFit/>
          </a:bodyPr>
          <a:lstStyle>
            <a:lvl1pPr>
              <a:spcBef>
                <a:spcPct val="20000"/>
              </a:spcBef>
              <a:buClr>
                <a:srgbClr val="FF0033"/>
              </a:buClr>
              <a:buSzPct val="12500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756" b="1" dirty="0"/>
              <a:t>Please note that it is mandatory for you to add your IBAN / BIC no on the invoices </a:t>
            </a:r>
            <a:br>
              <a:rPr lang="en-US" altLang="en-US" sz="756" b="1" dirty="0"/>
            </a:br>
            <a:r>
              <a:rPr lang="en-US" altLang="en-US" sz="661" b="1" dirty="0"/>
              <a:t>(if applicable)</a:t>
            </a:r>
          </a:p>
        </p:txBody>
      </p:sp>
      <p:sp>
        <p:nvSpPr>
          <p:cNvPr id="10" name="Title 5"/>
          <p:cNvSpPr>
            <a:spLocks noGrp="1"/>
          </p:cNvSpPr>
          <p:nvPr>
            <p:ph type="title"/>
          </p:nvPr>
        </p:nvSpPr>
        <p:spPr>
          <a:xfrm>
            <a:off x="537679" y="69773"/>
            <a:ext cx="8020389" cy="404162"/>
          </a:xfrm>
        </p:spPr>
        <p:txBody>
          <a:bodyPr/>
          <a:lstStyle/>
          <a:p>
            <a:r>
              <a:rPr lang="sv-SE" sz="2268" dirty="0"/>
              <a:t>Volvo Group - Invoice details</a:t>
            </a:r>
            <a:endParaRPr lang="en-US" sz="2268" u="sng" dirty="0">
              <a:solidFill>
                <a:srgbClr val="C0504D">
                  <a:lumMod val="75000"/>
                </a:srgbClr>
              </a:solidFill>
              <a:latin typeface="Monotype Corsiva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4784" y="488027"/>
            <a:ext cx="4263058" cy="181904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9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6788" y="524832"/>
            <a:ext cx="3912558" cy="499605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9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90521" y="2363760"/>
            <a:ext cx="4263058" cy="353627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9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4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600" y="987479"/>
            <a:ext cx="10130299" cy="510079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IN" sz="1512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an invoice is submitted with a p</a:t>
            </a:r>
            <a:r>
              <a:rPr lang="en-IN" sz="1512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urchase order; </a:t>
            </a:r>
            <a:r>
              <a:rPr lang="en-IN" sz="1512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is an example of the subject </a:t>
            </a:r>
            <a:r>
              <a:rPr lang="en-IN" sz="1512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</a:t>
            </a:r>
          </a:p>
          <a:p>
            <a:pPr>
              <a:buFont typeface="Wingdings" pitchFamily="2" charset="2"/>
              <a:buChar char="Ø"/>
            </a:pPr>
            <a:endParaRPr lang="en-IN" sz="1512" b="1" u="sng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1512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1512" b="1" u="sng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IN" sz="1512" b="1" u="sng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1512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IN" sz="1512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invoice is submitted with a </a:t>
            </a:r>
            <a:r>
              <a:rPr lang="en-IN" sz="1512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PO reference or workflow</a:t>
            </a:r>
            <a:r>
              <a:rPr lang="en-IN" sz="1512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IN" sz="1512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is an example of the subject line</a:t>
            </a:r>
          </a:p>
          <a:p>
            <a:pPr marL="0" indent="0">
              <a:buNone/>
            </a:pPr>
            <a:r>
              <a:rPr lang="en-IN" sz="1512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marL="0" indent="0">
              <a:buNone/>
            </a:pPr>
            <a:r>
              <a:rPr lang="en-IN" sz="1512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indent="0">
              <a:buNone/>
            </a:pPr>
            <a:endParaRPr lang="en-IN" sz="1512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en-IN" sz="1512" b="1" u="sng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1512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lang="en-IN" sz="1512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invoice is submitted with a </a:t>
            </a:r>
            <a:r>
              <a:rPr lang="en-IN" sz="1512" b="1" u="sng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ID; </a:t>
            </a:r>
            <a:r>
              <a:rPr lang="en-IN" sz="1512" b="1" u="sng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below is an example of the subject line</a:t>
            </a:r>
            <a:endParaRPr lang="en-IN" sz="1512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1512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en-IN" sz="1512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itchFamily="2" charset="2"/>
              <a:buChar char="Ø"/>
            </a:pPr>
            <a:endParaRPr lang="en-IN" sz="1512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1512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499601" y="419478"/>
            <a:ext cx="8020389" cy="404162"/>
          </a:xfrm>
        </p:spPr>
        <p:txBody>
          <a:bodyPr/>
          <a:lstStyle/>
          <a:p>
            <a:r>
              <a:rPr lang="en-US" sz="2268" dirty="0"/>
              <a:t>Examples of subject line while sending invoices</a:t>
            </a:r>
            <a:endParaRPr lang="en-US" sz="2268" u="sng" dirty="0">
              <a:solidFill>
                <a:srgbClr val="C0504D">
                  <a:lumMod val="75000"/>
                </a:srgbClr>
              </a:solidFill>
              <a:latin typeface="Monotype Corsiva" pitchFamily="66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4245017" y="1332210"/>
            <a:ext cx="248736" cy="239867"/>
          </a:xfrm>
          <a:prstGeom prst="down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90">
              <a:solidFill>
                <a:schemeClr val="tx1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265729" y="2924134"/>
            <a:ext cx="235644" cy="231567"/>
          </a:xfrm>
          <a:prstGeom prst="down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90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4367338" y="4545871"/>
            <a:ext cx="222555" cy="285629"/>
          </a:xfrm>
          <a:prstGeom prst="down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9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" y="1722849"/>
            <a:ext cx="3383280" cy="538663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Renault Trucks (SAS</a:t>
            </a:r>
            <a:r>
              <a:rPr lang="en-US" sz="1600" dirty="0" smtClean="0"/>
              <a:t>) 1051163-FR1 | FR2 | FR4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20040" y="3264718"/>
            <a:ext cx="3383280" cy="538663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FR46 Invoice for scanning WF FR463144 | FR468422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010269" y="1736306"/>
            <a:ext cx="3594492" cy="538663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Volvo Truck Corp / lastvagnar 50112 , 532-906335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3941689" y="3272337"/>
            <a:ext cx="3594492" cy="538663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SE26 Invoice for scanning WF SE26PENSB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70377" y="4913420"/>
            <a:ext cx="9068703" cy="538663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Volvo Logistics AB73530G30 , 752257 , LES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736449" y="1761525"/>
            <a:ext cx="3594492" cy="538663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/>
              <a:t>Volvo Group North America, LLC</a:t>
            </a:r>
            <a:r>
              <a:rPr lang="en-US" sz="1600" dirty="0" smtClean="0"/>
              <a:t>/ 464850-NA1 | 558359-NA1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736449" y="3287576"/>
            <a:ext cx="3594492" cy="538663"/>
          </a:xfrm>
          <a:prstGeom prst="roundRect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US10 Invoice for scanning WF</a:t>
            </a:r>
          </a:p>
          <a:p>
            <a:pPr algn="ctr"/>
            <a:r>
              <a:rPr lang="en-US" sz="1600" dirty="0"/>
              <a:t>246215939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304800" y="-528138"/>
            <a:ext cx="1874932" cy="2123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0" u="none" strike="noStrike" cap="none" normalizeH="0" baseline="0" dirty="0" smtClean="0">
                <a:ln>
                  <a:noFill/>
                </a:ln>
                <a:solidFill>
                  <a:srgbClr val="6E6E73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 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1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88620" y="134288"/>
            <a:ext cx="10668000" cy="1080029"/>
          </a:xfrm>
        </p:spPr>
        <p:txBody>
          <a:bodyPr/>
          <a:lstStyle/>
          <a:p>
            <a:pPr algn="ctr"/>
            <a:r>
              <a:rPr lang="en-US" dirty="0"/>
              <a:t>L</a:t>
            </a:r>
            <a:r>
              <a:rPr lang="en-US" dirty="0" smtClean="0"/>
              <a:t>egal </a:t>
            </a:r>
            <a:r>
              <a:rPr lang="en-US" dirty="0"/>
              <a:t>entities within the Volvo group to which ZERO Paper Initiative in Scope</a:t>
            </a:r>
            <a:r>
              <a:rPr lang="en-US" dirty="0" smtClean="0"/>
              <a:t>** - Sweden, France and US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88399"/>
              </p:ext>
            </p:extLst>
          </p:nvPr>
        </p:nvGraphicFramePr>
        <p:xfrm>
          <a:off x="6865621" y="1279269"/>
          <a:ext cx="4574622" cy="920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7311">
                  <a:extLst>
                    <a:ext uri="{9D8B030D-6E8A-4147-A177-3AD203B41FA5}">
                      <a16:colId xmlns:a16="http://schemas.microsoft.com/office/drawing/2014/main" val="1341710932"/>
                    </a:ext>
                  </a:extLst>
                </a:gridCol>
                <a:gridCol w="2287311">
                  <a:extLst>
                    <a:ext uri="{9D8B030D-6E8A-4147-A177-3AD203B41FA5}">
                      <a16:colId xmlns:a16="http://schemas.microsoft.com/office/drawing/2014/main" val="2420054978"/>
                    </a:ext>
                  </a:extLst>
                </a:gridCol>
              </a:tblGrid>
              <a:tr h="368946">
                <a:tc>
                  <a:txBody>
                    <a:bodyPr/>
                    <a:lstStyle/>
                    <a:p>
                      <a:r>
                        <a:rPr lang="en-US" sz="9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Legal Entity</a:t>
                      </a:r>
                      <a:endParaRPr lang="en-US" sz="9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</a:t>
                      </a:r>
                      <a:endParaRPr lang="en-US" sz="9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252660"/>
                  </a:ext>
                </a:extLst>
              </a:tr>
              <a:tr h="192476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FR46</a:t>
                      </a:r>
                      <a:r>
                        <a:rPr lang="en-US" sz="9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Renault Trucks (SAS)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88238"/>
                  </a:ext>
                </a:extLst>
              </a:tr>
              <a:tr h="32338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FR48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Renault Trucks Defense SAS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48231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961468"/>
              </p:ext>
            </p:extLst>
          </p:nvPr>
        </p:nvGraphicFramePr>
        <p:xfrm>
          <a:off x="43734" y="1279269"/>
          <a:ext cx="6791407" cy="41969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202">
                  <a:extLst>
                    <a:ext uri="{9D8B030D-6E8A-4147-A177-3AD203B41FA5}">
                      <a16:colId xmlns:a16="http://schemas.microsoft.com/office/drawing/2014/main" val="1575733022"/>
                    </a:ext>
                  </a:extLst>
                </a:gridCol>
                <a:gridCol w="876131">
                  <a:extLst>
                    <a:ext uri="{9D8B030D-6E8A-4147-A177-3AD203B41FA5}">
                      <a16:colId xmlns:a16="http://schemas.microsoft.com/office/drawing/2014/main" val="231399067"/>
                    </a:ext>
                  </a:extLst>
                </a:gridCol>
                <a:gridCol w="2238005">
                  <a:extLst>
                    <a:ext uri="{9D8B030D-6E8A-4147-A177-3AD203B41FA5}">
                      <a16:colId xmlns:a16="http://schemas.microsoft.com/office/drawing/2014/main" val="531032336"/>
                    </a:ext>
                  </a:extLst>
                </a:gridCol>
                <a:gridCol w="45027">
                  <a:extLst>
                    <a:ext uri="{9D8B030D-6E8A-4147-A177-3AD203B41FA5}">
                      <a16:colId xmlns:a16="http://schemas.microsoft.com/office/drawing/2014/main" val="1128563569"/>
                    </a:ext>
                  </a:extLst>
                </a:gridCol>
                <a:gridCol w="321438">
                  <a:extLst>
                    <a:ext uri="{9D8B030D-6E8A-4147-A177-3AD203B41FA5}">
                      <a16:colId xmlns:a16="http://schemas.microsoft.com/office/drawing/2014/main" val="1306202779"/>
                    </a:ext>
                  </a:extLst>
                </a:gridCol>
                <a:gridCol w="881895">
                  <a:extLst>
                    <a:ext uri="{9D8B030D-6E8A-4147-A177-3AD203B41FA5}">
                      <a16:colId xmlns:a16="http://schemas.microsoft.com/office/drawing/2014/main" val="986571149"/>
                    </a:ext>
                  </a:extLst>
                </a:gridCol>
                <a:gridCol w="2101709">
                  <a:extLst>
                    <a:ext uri="{9D8B030D-6E8A-4147-A177-3AD203B41FA5}">
                      <a16:colId xmlns:a16="http://schemas.microsoft.com/office/drawing/2014/main" val="27708405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 err="1">
                          <a:effectLst/>
                        </a:rPr>
                        <a:t>Sl.No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Legal</a:t>
                      </a:r>
                      <a:r>
                        <a:rPr lang="en-US" sz="900" baseline="0" dirty="0" smtClean="0">
                          <a:effectLst/>
                        </a:rPr>
                        <a:t> Entity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Name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b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 err="1">
                          <a:effectLst/>
                        </a:rPr>
                        <a:t>Sl.No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Company codes 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Name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2888259777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SE35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 VOLVO BUSSAR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SE72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 GROUP REAL ESTATE AB 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2183765135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2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SE27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 POWERTRAIN CORPORATION 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SE01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AB Volvo 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3515886591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3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SEB1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 PARTS CORPORATION 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SE87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FINANCIAL SERVICES AB 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1635539082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4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SE26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 LASTVAGNAR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SE84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 LOGISTICS AB 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1841747611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5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SEF9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 CONSTRUCTION EQUIPMENT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SE69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 Treasury AB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895364650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6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SEAM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VOLVOBUSINESSSERVICESAB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SEB4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 holding </a:t>
                      </a:r>
                      <a:r>
                        <a:rPr lang="en-IN" sz="900" dirty="0" err="1">
                          <a:effectLst/>
                        </a:rPr>
                        <a:t>Sverige</a:t>
                      </a:r>
                      <a:r>
                        <a:rPr lang="en-IN" sz="900" dirty="0">
                          <a:effectLst/>
                        </a:rPr>
                        <a:t> AB​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1420415598"/>
                  </a:ext>
                </a:extLst>
              </a:tr>
              <a:tr h="216645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7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SE81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DANABACK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SE97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 Korea Holding AB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1029867879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8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SE77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DANAFJORD FASTIGHETER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SED8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 err="1">
                          <a:effectLst/>
                        </a:rPr>
                        <a:t>Kommersiella</a:t>
                      </a:r>
                      <a:r>
                        <a:rPr lang="en-IN" sz="900" dirty="0">
                          <a:effectLst/>
                        </a:rPr>
                        <a:t> </a:t>
                      </a:r>
                      <a:r>
                        <a:rPr lang="en-IN" sz="900" dirty="0" err="1">
                          <a:effectLst/>
                        </a:rPr>
                        <a:t>Fordon</a:t>
                      </a:r>
                      <a:r>
                        <a:rPr lang="en-IN" sz="900" dirty="0">
                          <a:effectLst/>
                        </a:rPr>
                        <a:t> Europa AB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372474647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9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SE73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VINGAFJORD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SE68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 err="1">
                          <a:effectLst/>
                        </a:rPr>
                        <a:t>Sotrof</a:t>
                      </a:r>
                      <a:r>
                        <a:rPr lang="en-IN" sz="900" dirty="0">
                          <a:effectLst/>
                        </a:rPr>
                        <a:t> AB​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1209803934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10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SE04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 TECHNOLOGY CORPORATION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SEH0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 err="1">
                          <a:effectLst/>
                        </a:rPr>
                        <a:t>BrunnstaTechnicalCenterKB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1208848791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11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SED9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de-DE" sz="900">
                          <a:effectLst/>
                        </a:rPr>
                        <a:t>VOLVO TRUCK CENTER SWEDEN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SEE2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.DanafjordFastigheteriKungensKurvaKB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3370410934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12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SE83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 INFORMATION TECHNOLOGY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SED4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BrunnstaIndustrihusKB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3239651345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13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Z208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 TRADEMARK HOLDING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SE78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DanafjordMark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1615530819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14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SE76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SVEAFJORD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SEE9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WirelessCarSwedenAB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671221505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15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SE41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 PENTA CORPORATION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SEL2</a:t>
                      </a: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VG Connected Solutions AB 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2168643418"/>
                  </a:ext>
                </a:extLst>
              </a:tr>
              <a:tr h="242642"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16</a:t>
                      </a:r>
                      <a:r>
                        <a:rPr lang="en-US" sz="900" dirty="0">
                          <a:effectLst/>
                        </a:rPr>
                        <a:t>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SE53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VOLVO GROUP VENTURE CAPITAL AB 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r>
                        <a:rPr lang="en-IN" sz="9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n-US" sz="9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66" marR="8666" marT="8666" marB="8666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SEL5</a:t>
                      </a:r>
                      <a:r>
                        <a:rPr lang="en-IN" sz="900">
                          <a:effectLst/>
                        </a:rPr>
                        <a:t>​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IN" sz="900" dirty="0">
                          <a:effectLst/>
                        </a:rPr>
                        <a:t>VOLVO Group Purchasing​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666" marR="8666" marT="8666" marB="8666" anchor="ctr"/>
                </a:tc>
                <a:extLst>
                  <a:ext uri="{0D108BD9-81ED-4DB2-BD59-A6C34878D82A}">
                    <a16:rowId xmlns:a16="http://schemas.microsoft.com/office/drawing/2014/main" val="301674688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993634"/>
              </p:ext>
            </p:extLst>
          </p:nvPr>
        </p:nvGraphicFramePr>
        <p:xfrm>
          <a:off x="6865621" y="2681349"/>
          <a:ext cx="4574622" cy="2121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7311">
                  <a:extLst>
                    <a:ext uri="{9D8B030D-6E8A-4147-A177-3AD203B41FA5}">
                      <a16:colId xmlns:a16="http://schemas.microsoft.com/office/drawing/2014/main" val="1341710932"/>
                    </a:ext>
                  </a:extLst>
                </a:gridCol>
                <a:gridCol w="2287311">
                  <a:extLst>
                    <a:ext uri="{9D8B030D-6E8A-4147-A177-3AD203B41FA5}">
                      <a16:colId xmlns:a16="http://schemas.microsoft.com/office/drawing/2014/main" val="2420054978"/>
                    </a:ext>
                  </a:extLst>
                </a:gridCol>
              </a:tblGrid>
              <a:tr h="419991">
                <a:tc>
                  <a:txBody>
                    <a:bodyPr/>
                    <a:lstStyle/>
                    <a:p>
                      <a:r>
                        <a:rPr lang="en-US" sz="9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Legal Entity</a:t>
                      </a:r>
                      <a:endParaRPr lang="en-US" sz="9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Name</a:t>
                      </a:r>
                      <a:endParaRPr lang="en-US" sz="9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252660"/>
                  </a:ext>
                </a:extLst>
              </a:tr>
              <a:tr h="237083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Volvo Group North America, LLC</a:t>
                      </a:r>
                    </a:p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688238"/>
                  </a:ext>
                </a:extLst>
              </a:tr>
              <a:tr h="32338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US16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Volvo </a:t>
                      </a:r>
                      <a:r>
                        <a:rPr lang="en-US" sz="9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Penta</a:t>
                      </a: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of the Americas, LLC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482311"/>
                  </a:ext>
                </a:extLst>
              </a:tr>
              <a:tr h="32338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US45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Mack Trucks, Inc.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3527"/>
                  </a:ext>
                </a:extLst>
              </a:tr>
              <a:tr h="32338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US40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IN" sz="900" dirty="0" smtClean="0">
                          <a:effectLst/>
                        </a:rPr>
                        <a:t>Volvo Construction Equipment North America 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950899"/>
                  </a:ext>
                </a:extLst>
              </a:tr>
              <a:tr h="323389"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US54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fontAlgn="base" latinLnBrk="0" hangingPunct="1"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</a:rPr>
                        <a:t>Volvo Road Machinery </a:t>
                      </a:r>
                      <a:r>
                        <a:rPr lang="en-US" sz="900" dirty="0" err="1" smtClean="0">
                          <a:effectLst/>
                        </a:rPr>
                        <a:t>Inc</a:t>
                      </a:r>
                      <a:endParaRPr lang="en-US" sz="9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55032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7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7616" y="480298"/>
            <a:ext cx="10066083" cy="537982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sz="2150" b="1" dirty="0">
                <a:latin typeface="Calibri"/>
                <a:cs typeface="Calibri"/>
              </a:rPr>
              <a:t>Where to send </a:t>
            </a:r>
            <a:r>
              <a:rPr lang="en-US" sz="2150" b="1" dirty="0" smtClean="0">
                <a:latin typeface="Calibri"/>
                <a:cs typeface="Calibri"/>
              </a:rPr>
              <a:t>invoices </a:t>
            </a:r>
            <a:r>
              <a:rPr lang="en-US" sz="2150" b="1" dirty="0">
                <a:latin typeface="Calibri"/>
                <a:cs typeface="Calibri"/>
              </a:rPr>
              <a:t>by </a:t>
            </a:r>
            <a:r>
              <a:rPr lang="en-US" sz="2150" b="1" dirty="0" smtClean="0">
                <a:latin typeface="Calibri"/>
                <a:cs typeface="Calibri"/>
              </a:rPr>
              <a:t>email in </a:t>
            </a:r>
            <a:r>
              <a:rPr lang="en-US" sz="2150" b="1" dirty="0">
                <a:latin typeface="Calibri"/>
                <a:cs typeface="Calibri"/>
              </a:rPr>
              <a:t>PDF Format </a:t>
            </a:r>
            <a:endParaRPr lang="en-US" sz="21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700" dirty="0">
                <a:latin typeface="Calibri"/>
                <a:cs typeface="Calibri"/>
              </a:rPr>
              <a:t>The following email </a:t>
            </a:r>
            <a:r>
              <a:rPr lang="en-US" sz="1700" dirty="0" smtClean="0">
                <a:latin typeface="Calibri"/>
                <a:cs typeface="Calibri"/>
              </a:rPr>
              <a:t>addresses are </a:t>
            </a:r>
            <a:r>
              <a:rPr lang="en-US" sz="1700" dirty="0">
                <a:latin typeface="Calibri"/>
                <a:cs typeface="Calibri"/>
              </a:rPr>
              <a:t>for </a:t>
            </a:r>
            <a:r>
              <a:rPr lang="en-US" sz="1700" dirty="0" smtClean="0">
                <a:latin typeface="Calibri"/>
                <a:cs typeface="Calibri"/>
              </a:rPr>
              <a:t>the submission </a:t>
            </a:r>
            <a:r>
              <a:rPr lang="en-US" sz="1700" dirty="0">
                <a:latin typeface="Calibri"/>
                <a:cs typeface="Calibri"/>
              </a:rPr>
              <a:t>of </a:t>
            </a:r>
            <a:r>
              <a:rPr lang="en-US" sz="1700" dirty="0" smtClean="0">
                <a:latin typeface="Calibri"/>
                <a:cs typeface="Calibri"/>
              </a:rPr>
              <a:t>invoices </a:t>
            </a:r>
            <a:r>
              <a:rPr lang="en-US" sz="1700" dirty="0">
                <a:latin typeface="Calibri"/>
                <a:cs typeface="Calibri"/>
              </a:rPr>
              <a:t>and credit notes </a:t>
            </a:r>
            <a:r>
              <a:rPr lang="en-US" sz="1700" u="sng" dirty="0">
                <a:latin typeface="Calibri"/>
                <a:cs typeface="Calibri"/>
              </a:rPr>
              <a:t>only</a:t>
            </a:r>
            <a:r>
              <a:rPr lang="en-US" sz="1700" dirty="0">
                <a:latin typeface="Calibri"/>
                <a:cs typeface="Calibri"/>
              </a:rPr>
              <a:t>. </a:t>
            </a:r>
            <a:endParaRPr lang="en-US" sz="1700" dirty="0" smtClean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fr-FR" sz="1700" b="1" dirty="0" smtClean="0">
                <a:latin typeface="Calibri"/>
                <a:cs typeface="Calibri"/>
              </a:rPr>
              <a:t>Do not send the </a:t>
            </a:r>
            <a:r>
              <a:rPr lang="fr-FR" sz="1700" b="1" dirty="0" err="1">
                <a:latin typeface="Calibri"/>
                <a:cs typeface="Calibri"/>
              </a:rPr>
              <a:t>same</a:t>
            </a:r>
            <a:r>
              <a:rPr lang="fr-FR" sz="1700" b="1" dirty="0">
                <a:latin typeface="Calibri"/>
                <a:cs typeface="Calibri"/>
              </a:rPr>
              <a:t> </a:t>
            </a:r>
            <a:r>
              <a:rPr lang="fr-FR" sz="1700" b="1" dirty="0" err="1">
                <a:latin typeface="Calibri"/>
                <a:cs typeface="Calibri"/>
              </a:rPr>
              <a:t>i</a:t>
            </a:r>
            <a:r>
              <a:rPr lang="fr-FR" sz="1700" b="1" dirty="0" err="1" smtClean="0">
                <a:latin typeface="Calibri"/>
                <a:cs typeface="Calibri"/>
              </a:rPr>
              <a:t>nvoices</a:t>
            </a:r>
            <a:r>
              <a:rPr lang="fr-FR" sz="1700" b="1" dirty="0" smtClean="0">
                <a:latin typeface="Calibri"/>
                <a:cs typeface="Calibri"/>
              </a:rPr>
              <a:t> as </a:t>
            </a:r>
            <a:r>
              <a:rPr lang="fr-FR" sz="1700" b="1" dirty="0" err="1" smtClean="0">
                <a:latin typeface="Calibri"/>
                <a:cs typeface="Calibri"/>
              </a:rPr>
              <a:t>paper</a:t>
            </a:r>
            <a:r>
              <a:rPr lang="fr-FR" sz="1700" b="1" dirty="0" smtClean="0">
                <a:latin typeface="Calibri"/>
                <a:cs typeface="Calibri"/>
              </a:rPr>
              <a:t> </a:t>
            </a:r>
            <a:r>
              <a:rPr lang="fr-FR" sz="1700" b="1" dirty="0">
                <a:latin typeface="Calibri"/>
                <a:cs typeface="Calibri"/>
              </a:rPr>
              <a:t>by regular </a:t>
            </a:r>
            <a:r>
              <a:rPr lang="fr-FR" sz="1700" b="1" dirty="0" smtClean="0">
                <a:latin typeface="Calibri"/>
                <a:cs typeface="Calibri"/>
              </a:rPr>
              <a:t>post.</a:t>
            </a:r>
            <a:endParaRPr lang="en-US" sz="1700" b="1" dirty="0" smtClean="0">
              <a:latin typeface="Calibri"/>
              <a:cs typeface="Calibri"/>
            </a:endParaRPr>
          </a:p>
          <a:p>
            <a:r>
              <a:rPr lang="en-US" sz="1795" dirty="0" smtClean="0">
                <a:latin typeface="Calibri" panose="020F0502020204030204" pitchFamily="34" charset="0"/>
                <a:cs typeface="Calibri" panose="020F0502020204030204" pitchFamily="34" charset="0"/>
              </a:rPr>
              <a:t>Sweden  : </a:t>
            </a:r>
            <a:r>
              <a:rPr lang="en-US" dirty="0" smtClean="0"/>
              <a:t>Support Invoice Delivery Sweden </a:t>
            </a:r>
            <a:r>
              <a:rPr lang="en-US" u="sng" dirty="0" smtClean="0">
                <a:hlinkClick r:id="rId2"/>
              </a:rPr>
              <a:t>invoice.delivery.sweden@volvo.com</a:t>
            </a:r>
            <a:endParaRPr lang="en-US" dirty="0" smtClean="0"/>
          </a:p>
          <a:p>
            <a:r>
              <a:rPr lang="en-US" sz="1795" dirty="0" smtClean="0">
                <a:latin typeface="Calibri" panose="020F0502020204030204" pitchFamily="34" charset="0"/>
                <a:cs typeface="Calibri" panose="020F0502020204030204" pitchFamily="34" charset="0"/>
              </a:rPr>
              <a:t>France </a:t>
            </a:r>
            <a:r>
              <a:rPr lang="en-US" sz="1795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dirty="0"/>
              <a:t>Support Supplier Invoice Delivery France </a:t>
            </a:r>
            <a:r>
              <a:rPr lang="en-US" u="sng" dirty="0">
                <a:hlinkClick r:id="rId3"/>
              </a:rPr>
              <a:t>invoice.delivery.france@volvo.com</a:t>
            </a:r>
            <a:endParaRPr lang="en-US" dirty="0"/>
          </a:p>
          <a:p>
            <a:r>
              <a:rPr lang="en-US" sz="1795" dirty="0" smtClean="0">
                <a:latin typeface="Calibri" panose="020F0502020204030204" pitchFamily="34" charset="0"/>
                <a:cs typeface="Calibri" panose="020F0502020204030204" pitchFamily="34" charset="0"/>
              </a:rPr>
              <a:t>United </a:t>
            </a:r>
            <a:r>
              <a:rPr lang="en-US" sz="1795" dirty="0">
                <a:latin typeface="Calibri" panose="020F0502020204030204" pitchFamily="34" charset="0"/>
                <a:cs typeface="Calibri" panose="020F0502020204030204" pitchFamily="34" charset="0"/>
              </a:rPr>
              <a:t>States : </a:t>
            </a:r>
            <a:r>
              <a:rPr lang="en-US" dirty="0"/>
              <a:t>Function P2P Current Invoices </a:t>
            </a:r>
            <a:r>
              <a:rPr lang="en-US" u="sng" dirty="0">
                <a:hlinkClick r:id="rId4"/>
              </a:rPr>
              <a:t>Function.currentAPinvoice@volvo.com</a:t>
            </a:r>
            <a:endParaRPr lang="en-US" dirty="0"/>
          </a:p>
          <a:p>
            <a:pPr marL="0" indent="0">
              <a:buNone/>
            </a:pPr>
            <a:r>
              <a:rPr lang="en-US" sz="2150" b="1" dirty="0" smtClean="0">
                <a:latin typeface="Calibri"/>
                <a:cs typeface="Calibri"/>
              </a:rPr>
              <a:t>Payment </a:t>
            </a:r>
            <a:r>
              <a:rPr lang="en-US" sz="2150" b="1" dirty="0">
                <a:latin typeface="Calibri"/>
                <a:cs typeface="Calibri"/>
              </a:rPr>
              <a:t>Inquiries </a:t>
            </a:r>
            <a:endParaRPr lang="en-US" sz="21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700" dirty="0">
                <a:latin typeface="Calibri"/>
                <a:cs typeface="Calibri"/>
              </a:rPr>
              <a:t>Once you submit your invoice, it will be checked and verified before payment. </a:t>
            </a:r>
            <a:endParaRPr lang="en-US" sz="1700" dirty="0" smtClean="0">
              <a:latin typeface="Calibri"/>
              <a:cs typeface="Calibri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1700" dirty="0" smtClean="0">
                <a:latin typeface="Calibri"/>
                <a:cs typeface="Calibri"/>
              </a:rPr>
              <a:t>If </a:t>
            </a:r>
            <a:r>
              <a:rPr lang="en-US" sz="1700" dirty="0">
                <a:latin typeface="Calibri"/>
                <a:cs typeface="Calibri"/>
              </a:rPr>
              <a:t>you should have any </a:t>
            </a:r>
            <a:r>
              <a:rPr lang="en-US" sz="1700" dirty="0" smtClean="0">
                <a:latin typeface="Calibri"/>
                <a:cs typeface="Calibri"/>
              </a:rPr>
              <a:t>questions </a:t>
            </a:r>
            <a:r>
              <a:rPr lang="en-US" sz="1700" dirty="0">
                <a:latin typeface="Calibri"/>
                <a:cs typeface="Calibri"/>
              </a:rPr>
              <a:t>about </a:t>
            </a:r>
            <a:r>
              <a:rPr lang="en-US" sz="1700" dirty="0" smtClean="0">
                <a:latin typeface="Calibri"/>
                <a:cs typeface="Calibri"/>
              </a:rPr>
              <a:t>your </a:t>
            </a:r>
            <a:r>
              <a:rPr lang="en-US" sz="1700" dirty="0">
                <a:latin typeface="Calibri"/>
                <a:cs typeface="Calibri"/>
              </a:rPr>
              <a:t>invoice status and payment, </a:t>
            </a:r>
            <a:r>
              <a:rPr lang="en-US" sz="1700" dirty="0" smtClean="0">
                <a:latin typeface="Calibri"/>
                <a:cs typeface="Calibri"/>
              </a:rPr>
              <a:t>please check in Viewing Vendor Invoices (VVI).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1700" dirty="0" smtClean="0">
                <a:latin typeface="Calibri"/>
                <a:cs typeface="Calibri"/>
              </a:rPr>
              <a:t>If you do not find it there, please contact us through one of the methods listed below: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95" dirty="0" smtClean="0"/>
              <a:t>Web </a:t>
            </a:r>
            <a:r>
              <a:rPr lang="en-US" sz="1795" dirty="0"/>
              <a:t>Form: </a:t>
            </a:r>
            <a:r>
              <a:rPr lang="en-US" sz="1795" dirty="0">
                <a:hlinkClick r:id="rId5"/>
              </a:rPr>
              <a:t>Contact center Home page   </a:t>
            </a:r>
            <a:endParaRPr lang="en-US" sz="1795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795" dirty="0"/>
              <a:t>VVI Portal Link :  </a:t>
            </a:r>
            <a:r>
              <a:rPr lang="en-IN" u="sng" dirty="0">
                <a:hlinkClick r:id="rId6"/>
              </a:rPr>
              <a:t>VVI Portal: http://supplierportal.volvo.com </a:t>
            </a:r>
            <a:endParaRPr lang="en-US" sz="1795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795" dirty="0" smtClean="0"/>
              <a:t>Sweden Phone</a:t>
            </a:r>
            <a:r>
              <a:rPr lang="en-US" sz="1795" dirty="0"/>
              <a:t>: </a:t>
            </a:r>
            <a:r>
              <a:rPr lang="en-US" sz="1701" dirty="0"/>
              <a:t>+46 31 66 41 </a:t>
            </a:r>
            <a:r>
              <a:rPr lang="en-US" sz="1701" dirty="0" smtClean="0"/>
              <a:t>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1" dirty="0" smtClean="0"/>
              <a:t>France Phone : +33 48 19 37 937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701" dirty="0" smtClean="0"/>
              <a:t>US Phone : + 1 866 411 4377  + 1 336 393 4100 </a:t>
            </a:r>
            <a:endParaRPr lang="en-US" sz="1795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21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60412" y="447527"/>
            <a:ext cx="7776210" cy="679649"/>
          </a:xfrm>
        </p:spPr>
        <p:txBody>
          <a:bodyPr/>
          <a:lstStyle/>
          <a:p>
            <a:r>
              <a:rPr lang="en-US" u="sng" dirty="0">
                <a:latin typeface="Calibri" panose="020F0502020204030204" pitchFamily="34" charset="0"/>
                <a:cs typeface="Calibri" panose="020F0502020204030204" pitchFamily="34" charset="0"/>
              </a:rPr>
              <a:t>Important things to remember: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412" y="1298576"/>
            <a:ext cx="10749548" cy="3806713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Invoices must contain complete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information. 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Failure to comply with the requirements set forward in this presentation will result in rejection of the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invoice.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fr-F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lead time until the invoice is displayed in VVI can be up to 5 business days. </a:t>
            </a:r>
            <a:endParaRPr lang="fr-FR" sz="20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email addresses provided in this presentation are </a:t>
            </a:r>
            <a:r>
              <a:rPr lang="en-US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only for invoice submission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all queries / concerns / statement should be routed through our global support desk.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18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DD87D-1931-475C-95B5-2D1C206F0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7746" y="2531806"/>
            <a:ext cx="7318638" cy="1408216"/>
          </a:xfrm>
        </p:spPr>
        <p:txBody>
          <a:bodyPr/>
          <a:lstStyle/>
          <a:p>
            <a:pPr algn="ctr"/>
            <a:r>
              <a:rPr lang="en-US" sz="4200" dirty="0">
                <a:solidFill>
                  <a:srgbClr val="002060"/>
                </a:solidFill>
                <a:latin typeface="Arial"/>
                <a:cs typeface="Arial"/>
              </a:rPr>
              <a:t>Sending EDI Invoices to the Volvo Group</a:t>
            </a:r>
            <a:endParaRPr lang="en-US" sz="4200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9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8942" y="1376042"/>
            <a:ext cx="10097541" cy="4098717"/>
          </a:xfrm>
        </p:spPr>
        <p:txBody>
          <a:bodyPr/>
          <a:lstStyle/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b="1" kern="0" dirty="0">
                <a:solidFill>
                  <a:srgbClr val="000000"/>
                </a:solidFill>
                <a:latin typeface="Arial"/>
              </a:rPr>
              <a:t>Reduced costs </a:t>
            </a:r>
            <a:r>
              <a:rPr lang="en-GB" sz="1512" kern="0" dirty="0">
                <a:solidFill>
                  <a:srgbClr val="000000"/>
                </a:solidFill>
                <a:latin typeface="Arial"/>
              </a:rPr>
              <a:t>in the whole supply chain</a:t>
            </a: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b="1" kern="0" dirty="0">
                <a:solidFill>
                  <a:srgbClr val="000000"/>
                </a:solidFill>
                <a:latin typeface="Arial"/>
              </a:rPr>
              <a:t>Higher quality </a:t>
            </a:r>
            <a:r>
              <a:rPr lang="en-GB" sz="1512" kern="0" dirty="0">
                <a:solidFill>
                  <a:srgbClr val="000000"/>
                </a:solidFill>
                <a:latin typeface="Arial"/>
              </a:rPr>
              <a:t>in the information flow</a:t>
            </a: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b="1" kern="0" dirty="0">
                <a:solidFill>
                  <a:srgbClr val="000000"/>
                </a:solidFill>
                <a:latin typeface="Arial"/>
              </a:rPr>
              <a:t>Reduced operative workload</a:t>
            </a: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kern="0" dirty="0">
                <a:solidFill>
                  <a:srgbClr val="000000"/>
                </a:solidFill>
                <a:latin typeface="Arial"/>
              </a:rPr>
              <a:t>Early information by direct communication</a:t>
            </a: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kern="0" dirty="0">
                <a:solidFill>
                  <a:srgbClr val="000000"/>
                </a:solidFill>
                <a:latin typeface="Arial"/>
              </a:rPr>
              <a:t>Automatic invoice matching</a:t>
            </a: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kern="0" dirty="0">
                <a:solidFill>
                  <a:srgbClr val="000000"/>
                </a:solidFill>
                <a:latin typeface="Arial"/>
              </a:rPr>
              <a:t>Reduced lead-times in the supply chain and thereby reduced stock</a:t>
            </a: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kern="0" dirty="0">
                <a:solidFill>
                  <a:srgbClr val="000000"/>
                </a:solidFill>
                <a:latin typeface="Arial"/>
              </a:rPr>
              <a:t>Competitive advantages for involved parties</a:t>
            </a: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GB" sz="1512" kern="0" dirty="0">
                <a:solidFill>
                  <a:srgbClr val="000000"/>
                </a:solidFill>
                <a:latin typeface="Arial"/>
              </a:rPr>
              <a:t>Better customer service</a:t>
            </a:r>
            <a:endParaRPr lang="pl-PL" sz="1512" kern="0" dirty="0">
              <a:solidFill>
                <a:srgbClr val="000000"/>
              </a:solidFill>
              <a:latin typeface="Arial"/>
            </a:endParaRPr>
          </a:p>
          <a:p>
            <a:pPr marL="484510" lvl="1" indent="-222004" eaLnBrk="0" fontAlgn="base" hangingPunct="0">
              <a:spcBef>
                <a:spcPct val="40000"/>
              </a:spcBef>
              <a:spcAft>
                <a:spcPct val="0"/>
              </a:spcAft>
              <a:buClr>
                <a:srgbClr val="616161"/>
              </a:buClr>
              <a:buFont typeface="Symbol" pitchFamily="18" charset="2"/>
              <a:buChar char="·"/>
            </a:pPr>
            <a:r>
              <a:rPr lang="en-US" sz="1512" kern="0" dirty="0">
                <a:solidFill>
                  <a:srgbClr val="000000"/>
                </a:solidFill>
                <a:latin typeface="Arial"/>
              </a:rPr>
              <a:t>Environmental aspect: removing paper reduction in the use of ink, waste paper invoices</a:t>
            </a:r>
            <a:r>
              <a:rPr lang="pl-PL" sz="1512" kern="0" dirty="0">
                <a:solidFill>
                  <a:srgbClr val="000000"/>
                </a:solidFill>
                <a:latin typeface="Arial"/>
              </a:rPr>
              <a:t>;</a:t>
            </a:r>
            <a:endParaRPr lang="en-GB" sz="1512" kern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</a:t>
            </a:r>
            <a:r>
              <a:rPr lang="en-US" dirty="0"/>
              <a:t>electronic communication - EDI</a:t>
            </a:r>
            <a:endParaRPr lang="pl-P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68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7298" y="1314958"/>
            <a:ext cx="7776210" cy="3905355"/>
          </a:xfrm>
        </p:spPr>
        <p:txBody>
          <a:bodyPr>
            <a:normAutofit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GB" sz="1701" dirty="0"/>
              <a:t>If you want to learn more about how EDI is set-up and is structured, </a:t>
            </a:r>
            <a:r>
              <a:rPr lang="en-AU" sz="1701" b="1" kern="0" dirty="0">
                <a:solidFill>
                  <a:srgbClr val="000000"/>
                </a:solidFill>
              </a:rPr>
              <a:t>Volvo ITs EDI homepage </a:t>
            </a:r>
            <a:r>
              <a:rPr lang="en-AU" sz="1701" kern="0" dirty="0">
                <a:solidFill>
                  <a:srgbClr val="000000"/>
                </a:solidFill>
              </a:rPr>
              <a:t>is containing all basic information needed for both suppliers and end-users at Volvo regarding electronic </a:t>
            </a:r>
            <a:r>
              <a:rPr lang="en-AU" sz="1701" kern="0" dirty="0" err="1" smtClean="0">
                <a:solidFill>
                  <a:srgbClr val="000000"/>
                </a:solidFill>
              </a:rPr>
              <a:t>communicatio</a:t>
            </a:r>
            <a:r>
              <a:rPr lang="pl-PL" sz="1701" kern="0" dirty="0" smtClean="0">
                <a:solidFill>
                  <a:srgbClr val="000000"/>
                </a:solidFill>
              </a:rPr>
              <a:t>n</a:t>
            </a:r>
            <a:r>
              <a:rPr lang="pl-PL" sz="1701" kern="0" dirty="0">
                <a:solidFill>
                  <a:srgbClr val="000000"/>
                </a:solidFill>
              </a:rPr>
              <a:t>:</a:t>
            </a:r>
            <a:endParaRPr lang="en-AU" sz="1701" kern="0" dirty="0">
              <a:solidFill>
                <a:srgbClr val="000000"/>
              </a:solidFill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None/>
              <a:defRPr/>
            </a:pPr>
            <a:r>
              <a:rPr lang="en-AU" sz="1701" kern="0" dirty="0">
                <a:solidFill>
                  <a:srgbClr val="000000"/>
                </a:solidFill>
              </a:rPr>
              <a:t>Link to </a:t>
            </a:r>
            <a:r>
              <a:rPr lang="pl-PL" sz="1701" kern="0" dirty="0">
                <a:solidFill>
                  <a:srgbClr val="000000"/>
                </a:solidFill>
                <a:hlinkClick r:id="rId2"/>
              </a:rPr>
              <a:t>Volvo IT's EDI homepage</a:t>
            </a:r>
            <a:endParaRPr lang="en-AU" sz="1701" kern="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sz="1701" dirty="0"/>
              <a:t>In depth information regarding specifications and guidelines for different Message types can also be found on direct link.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701" dirty="0"/>
              <a:t>Link to </a:t>
            </a:r>
            <a:r>
              <a:rPr lang="pl-PL" sz="1701" u="sng" dirty="0">
                <a:hlinkClick r:id="rId3"/>
              </a:rPr>
              <a:t>Specification and guidelines</a:t>
            </a:r>
            <a:endParaRPr lang="sv-SE" sz="1701" dirty="0"/>
          </a:p>
          <a:p>
            <a:pPr marL="0" indent="0">
              <a:buNone/>
            </a:pPr>
            <a:r>
              <a:rPr lang="en-AU" sz="1701" kern="0" dirty="0">
                <a:solidFill>
                  <a:srgbClr val="000000"/>
                </a:solidFill>
              </a:rPr>
              <a:t>Useful information and links prior to supplier implementation is available on Volvo IT´s EDI homepage. See link to </a:t>
            </a:r>
            <a:r>
              <a:rPr lang="pl-PL" sz="1701" kern="0" dirty="0">
                <a:solidFill>
                  <a:srgbClr val="CCCCFF">
                    <a:lumMod val="50000"/>
                    <a:alpha val="30000"/>
                  </a:srgbClr>
                </a:solidFill>
                <a:hlinkClick r:id="rId4"/>
              </a:rPr>
              <a:t>Beginners guide AP</a:t>
            </a:r>
            <a:endParaRPr lang="pl-PL" sz="1701" kern="0" dirty="0">
              <a:solidFill>
                <a:srgbClr val="CCCCFF">
                  <a:lumMod val="50000"/>
                  <a:alpha val="30000"/>
                </a:srgbClr>
              </a:solidFill>
            </a:endParaRPr>
          </a:p>
          <a:p>
            <a:pPr marL="0" indent="0">
              <a:buNone/>
            </a:pPr>
            <a:r>
              <a:rPr lang="en-US" sz="1701" dirty="0"/>
              <a:t/>
            </a:r>
            <a:br>
              <a:rPr lang="en-US" sz="1701" dirty="0"/>
            </a:br>
            <a:endParaRPr lang="en-AU" kern="0" dirty="0">
              <a:solidFill>
                <a:srgbClr val="CCCCFF">
                  <a:lumMod val="50000"/>
                  <a:alpha val="30000"/>
                </a:srgbClr>
              </a:solidFill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Getting started with EDI – helpful links</a:t>
            </a:r>
            <a:endParaRPr lang="pl-P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4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6143" y="342159"/>
            <a:ext cx="7776210" cy="1080029"/>
          </a:xfrm>
        </p:spPr>
        <p:txBody>
          <a:bodyPr/>
          <a:lstStyle/>
          <a:p>
            <a:r>
              <a:rPr lang="sv-SE" dirty="0"/>
              <a:t>WebEDI – a complementary solution to EDI </a:t>
            </a:r>
            <a:r>
              <a:rPr lang="sv-SE" sz="1512" dirty="0"/>
              <a:t>*(Only used for domestic transactions)</a:t>
            </a:r>
            <a:endParaRPr lang="en-US" sz="1512" dirty="0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6766" y="1513910"/>
            <a:ext cx="3600097" cy="32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0" hangingPunct="0">
              <a:buClr>
                <a:schemeClr val="hlink"/>
              </a:buClr>
              <a:buSzPct val="135000"/>
              <a:buFontTx/>
              <a:buChar char="•"/>
            </a:pPr>
            <a:r>
              <a:rPr lang="en-GB" sz="1512" dirty="0">
                <a:latin typeface="+mj-lt"/>
              </a:rPr>
              <a:t>  </a:t>
            </a:r>
            <a:r>
              <a:rPr lang="en-GB" sz="1512" dirty="0">
                <a:latin typeface="+mj-lt"/>
                <a:cs typeface="Arial" panose="020B0604020202020204" pitchFamily="34" charset="0"/>
              </a:rPr>
              <a:t>Reduced costs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556766" y="2137927"/>
            <a:ext cx="3600097" cy="32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0" hangingPunct="0">
              <a:buClr>
                <a:schemeClr val="hlink"/>
              </a:buClr>
              <a:buSzPct val="135000"/>
              <a:buFontTx/>
              <a:buChar char="•"/>
            </a:pPr>
            <a:r>
              <a:rPr lang="en-GB" sz="1512" dirty="0">
                <a:latin typeface="+mj-lt"/>
              </a:rPr>
              <a:t>  </a:t>
            </a:r>
            <a:r>
              <a:rPr lang="en-GB" sz="1512" dirty="0">
                <a:latin typeface="+mj-lt"/>
                <a:cs typeface="Arial" panose="020B0604020202020204" pitchFamily="34" charset="0"/>
              </a:rPr>
              <a:t>Higher quality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556766" y="2881945"/>
            <a:ext cx="3600097" cy="32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0" hangingPunct="0">
              <a:buClr>
                <a:schemeClr val="hlink"/>
              </a:buClr>
              <a:buSzPct val="135000"/>
              <a:buFontTx/>
              <a:buChar char="•"/>
            </a:pPr>
            <a:r>
              <a:rPr lang="en-GB" sz="1512" dirty="0">
                <a:latin typeface="+mj-lt"/>
              </a:rPr>
              <a:t>  </a:t>
            </a:r>
            <a:r>
              <a:rPr lang="en-GB" sz="1512" dirty="0">
                <a:latin typeface="+mj-lt"/>
                <a:cs typeface="Arial" panose="020B0604020202020204" pitchFamily="34" charset="0"/>
              </a:rPr>
              <a:t>Reduced lead-times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556766" y="3625970"/>
            <a:ext cx="3600097" cy="32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eaLnBrk="0" hangingPunct="0">
              <a:buClr>
                <a:schemeClr val="hlink"/>
              </a:buClr>
              <a:buSzPct val="135000"/>
              <a:buFontTx/>
              <a:buChar char="•"/>
            </a:pPr>
            <a:r>
              <a:rPr lang="en-GB" sz="1512" dirty="0">
                <a:latin typeface="+mj-lt"/>
              </a:rPr>
              <a:t>  </a:t>
            </a:r>
            <a:r>
              <a:rPr lang="en-GB" sz="1512" dirty="0">
                <a:latin typeface="+mj-lt"/>
                <a:cs typeface="Arial" panose="020B0604020202020204" pitchFamily="34" charset="0"/>
              </a:rPr>
              <a:t>Reduced stock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556766" y="4323289"/>
            <a:ext cx="3600097" cy="32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276005" indent="-276005">
              <a:buClr>
                <a:schemeClr val="hlink"/>
              </a:buClr>
              <a:buSzPct val="135000"/>
              <a:buFontTx/>
              <a:buChar char="•"/>
            </a:pPr>
            <a:r>
              <a:rPr lang="en-GB" sz="1512" dirty="0">
                <a:latin typeface="+mj-lt"/>
                <a:cs typeface="Arial" panose="020B0604020202020204" pitchFamily="34" charset="0"/>
              </a:rPr>
              <a:t>Competitive advantages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556766" y="4953259"/>
            <a:ext cx="3600097" cy="32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276005" indent="-276005">
              <a:buClr>
                <a:schemeClr val="hlink"/>
              </a:buClr>
              <a:buSzPct val="135000"/>
              <a:buFontTx/>
              <a:buChar char="•"/>
            </a:pPr>
            <a:r>
              <a:rPr lang="en-GB" sz="1512" dirty="0">
                <a:latin typeface="+mj-lt"/>
                <a:cs typeface="Arial" panose="020B0604020202020204" pitchFamily="34" charset="0"/>
              </a:rPr>
              <a:t>A better customer service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575130" y="1323690"/>
            <a:ext cx="4178433" cy="790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134" dirty="0"/>
              <a:t>Information is registered automatically instead of manually in Volvo´s systems. </a:t>
            </a:r>
            <a:r>
              <a:rPr lang="en-GB" sz="1134" dirty="0" err="1" smtClean="0"/>
              <a:t>WebEDI</a:t>
            </a:r>
            <a:r>
              <a:rPr lang="en-GB" sz="1134" dirty="0" smtClean="0"/>
              <a:t> is a free service from Volvo to our low volume suppliers.  High volume suppliers need to use traditional EDI.  </a:t>
            </a:r>
            <a:endParaRPr lang="en-GB" sz="1134" dirty="0"/>
          </a:p>
        </p:txBody>
      </p:sp>
      <p:sp>
        <p:nvSpPr>
          <p:cNvPr id="53" name="Rectangle 52"/>
          <p:cNvSpPr/>
          <p:nvPr/>
        </p:nvSpPr>
        <p:spPr>
          <a:xfrm>
            <a:off x="3575130" y="2076455"/>
            <a:ext cx="4746070" cy="615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134" dirty="0"/>
              <a:t>Manual work is reduced for Volvo, which means that the error rate is reduced. Quality is the most evident advantage, it both lowers the costs at Volvo and gives </a:t>
            </a:r>
            <a:r>
              <a:rPr lang="en-GB" sz="1134" dirty="0" smtClean="0"/>
              <a:t>satisfaction to </a:t>
            </a:r>
            <a:r>
              <a:rPr lang="en-GB" sz="1134" dirty="0"/>
              <a:t>the supplier.</a:t>
            </a:r>
          </a:p>
        </p:txBody>
      </p:sp>
      <p:sp>
        <p:nvSpPr>
          <p:cNvPr id="54" name="Rectangle 53"/>
          <p:cNvSpPr/>
          <p:nvPr/>
        </p:nvSpPr>
        <p:spPr>
          <a:xfrm>
            <a:off x="3575130" y="2878540"/>
            <a:ext cx="5179681" cy="441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134" dirty="0"/>
              <a:t>Fast handling of the information is a condition for more efficient distribution and reduced lead-times. 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575130" y="3493970"/>
            <a:ext cx="5042457" cy="615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134" dirty="0"/>
              <a:t>By reduced </a:t>
            </a:r>
            <a:r>
              <a:rPr lang="en-GB" sz="1134" dirty="0" smtClean="0"/>
              <a:t>lead-times, </a:t>
            </a:r>
            <a:r>
              <a:rPr lang="en-GB" sz="1134" dirty="0"/>
              <a:t>you can reduce the stock level at Volvo. The possibility to automatically scan the received </a:t>
            </a:r>
            <a:r>
              <a:rPr lang="en-GB" sz="1134" dirty="0" smtClean="0"/>
              <a:t>goods which results </a:t>
            </a:r>
            <a:r>
              <a:rPr lang="en-GB" sz="1134" dirty="0"/>
              <a:t>in a more efficient warehouse </a:t>
            </a:r>
            <a:r>
              <a:rPr lang="en-GB" sz="1134" dirty="0" smtClean="0"/>
              <a:t>administration.</a:t>
            </a:r>
            <a:endParaRPr lang="en-GB" sz="1134" dirty="0"/>
          </a:p>
        </p:txBody>
      </p:sp>
      <p:sp>
        <p:nvSpPr>
          <p:cNvPr id="56" name="Rectangle 55"/>
          <p:cNvSpPr/>
          <p:nvPr/>
        </p:nvSpPr>
        <p:spPr>
          <a:xfrm>
            <a:off x="3575130" y="4341997"/>
            <a:ext cx="4746070" cy="26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134" dirty="0"/>
              <a:t>Above mentioned items gives competitive advantages for both parties.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575130" y="4929878"/>
            <a:ext cx="4178433" cy="441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GB" sz="1134" dirty="0"/>
              <a:t>The most common reason for a company to start using </a:t>
            </a:r>
            <a:r>
              <a:rPr lang="en-GB" sz="1134" dirty="0" err="1"/>
              <a:t>WebEDI</a:t>
            </a:r>
            <a:r>
              <a:rPr lang="en-GB" sz="1134" dirty="0"/>
              <a:t> is to meet customer demands</a:t>
            </a:r>
            <a:r>
              <a:rPr lang="en-GB" sz="1134" dirty="0" smtClean="0"/>
              <a:t>..</a:t>
            </a:r>
            <a:endParaRPr lang="en-GB" sz="1134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38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1567" y="4994688"/>
            <a:ext cx="7776210" cy="919253"/>
          </a:xfrm>
        </p:spPr>
        <p:txBody>
          <a:bodyPr>
            <a:normAutofit/>
          </a:bodyPr>
          <a:lstStyle/>
          <a:p>
            <a:r>
              <a:rPr lang="en-US" sz="1512" dirty="0"/>
              <a:t>Link to </a:t>
            </a:r>
            <a:r>
              <a:rPr lang="en-US" sz="1512" dirty="0" err="1" smtClean="0">
                <a:hlinkClick r:id="rId2"/>
              </a:rPr>
              <a:t>WebEDI</a:t>
            </a:r>
            <a:r>
              <a:rPr lang="en-US" sz="1512" dirty="0" smtClean="0">
                <a:hlinkClick r:id="rId2"/>
              </a:rPr>
              <a:t> </a:t>
            </a:r>
            <a:r>
              <a:rPr lang="en-US" sz="1512" dirty="0">
                <a:hlinkClick r:id="rId2"/>
              </a:rPr>
              <a:t>learning</a:t>
            </a:r>
            <a:r>
              <a:rPr lang="sv-SE" sz="1512" dirty="0"/>
              <a:t> </a:t>
            </a:r>
            <a:r>
              <a:rPr lang="en-US" sz="1512" dirty="0"/>
              <a:t>where suppliers can learn more about Volvo’s </a:t>
            </a:r>
            <a:r>
              <a:rPr lang="en-US" sz="1512" dirty="0" err="1"/>
              <a:t>webEDI</a:t>
            </a:r>
            <a:r>
              <a:rPr lang="en-US" sz="1512" dirty="0"/>
              <a:t> application. – </a:t>
            </a:r>
            <a:r>
              <a:rPr lang="en-US" sz="1134" dirty="0">
                <a:solidFill>
                  <a:srgbClr val="FF0000"/>
                </a:solidFill>
              </a:rPr>
              <a:t>Only domestic transactions</a:t>
            </a:r>
            <a:endParaRPr lang="en-US" sz="1134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1567" y="385539"/>
            <a:ext cx="10097540" cy="1076325"/>
          </a:xfrm>
        </p:spPr>
        <p:txBody>
          <a:bodyPr/>
          <a:lstStyle/>
          <a:p>
            <a:r>
              <a:rPr lang="sv-SE" dirty="0"/>
              <a:t>Getting started with WebEDI - helpful links</a:t>
            </a:r>
            <a:endParaRPr lang="en-US" dirty="0"/>
          </a:p>
        </p:txBody>
      </p:sp>
      <p:sp>
        <p:nvSpPr>
          <p:cNvPr id="23" name="Rectangle 22"/>
          <p:cNvSpPr>
            <a:spLocks noGrp="1" noChangeArrowheads="1"/>
          </p:cNvSpPr>
          <p:nvPr/>
        </p:nvSpPr>
        <p:spPr bwMode="auto">
          <a:xfrm>
            <a:off x="2050192" y="358681"/>
            <a:ext cx="7200194" cy="108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78002" tIns="39001" rIns="78002" bIns="39001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0" hangingPunct="0"/>
            <a:endParaRPr lang="en-GB" sz="1134" b="1" dirty="0">
              <a:solidFill>
                <a:srgbClr val="00039F"/>
              </a:solidFill>
              <a:latin typeface="Arial" charset="0"/>
            </a:endParaRPr>
          </a:p>
        </p:txBody>
      </p:sp>
      <p:sp>
        <p:nvSpPr>
          <p:cNvPr id="39" name="Comment 13"/>
          <p:cNvSpPr>
            <a:spLocks noChangeArrowheads="1"/>
          </p:cNvSpPr>
          <p:nvPr/>
        </p:nvSpPr>
        <p:spPr bwMode="auto">
          <a:xfrm>
            <a:off x="491567" y="1005193"/>
            <a:ext cx="7560204" cy="377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D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t"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364490" indent="-364490">
              <a:buClr>
                <a:srgbClr val="FF0000"/>
              </a:buClr>
              <a:buSzPct val="135000"/>
              <a:buFontTx/>
              <a:buChar char="•"/>
            </a:pPr>
            <a:r>
              <a:rPr lang="en-GB" sz="1323" dirty="0">
                <a:latin typeface="Arial" panose="020B0604020202020204" pitchFamily="34" charset="0"/>
                <a:cs typeface="Arial" panose="020B0604020202020204" pitchFamily="34" charset="0"/>
              </a:rPr>
              <a:t>A complementary solution to EDI</a:t>
            </a:r>
            <a:endParaRPr lang="en-US" dirty="0"/>
          </a:p>
          <a:p>
            <a:pPr>
              <a:buClr>
                <a:srgbClr val="FF0000"/>
              </a:buClr>
              <a:buSzPct val="135000"/>
            </a:pPr>
            <a:r>
              <a:rPr lang="en-GB" sz="1134" dirty="0">
                <a:latin typeface="+mn-lt"/>
              </a:rPr>
              <a:t>Volvo has developed complementary solutions to EDI, (Electronic Data Interchange),</a:t>
            </a:r>
            <a:br>
              <a:rPr lang="en-GB" sz="1134" dirty="0">
                <a:latin typeface="+mn-lt"/>
              </a:rPr>
            </a:br>
            <a:r>
              <a:rPr lang="en-GB" sz="1134" dirty="0">
                <a:latin typeface="+mn-lt"/>
              </a:rPr>
              <a:t> i.e. using a supplier web interface</a:t>
            </a:r>
            <a:r>
              <a:rPr lang="en-GB" sz="1134" dirty="0">
                <a:solidFill>
                  <a:srgbClr val="FF0000"/>
                </a:solidFill>
                <a:latin typeface="+mn-lt"/>
              </a:rPr>
              <a:t>. </a:t>
            </a:r>
          </a:p>
          <a:p>
            <a:pPr eaLnBrk="0" hangingPunct="0">
              <a:buClr>
                <a:srgbClr val="FF0000"/>
              </a:buClr>
              <a:buSzPct val="135000"/>
            </a:pPr>
            <a:endParaRPr lang="en-GB" sz="132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4490" indent="-364490">
              <a:buClr>
                <a:srgbClr val="FF0000"/>
              </a:buClr>
              <a:buSzPct val="135000"/>
              <a:buFontTx/>
              <a:buChar char="•"/>
            </a:pPr>
            <a:r>
              <a:rPr lang="en-GB" sz="1323" dirty="0">
                <a:latin typeface="Arial" panose="020B0604020202020204" pitchFamily="34" charset="0"/>
                <a:cs typeface="Arial" panose="020B0604020202020204" pitchFamily="34" charset="0"/>
              </a:rPr>
              <a:t>A permanent, or an interim solution</a:t>
            </a:r>
          </a:p>
          <a:p>
            <a:pPr>
              <a:buClr>
                <a:srgbClr val="FF0000"/>
              </a:buClr>
              <a:buSzPct val="135000"/>
            </a:pPr>
            <a:r>
              <a:rPr lang="en-GB" sz="1134" dirty="0">
                <a:latin typeface="+mn-lt"/>
              </a:rPr>
              <a:t>Suppliers without EDI capability can use </a:t>
            </a:r>
            <a:r>
              <a:rPr lang="en-GB" sz="1134" dirty="0" err="1">
                <a:latin typeface="+mn-lt"/>
              </a:rPr>
              <a:t>WebEDI</a:t>
            </a:r>
            <a:r>
              <a:rPr lang="en-GB" sz="1134" dirty="0">
                <a:latin typeface="+mn-lt"/>
              </a:rPr>
              <a:t> as a permanent, or an interim solution</a:t>
            </a:r>
            <a:r>
              <a:rPr lang="en-GB" sz="1134" dirty="0" smtClean="0">
                <a:latin typeface="+mn-lt"/>
              </a:rPr>
              <a:t>.</a:t>
            </a:r>
            <a:endParaRPr lang="en-GB" sz="132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  <a:buSzPct val="135000"/>
            </a:pPr>
            <a:endParaRPr lang="en-GB" sz="132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4490" indent="-364490">
              <a:buClr>
                <a:srgbClr val="FF0000"/>
              </a:buClr>
              <a:buSzPct val="135000"/>
              <a:buFontTx/>
              <a:buChar char="•"/>
            </a:pPr>
            <a:r>
              <a:rPr lang="en-GB" sz="1323" dirty="0">
                <a:latin typeface="Arial" panose="020B0604020202020204" pitchFamily="34" charset="0"/>
                <a:cs typeface="Arial" panose="020B0604020202020204" pitchFamily="34" charset="0"/>
              </a:rPr>
              <a:t>Free of charge</a:t>
            </a:r>
          </a:p>
          <a:p>
            <a:pPr>
              <a:buClr>
                <a:srgbClr val="FF0000"/>
              </a:buClr>
              <a:buSzPct val="135000"/>
            </a:pPr>
            <a:r>
              <a:rPr lang="en-GB" sz="1134" dirty="0">
                <a:latin typeface="+mn-lt"/>
              </a:rPr>
              <a:t>This solution is free of charge for the supplier. </a:t>
            </a:r>
            <a:br>
              <a:rPr lang="en-GB" sz="1134" dirty="0">
                <a:latin typeface="+mn-lt"/>
              </a:rPr>
            </a:br>
            <a:r>
              <a:rPr lang="en-GB" sz="1134" dirty="0">
                <a:latin typeface="+mn-lt"/>
              </a:rPr>
              <a:t>The only need is a Volvo </a:t>
            </a:r>
            <a:r>
              <a:rPr lang="en-GB" sz="1134" dirty="0" err="1">
                <a:latin typeface="+mn-lt"/>
              </a:rPr>
              <a:t>WebEDI</a:t>
            </a:r>
            <a:r>
              <a:rPr lang="en-GB" sz="1134" dirty="0">
                <a:latin typeface="+mn-lt"/>
              </a:rPr>
              <a:t> approved browser and an Internet connection with a WSS-Id </a:t>
            </a:r>
            <a:br>
              <a:rPr lang="en-GB" sz="1134" dirty="0">
                <a:latin typeface="+mn-lt"/>
              </a:rPr>
            </a:br>
            <a:r>
              <a:rPr lang="en-GB" sz="1134" dirty="0">
                <a:latin typeface="+mn-lt"/>
              </a:rPr>
              <a:t>(Web Security System).</a:t>
            </a:r>
          </a:p>
          <a:p>
            <a:pPr>
              <a:buClr>
                <a:srgbClr val="FF0000"/>
              </a:buClr>
              <a:buSzPct val="135000"/>
            </a:pPr>
            <a:endParaRPr lang="en-GB" sz="132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4490" indent="-364490">
              <a:buClr>
                <a:srgbClr val="FF0000"/>
              </a:buClr>
              <a:buSzPct val="135000"/>
              <a:buFontTx/>
              <a:buChar char="•"/>
            </a:pPr>
            <a:r>
              <a:rPr lang="en-GB" sz="1323" dirty="0">
                <a:latin typeface="Arial" panose="020B0604020202020204" pitchFamily="34" charset="0"/>
                <a:cs typeface="Arial" panose="020B0604020202020204" pitchFamily="34" charset="0"/>
              </a:rPr>
              <a:t>Exchange documents electronically</a:t>
            </a:r>
          </a:p>
          <a:p>
            <a:r>
              <a:rPr lang="en-GB" sz="1134" dirty="0">
                <a:latin typeface="+mn-lt"/>
              </a:rPr>
              <a:t>This web interface can be used by the suppliers to:</a:t>
            </a:r>
            <a:br>
              <a:rPr lang="en-GB" sz="1134" dirty="0">
                <a:latin typeface="+mn-lt"/>
              </a:rPr>
            </a:br>
            <a:r>
              <a:rPr lang="en-GB" sz="1134" dirty="0">
                <a:latin typeface="+mn-lt"/>
              </a:rPr>
              <a:t>- send/receive Drawings</a:t>
            </a:r>
            <a:br>
              <a:rPr lang="en-GB" sz="1134" dirty="0">
                <a:latin typeface="+mn-lt"/>
              </a:rPr>
            </a:br>
            <a:r>
              <a:rPr lang="en-GB" sz="1134" dirty="0">
                <a:latin typeface="+mn-lt"/>
              </a:rPr>
              <a:t>- receive Orders</a:t>
            </a:r>
            <a:br>
              <a:rPr lang="en-GB" sz="1134" dirty="0">
                <a:latin typeface="+mn-lt"/>
              </a:rPr>
            </a:br>
            <a:r>
              <a:rPr lang="en-GB" sz="1134" dirty="0">
                <a:latin typeface="+mn-lt"/>
              </a:rPr>
              <a:t>- receive Delivery Schedules</a:t>
            </a:r>
          </a:p>
          <a:p>
            <a:r>
              <a:rPr lang="en-GB" sz="1100" dirty="0">
                <a:latin typeface="+mn-lt"/>
              </a:rPr>
              <a:t>- receive/handle Sequence JIT information</a:t>
            </a:r>
            <a:br>
              <a:rPr lang="en-GB" sz="1100" dirty="0">
                <a:latin typeface="+mn-lt"/>
              </a:rPr>
            </a:br>
            <a:r>
              <a:rPr lang="en-GB" sz="1100" dirty="0">
                <a:latin typeface="+mn-lt"/>
              </a:rPr>
              <a:t>- send Despatch Advices (incl. bar-coded Transport Labels)</a:t>
            </a:r>
            <a:br>
              <a:rPr lang="en-GB" sz="1100" dirty="0">
                <a:latin typeface="+mn-lt"/>
              </a:rPr>
            </a:br>
            <a:r>
              <a:rPr lang="en-GB" sz="1100" dirty="0">
                <a:latin typeface="+mn-lt"/>
              </a:rPr>
              <a:t>- send Invoices</a:t>
            </a:r>
            <a:endParaRPr lang="en-GB" sz="1100" dirty="0">
              <a:latin typeface="+mn-lt"/>
              <a:cs typeface="Arial"/>
            </a:endParaRPr>
          </a:p>
        </p:txBody>
      </p:sp>
      <p:sp>
        <p:nvSpPr>
          <p:cNvPr id="37" name="Comment 16"/>
          <p:cNvSpPr>
            <a:spLocks noChangeArrowheads="1"/>
          </p:cNvSpPr>
          <p:nvPr/>
        </p:nvSpPr>
        <p:spPr bwMode="auto">
          <a:xfrm>
            <a:off x="1978190" y="2311735"/>
            <a:ext cx="7560204" cy="266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DC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364507" indent="-364507">
              <a:buClr>
                <a:srgbClr val="FF0000"/>
              </a:buClr>
              <a:buSzPct val="135000"/>
              <a:buFontTx/>
              <a:buChar char="•"/>
            </a:pPr>
            <a:endParaRPr lang="en-GB" sz="113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76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4767-D5B0-474C-AD5F-9429976C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460" y="2949085"/>
            <a:ext cx="7434772" cy="756641"/>
          </a:xfrm>
        </p:spPr>
        <p:txBody>
          <a:bodyPr/>
          <a:lstStyle/>
          <a:p>
            <a:pPr algn="ctr"/>
            <a:r>
              <a:rPr lang="en-US" sz="4200" dirty="0">
                <a:solidFill>
                  <a:srgbClr val="002060"/>
                </a:solidFill>
                <a:latin typeface="Arial"/>
                <a:cs typeface="Arial"/>
              </a:rPr>
              <a:t>Sending PDF </a:t>
            </a:r>
            <a:r>
              <a:rPr lang="en-US" sz="4200" dirty="0" smtClean="0">
                <a:solidFill>
                  <a:srgbClr val="002060"/>
                </a:solidFill>
                <a:latin typeface="Arial"/>
                <a:cs typeface="Arial"/>
              </a:rPr>
              <a:t>invoices</a:t>
            </a:r>
            <a:endParaRPr lang="en-US" sz="4200" dirty="0">
              <a:solidFill>
                <a:srgbClr val="00206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6674" y="1236424"/>
            <a:ext cx="10958565" cy="3905355"/>
          </a:xfrm>
        </p:spPr>
        <p:txBody>
          <a:bodyPr>
            <a:normAutofit fontScale="85000" lnSpcReduction="10000"/>
          </a:bodyPr>
          <a:lstStyle/>
          <a:p>
            <a:r>
              <a:rPr lang="sv-SE" b="1" i="1" dirty="0" smtClean="0"/>
              <a:t>This is </a:t>
            </a:r>
            <a:r>
              <a:rPr lang="sv-SE" b="1" i="1" u="sng" dirty="0" smtClean="0"/>
              <a:t>not</a:t>
            </a:r>
            <a:r>
              <a:rPr lang="sv-SE" b="1" i="1" dirty="0" smtClean="0"/>
              <a:t> an option for </a:t>
            </a:r>
            <a:r>
              <a:rPr lang="sv-SE" b="1" i="1" dirty="0" smtClean="0"/>
              <a:t>Suppliers </a:t>
            </a:r>
            <a:r>
              <a:rPr lang="sv-SE" b="1" i="1" dirty="0" smtClean="0"/>
              <a:t>who are already on EDI and WEB EDI.</a:t>
            </a:r>
          </a:p>
          <a:p>
            <a:endParaRPr lang="sv-SE" dirty="0"/>
          </a:p>
          <a:p>
            <a:r>
              <a:rPr lang="sv-SE" dirty="0" smtClean="0"/>
              <a:t>Zero Paper initiative is a progam started for our small to medium sized suppliers, who are unable to submit the invoices via preffered way of recieving by EDI / WEB EDI 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Advantages for Email/PDF</a:t>
            </a:r>
            <a:endParaRPr lang="sv-SE" dirty="0"/>
          </a:p>
          <a:p>
            <a:pPr lvl="1"/>
            <a:r>
              <a:rPr lang="sv-SE" dirty="0" smtClean="0"/>
              <a:t>Drastic reduction in cycle time for </a:t>
            </a:r>
            <a:r>
              <a:rPr lang="sv-SE" dirty="0"/>
              <a:t>handling PDF invoices </a:t>
            </a:r>
            <a:r>
              <a:rPr lang="sv-SE" dirty="0" smtClean="0"/>
              <a:t>– increases </a:t>
            </a:r>
            <a:r>
              <a:rPr lang="sv-SE" dirty="0"/>
              <a:t>on time payments</a:t>
            </a:r>
          </a:p>
          <a:p>
            <a:pPr lvl="1"/>
            <a:r>
              <a:rPr lang="sv-SE" dirty="0"/>
              <a:t>No postal delays or cost connected to postage</a:t>
            </a:r>
          </a:p>
          <a:p>
            <a:pPr lvl="1"/>
            <a:r>
              <a:rPr lang="sv-SE" dirty="0"/>
              <a:t>Notification sent upon receipt of invoice</a:t>
            </a:r>
          </a:p>
          <a:p>
            <a:pPr lvl="1"/>
            <a:r>
              <a:rPr lang="sv-SE" dirty="0"/>
              <a:t>PDF images with higher resolution – less chances of missread data</a:t>
            </a:r>
          </a:p>
          <a:p>
            <a:pPr lvl="1"/>
            <a:r>
              <a:rPr lang="sv-SE" dirty="0"/>
              <a:t>Environmentally friendly </a:t>
            </a:r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86675" y="424857"/>
            <a:ext cx="10097540" cy="580984"/>
          </a:xfrm>
        </p:spPr>
        <p:txBody>
          <a:bodyPr/>
          <a:lstStyle/>
          <a:p>
            <a:r>
              <a:rPr lang="sv-SE" dirty="0"/>
              <a:t>Advantages of sending PDF </a:t>
            </a:r>
            <a:r>
              <a:rPr lang="sv-SE" dirty="0" smtClean="0"/>
              <a:t>invoices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53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679" y="979044"/>
            <a:ext cx="9488861" cy="477477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IN" sz="1500" dirty="0">
                <a:latin typeface="Calibri"/>
                <a:cs typeface="Calibri"/>
              </a:rPr>
              <a:t>The accepted file format is </a:t>
            </a:r>
            <a:r>
              <a:rPr lang="en-IN" sz="1500" b="1" dirty="0">
                <a:latin typeface="Calibri"/>
                <a:cs typeface="Calibri"/>
              </a:rPr>
              <a:t>PDF (</a:t>
            </a:r>
            <a:r>
              <a:rPr lang="en-IN" sz="1500" dirty="0">
                <a:latin typeface="Arial"/>
                <a:cs typeface="Arial"/>
              </a:rPr>
              <a:t>1.3 (Acrobat 4 x) to 1.6 (Acrobat 7 x) version</a:t>
            </a:r>
            <a:r>
              <a:rPr lang="en-IN" sz="1500" b="1" dirty="0">
                <a:latin typeface="Calibri"/>
                <a:cs typeface="Calibri"/>
              </a:rPr>
              <a:t>) </a:t>
            </a:r>
            <a:endParaRPr lang="en-IN" sz="1500" b="1" dirty="0" smtClean="0">
              <a:latin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1500" dirty="0">
                <a:latin typeface="Calibri"/>
                <a:cs typeface="Calibri"/>
              </a:rPr>
              <a:t>F</a:t>
            </a:r>
            <a:r>
              <a:rPr lang="en-IN" sz="1500" dirty="0" smtClean="0">
                <a:latin typeface="Calibri"/>
                <a:cs typeface="Calibri"/>
              </a:rPr>
              <a:t>ile </a:t>
            </a:r>
            <a:r>
              <a:rPr lang="en-IN" sz="1500" dirty="0">
                <a:latin typeface="Calibri"/>
                <a:cs typeface="Calibri"/>
              </a:rPr>
              <a:t>size should not exceed 2 MB</a:t>
            </a:r>
            <a:r>
              <a:rPr lang="en-IN" sz="1500" b="1" dirty="0">
                <a:latin typeface="Calibri"/>
                <a:cs typeface="Calibri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>
                <a:latin typeface="Calibri"/>
                <a:cs typeface="Calibri"/>
              </a:rPr>
              <a:t>PDF should not be password protected or </a:t>
            </a:r>
            <a:r>
              <a:rPr lang="en-US" sz="1500" dirty="0" smtClean="0">
                <a:latin typeface="Calibri"/>
                <a:cs typeface="Calibri"/>
              </a:rPr>
              <a:t>Zipped/encrypted.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 smtClean="0">
                <a:latin typeface="Calibri"/>
                <a:cs typeface="Calibri"/>
              </a:rPr>
              <a:t>Black and white PDFs are preferred since some colors are hard to read.</a:t>
            </a:r>
            <a:endParaRPr lang="en-IN" sz="1500" dirty="0">
              <a:latin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1500" dirty="0">
                <a:latin typeface="Calibri"/>
                <a:cs typeface="Calibri"/>
              </a:rPr>
              <a:t>Must contain the mandatory information as per Volvo’s requirements on the next slide</a:t>
            </a:r>
            <a:r>
              <a:rPr lang="en-IN" sz="1500" b="1" dirty="0">
                <a:latin typeface="Calibri"/>
                <a:cs typeface="Calibri"/>
              </a:rPr>
              <a:t>. </a:t>
            </a:r>
            <a:endParaRPr lang="en-IN" sz="1500" b="1" dirty="0" smtClean="0">
              <a:latin typeface="Calibri"/>
              <a:cs typeface="Calibri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N" sz="1500" dirty="0">
                <a:latin typeface="Calibri"/>
                <a:cs typeface="Calibri"/>
              </a:rPr>
              <a:t>There are 2 options for submitting an invoice to us: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Request WEBEDI set up – </a:t>
            </a:r>
            <a:r>
              <a:rPr lang="en-IN" sz="1500" dirty="0">
                <a:latin typeface="Calibri"/>
                <a:cs typeface="Calibri"/>
              </a:rPr>
              <a:t>Log onto VVI to use the new electronic invoice selection (lower right hand side of search screen</a:t>
            </a:r>
            <a:r>
              <a:rPr lang="en-IN" sz="1500" dirty="0" smtClean="0">
                <a:latin typeface="Calibri"/>
                <a:cs typeface="Calibri"/>
              </a:rPr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The EDI team will contact you to do the set up, training and testing.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You will not need to send PDFs once this has been completed.</a:t>
            </a:r>
            <a:endParaRPr lang="en-IN" sz="1500" dirty="0">
              <a:latin typeface="Calibri"/>
              <a:cs typeface="Calibri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Second option – send us an email with the PDF invoice(s) attached.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The </a:t>
            </a:r>
            <a:r>
              <a:rPr lang="en-IN" sz="1500" dirty="0">
                <a:latin typeface="Calibri"/>
                <a:cs typeface="Calibri"/>
              </a:rPr>
              <a:t>subject line of the email must contain</a:t>
            </a:r>
            <a:r>
              <a:rPr lang="en-IN" sz="1500" dirty="0">
                <a:solidFill>
                  <a:schemeClr val="tx2"/>
                </a:solidFill>
                <a:latin typeface="Calibri"/>
                <a:cs typeface="Calibri"/>
              </a:rPr>
              <a:t> (</a:t>
            </a:r>
            <a:r>
              <a:rPr lang="en-IN" sz="1500" b="1" u="sng" dirty="0">
                <a:solidFill>
                  <a:srgbClr val="00B050"/>
                </a:solidFill>
                <a:latin typeface="Calibri"/>
                <a:cs typeface="Calibri"/>
              </a:rPr>
              <a:t>Examples mentioned on slide </a:t>
            </a:r>
            <a:r>
              <a:rPr lang="en-IN" sz="1500" b="1" u="sng" dirty="0" smtClean="0">
                <a:solidFill>
                  <a:srgbClr val="00B050"/>
                </a:solidFill>
                <a:latin typeface="Calibri"/>
                <a:cs typeface="Calibri"/>
              </a:rPr>
              <a:t>12</a:t>
            </a:r>
            <a:r>
              <a:rPr lang="en-IN" sz="1500" dirty="0" smtClean="0">
                <a:solidFill>
                  <a:schemeClr val="tx2"/>
                </a:solidFill>
                <a:latin typeface="Calibri"/>
                <a:cs typeface="Calibri"/>
              </a:rPr>
              <a:t>)</a:t>
            </a:r>
          </a:p>
          <a:p>
            <a:pPr lvl="4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Name </a:t>
            </a:r>
            <a:r>
              <a:rPr lang="en-IN" sz="1500" dirty="0">
                <a:latin typeface="Calibri"/>
                <a:cs typeface="Calibri"/>
              </a:rPr>
              <a:t>of Volvo’s legal entity </a:t>
            </a:r>
            <a:endParaRPr lang="en-IN" sz="1500" dirty="0" smtClean="0">
              <a:latin typeface="Calibri"/>
              <a:cs typeface="Calibri"/>
            </a:endParaRPr>
          </a:p>
          <a:p>
            <a:pPr lvl="4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Purchase </a:t>
            </a:r>
            <a:r>
              <a:rPr lang="en-IN" sz="1500" dirty="0">
                <a:latin typeface="Calibri"/>
                <a:cs typeface="Calibri"/>
              </a:rPr>
              <a:t>order / Volvo reference</a:t>
            </a:r>
          </a:p>
          <a:p>
            <a:pPr marL="937894" lvl="2" indent="-285750">
              <a:buFont typeface="Arial" panose="020B0604020202020204" pitchFamily="34" charset="0"/>
              <a:buChar char="•"/>
            </a:pPr>
            <a:r>
              <a:rPr lang="en-IN" sz="1500" dirty="0" smtClean="0">
                <a:latin typeface="Calibri"/>
                <a:cs typeface="Calibri"/>
              </a:rPr>
              <a:t>Each country has their own email address – please see slide 14 for details.</a:t>
            </a:r>
            <a:endParaRPr lang="en-IN" sz="1500" dirty="0">
              <a:latin typeface="Calibri"/>
              <a:cs typeface="Calibri"/>
            </a:endParaRPr>
          </a:p>
        </p:txBody>
      </p:sp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546679" y="360067"/>
            <a:ext cx="8020389" cy="404162"/>
          </a:xfrm>
        </p:spPr>
        <p:txBody>
          <a:bodyPr/>
          <a:lstStyle/>
          <a:p>
            <a:r>
              <a:rPr lang="en-US" sz="2268" dirty="0"/>
              <a:t>Mandatory rules for submitting Invoices by email - PDF</a:t>
            </a:r>
            <a:endParaRPr lang="en-US" sz="2268" u="sng" dirty="0">
              <a:solidFill>
                <a:srgbClr val="C0504D">
                  <a:lumMod val="75000"/>
                </a:srgbClr>
              </a:solidFill>
              <a:latin typeface="Monotype Corsiva" pitchFamily="6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4BB9EDD-1740-4E4A-8601-A7D0893F42E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21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FJU5Yo0SXGRgCHZ.o05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FJU5Yo0SXGRgCHZ.o05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bglnD1mSlutmUS0tZ4bx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Volvo Group_template - Copy">
  <a:themeElements>
    <a:clrScheme name="Custom 1">
      <a:dk1>
        <a:srgbClr val="000000"/>
      </a:dk1>
      <a:lt1>
        <a:srgbClr val="FFFFFF"/>
      </a:lt1>
      <a:dk2>
        <a:srgbClr val="634632"/>
      </a:dk2>
      <a:lt2>
        <a:srgbClr val="E8E5E3"/>
      </a:lt2>
      <a:accent1>
        <a:srgbClr val="BACFD8"/>
      </a:accent1>
      <a:accent2>
        <a:srgbClr val="A0BAB8"/>
      </a:accent2>
      <a:accent3>
        <a:srgbClr val="692F47"/>
      </a:accent3>
      <a:accent4>
        <a:srgbClr val="084454"/>
      </a:accent4>
      <a:accent5>
        <a:srgbClr val="CB6423"/>
      </a:accent5>
      <a:accent6>
        <a:srgbClr val="B0A434"/>
      </a:accent6>
      <a:hlink>
        <a:srgbClr val="B0A434"/>
      </a:hlink>
      <a:folHlink>
        <a:srgbClr val="C7621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/>
      </a:spPr>
      <a:bodyPr rtlCol="0" anchor="ctr"/>
      <a:lstStyle>
        <a:defPPr algn="ctr">
          <a:defRPr sz="20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8FA8A0"/>
      </a:accent3>
      <a:accent4>
        <a:srgbClr val="C7D3D0"/>
      </a:accent4>
      <a:accent5>
        <a:srgbClr val="A65E6D"/>
      </a:accent5>
      <a:accent6>
        <a:srgbClr val="E5DAA2"/>
      </a:accent6>
      <a:hlink>
        <a:srgbClr val="627890"/>
      </a:hlink>
      <a:folHlink>
        <a:srgbClr val="7BA9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616161"/>
      </a:dk2>
      <a:lt2>
        <a:srgbClr val="9D9E9C"/>
      </a:lt2>
      <a:accent1>
        <a:srgbClr val="B1BCC8"/>
      </a:accent1>
      <a:accent2>
        <a:srgbClr val="627890"/>
      </a:accent2>
      <a:accent3>
        <a:srgbClr val="8FA8A0"/>
      </a:accent3>
      <a:accent4>
        <a:srgbClr val="C7D3D0"/>
      </a:accent4>
      <a:accent5>
        <a:srgbClr val="A65E6D"/>
      </a:accent5>
      <a:accent6>
        <a:srgbClr val="E5DAA2"/>
      </a:accent6>
      <a:hlink>
        <a:srgbClr val="627890"/>
      </a:hlink>
      <a:folHlink>
        <a:srgbClr val="7BA9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llaboration Document" ma:contentTypeID="0x0101007A60771C5753A247A9E629B69FD0F51E08004869C6CA0AB92A46AD9BF7150FA156AD" ma:contentTypeVersion="6" ma:contentTypeDescription="Create a new document." ma:contentTypeScope="" ma:versionID="c993ad930d18f885e1748c5f8912443d">
  <xsd:schema xmlns:xsd="http://www.w3.org/2001/XMLSchema" xmlns:xs="http://www.w3.org/2001/XMLSchema" xmlns:p="http://schemas.microsoft.com/office/2006/metadata/properties" xmlns:ns2="18daebc4-fa36-41f4-88f6-cd0a44719223" xmlns:ns3="0b0d5289-ed63-4d4a-a822-020eded22c77" targetNamespace="http://schemas.microsoft.com/office/2006/metadata/properties" ma:root="true" ma:fieldsID="21c9a85623f738832c51a5f70a98d311" ns2:_="" ns3:_="">
    <xsd:import namespace="18daebc4-fa36-41f4-88f6-cd0a44719223"/>
    <xsd:import namespace="0b0d5289-ed63-4d4a-a822-020eded22c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daebc4-fa36-41f4-88f6-cd0a447192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0d5289-ed63-4d4a-a822-020eded22c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9AA133-E5E6-4A7E-9904-9B6D1EBED4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A8305F-C81A-4E77-A606-FBB41E85DD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daebc4-fa36-41f4-88f6-cd0a44719223"/>
    <ds:schemaRef ds:uri="0b0d5289-ed63-4d4a-a822-020eded22c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3B5C620-1BAD-4B2B-9F3C-EBF261B9CC6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b0d5289-ed63-4d4a-a822-020eded22c77"/>
    <ds:schemaRef ds:uri="http://purl.org/dc/terms/"/>
    <ds:schemaRef ds:uri="http://schemas.openxmlformats.org/package/2006/metadata/core-properties"/>
    <ds:schemaRef ds:uri="18daebc4-fa36-41f4-88f6-cd0a4471922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Volvo Group_template - Copy</Template>
  <TotalTime>0</TotalTime>
  <Words>2562</Words>
  <Application>Microsoft Office PowerPoint</Application>
  <PresentationFormat>Custom</PresentationFormat>
  <Paragraphs>326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Monotype Corsiva</vt:lpstr>
      <vt:lpstr>Segoe UI</vt:lpstr>
      <vt:lpstr>Symbol</vt:lpstr>
      <vt:lpstr>Times New Roman</vt:lpstr>
      <vt:lpstr>Wingdings</vt:lpstr>
      <vt:lpstr>Volvo Group_template - Copy</vt:lpstr>
      <vt:lpstr>think-cell Slide</vt:lpstr>
      <vt:lpstr> Instructions for suppliers to submit invoices through EDI/WebEDI or email   </vt:lpstr>
      <vt:lpstr>Sending EDI Invoices to the Volvo Group</vt:lpstr>
      <vt:lpstr>Benefits of electronic communication - EDI</vt:lpstr>
      <vt:lpstr>Getting started with EDI – helpful links</vt:lpstr>
      <vt:lpstr>WebEDI – a complementary solution to EDI *(Only used for domestic transactions)</vt:lpstr>
      <vt:lpstr>Getting started with WebEDI - helpful links</vt:lpstr>
      <vt:lpstr>Sending PDF invoices</vt:lpstr>
      <vt:lpstr>Advantages of sending PDF invoices </vt:lpstr>
      <vt:lpstr>Mandatory rules for submitting Invoices by email - PDF</vt:lpstr>
      <vt:lpstr>Mandatory rules for submitting Invoices by email – PDF continued</vt:lpstr>
      <vt:lpstr>Volvo Group - Invoice details</vt:lpstr>
      <vt:lpstr>Examples of subject line while sending invoices</vt:lpstr>
      <vt:lpstr>Legal entities within the Volvo group to which ZERO Paper Initiative in Scope** - Sweden, France and US</vt:lpstr>
      <vt:lpstr>PowerPoint Presentation</vt:lpstr>
      <vt:lpstr>Important things to remember: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Volvo Group</dc:title>
  <dc:creator/>
  <cp:lastModifiedBy/>
  <cp:revision>55</cp:revision>
  <dcterms:created xsi:type="dcterms:W3CDTF">2018-06-28T09:25:50Z</dcterms:created>
  <dcterms:modified xsi:type="dcterms:W3CDTF">2021-01-04T10:13:35Z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0x0101007A60771C5753A247A9E629B69FD0F51E08004869C6CA0AB92A46AD9BF7150FA156AD</vt:lpwstr>
  </property>
  <property fmtid="{D5CDD505-2E9C-101B-9397-08002B2CF9AE}" pid="3" name="ViolinProcessTags">
    <vt:lpwstr/>
  </property>
  <property fmtid="{D5CDD505-2E9C-101B-9397-08002B2CF9AE}" pid="4" name="ViolinTags">
    <vt:lpwstr/>
  </property>
  <property fmtid="{D5CDD505-2E9C-101B-9397-08002B2CF9AE}" pid="5" name="ViolinOrganizationTags">
    <vt:lpwstr/>
  </property>
  <property fmtid="{D5CDD505-2E9C-101B-9397-08002B2CF9AE}" pid="6" name="ViolinLanguage">
    <vt:lpwstr>1;#English|87e31317-c6c6-4d28-86fe-780f9ae74b3b</vt:lpwstr>
  </property>
</Properties>
</file>