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A843-F83D-427B-8DB7-82457C7DD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D7E1F-2A76-4D73-A616-2138190F2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0006A-5A43-4BFE-AD83-6701CA8F4129}"/>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5" name="Footer Placeholder 4">
            <a:extLst>
              <a:ext uri="{FF2B5EF4-FFF2-40B4-BE49-F238E27FC236}">
                <a16:creationId xmlns:a16="http://schemas.microsoft.com/office/drawing/2014/main" id="{28CB0C84-073F-4443-B876-8B894CF6B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870FD-32E7-4839-B004-3AE2D2422E20}"/>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361259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B87F-1C64-4A9B-B15C-E1202CC9FD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9DBAE-7232-4DB3-8B6B-87F215813F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4B733-1A9C-414F-A0D3-9D6B659E04FE}"/>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5" name="Footer Placeholder 4">
            <a:extLst>
              <a:ext uri="{FF2B5EF4-FFF2-40B4-BE49-F238E27FC236}">
                <a16:creationId xmlns:a16="http://schemas.microsoft.com/office/drawing/2014/main" id="{161B9A73-D087-4290-8BE0-943C07029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3825D-25A9-4D8E-85B8-A4D847286F96}"/>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381019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466AB-1F77-4B33-A635-6A47129E4A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A0AD49-1B79-454C-AC5E-2D4726087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3C10B-4D21-4842-8B4C-A717132201D3}"/>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5" name="Footer Placeholder 4">
            <a:extLst>
              <a:ext uri="{FF2B5EF4-FFF2-40B4-BE49-F238E27FC236}">
                <a16:creationId xmlns:a16="http://schemas.microsoft.com/office/drawing/2014/main" id="{1B888193-1D4B-4CD1-B1DC-C64BA674B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41F5D-7A35-4E54-ABA3-B7F1DB2E5CAD}"/>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176969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40345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40302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03769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3489230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381911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470723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95568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84785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58CC-4038-46E0-8EB0-3F64216C0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246CD-9445-4FAE-BB9E-930F74194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2CCB5-0741-45ED-88BE-F2F2D862B809}"/>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5" name="Footer Placeholder 4">
            <a:extLst>
              <a:ext uri="{FF2B5EF4-FFF2-40B4-BE49-F238E27FC236}">
                <a16:creationId xmlns:a16="http://schemas.microsoft.com/office/drawing/2014/main" id="{E9ABD2B6-75ED-4653-AC6E-EA3287F58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E7AD4-FFCB-4F5E-8D0F-F6755E2B07AA}"/>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2368963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316260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778953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55944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FB9C-8FC4-43D1-8ABA-FA57C30E4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A7443-2EEC-43ED-B8C2-5BAEA52C7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8F60F-9963-4B77-910F-BBE81266AD85}"/>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5" name="Footer Placeholder 4">
            <a:extLst>
              <a:ext uri="{FF2B5EF4-FFF2-40B4-BE49-F238E27FC236}">
                <a16:creationId xmlns:a16="http://schemas.microsoft.com/office/drawing/2014/main" id="{62D9FD5D-744E-4749-BB6F-E9C748386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ACCD1-1B72-4712-88CA-76FC184DDD36}"/>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65686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B789-21EF-4EBD-9AD2-A74B04AA3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3F0F1-3961-4484-BD78-147C97EC98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28874-2895-40A7-BA17-081A036B6F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69CB5-DB09-41E9-95B7-2D1120111078}"/>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6" name="Footer Placeholder 5">
            <a:extLst>
              <a:ext uri="{FF2B5EF4-FFF2-40B4-BE49-F238E27FC236}">
                <a16:creationId xmlns:a16="http://schemas.microsoft.com/office/drawing/2014/main" id="{5A2497CE-DCF2-4CC8-94DF-C398BFB31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EB64F-5D2F-4DA7-BFC4-C70B9DE7475C}"/>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159092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ADF7-C0D2-4C91-8E38-A76065728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53E36-684A-4902-9283-948DC3BBD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E319F-F08C-4FB1-8BF7-A717B2C3DE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E498A5-B412-440C-8C1B-E53698D31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75C7D-7498-42D1-BC2A-6122C713C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D1EDDF-41D7-4524-98C5-8D9C1D03511F}"/>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8" name="Footer Placeholder 7">
            <a:extLst>
              <a:ext uri="{FF2B5EF4-FFF2-40B4-BE49-F238E27FC236}">
                <a16:creationId xmlns:a16="http://schemas.microsoft.com/office/drawing/2014/main" id="{07D1140A-CE98-41DC-9F31-A06D880EA4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8308E2-0D21-43CA-8099-F5EABFE0BA57}"/>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264222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61BA-6CBF-4D84-9762-355E74148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94B37D-7A6D-40D4-85D1-A3CABFBDC3F0}"/>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4" name="Footer Placeholder 3">
            <a:extLst>
              <a:ext uri="{FF2B5EF4-FFF2-40B4-BE49-F238E27FC236}">
                <a16:creationId xmlns:a16="http://schemas.microsoft.com/office/drawing/2014/main" id="{EE0BBE2F-28C1-4B50-9459-A006BB006C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08C08F-4F40-4B1F-95AD-B5616B016473}"/>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2446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2B42D-C0A9-43DB-9B3A-01DB193F7957}"/>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3" name="Footer Placeholder 2">
            <a:extLst>
              <a:ext uri="{FF2B5EF4-FFF2-40B4-BE49-F238E27FC236}">
                <a16:creationId xmlns:a16="http://schemas.microsoft.com/office/drawing/2014/main" id="{87B1FDBF-A6AE-41D8-9A76-196195A68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55BFED-D3BE-42AB-87EC-4140A49034FE}"/>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79958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6148-ECB8-4CF2-8EF5-4DE3D92E7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ACD804-0270-413C-9F67-9D8635996C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C8953-2CB4-4D0C-B717-CF414486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EF96C-FF80-4ABE-95ED-3F56D707F2A4}"/>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6" name="Footer Placeholder 5">
            <a:extLst>
              <a:ext uri="{FF2B5EF4-FFF2-40B4-BE49-F238E27FC236}">
                <a16:creationId xmlns:a16="http://schemas.microsoft.com/office/drawing/2014/main" id="{B8168FC2-0BA0-400C-A923-399010AFB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5E6B9-00D3-494F-87D2-3A4C2896C3B5}"/>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321994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4B0F-216A-4425-9656-57A61A314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072FD-DAE7-47E5-B4EC-06F95D46A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807EE2-2E19-42B5-AC95-93FEBFCA4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FCC87-4FFA-4C13-917E-C4D95E6F0089}"/>
              </a:ext>
            </a:extLst>
          </p:cNvPr>
          <p:cNvSpPr>
            <a:spLocks noGrp="1"/>
          </p:cNvSpPr>
          <p:nvPr>
            <p:ph type="dt" sz="half" idx="10"/>
          </p:nvPr>
        </p:nvSpPr>
        <p:spPr/>
        <p:txBody>
          <a:bodyPr/>
          <a:lstStyle/>
          <a:p>
            <a:fld id="{621982A1-9523-41A6-AB9E-5DF5105DA572}" type="datetimeFigureOut">
              <a:rPr lang="en-US" smtClean="0"/>
              <a:t>5/7/2021</a:t>
            </a:fld>
            <a:endParaRPr lang="en-US"/>
          </a:p>
        </p:txBody>
      </p:sp>
      <p:sp>
        <p:nvSpPr>
          <p:cNvPr id="6" name="Footer Placeholder 5">
            <a:extLst>
              <a:ext uri="{FF2B5EF4-FFF2-40B4-BE49-F238E27FC236}">
                <a16:creationId xmlns:a16="http://schemas.microsoft.com/office/drawing/2014/main" id="{689D3B56-5B22-44A3-8311-67350BAF6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3626F-8168-48A1-8223-9A3553F3E50C}"/>
              </a:ext>
            </a:extLst>
          </p:cNvPr>
          <p:cNvSpPr>
            <a:spLocks noGrp="1"/>
          </p:cNvSpPr>
          <p:nvPr>
            <p:ph type="sldNum" sz="quarter" idx="12"/>
          </p:nvPr>
        </p:nvSpPr>
        <p:spPr/>
        <p:txBody>
          <a:bodyPr/>
          <a:lstStyle/>
          <a:p>
            <a:fld id="{9C1E6C59-3D8D-4B1D-8BA0-12F51A57EC58}" type="slidenum">
              <a:rPr lang="en-US" smtClean="0"/>
              <a:t>‹#›</a:t>
            </a:fld>
            <a:endParaRPr lang="en-US"/>
          </a:p>
        </p:txBody>
      </p:sp>
    </p:spTree>
    <p:extLst>
      <p:ext uri="{BB962C8B-B14F-4D97-AF65-F5344CB8AC3E}">
        <p14:creationId xmlns:p14="http://schemas.microsoft.com/office/powerpoint/2010/main" val="68267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05931-C752-4551-9914-D5CE21067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EC8D21-4550-4659-B520-5B6367B13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56F16-1C02-465E-800C-E7B48D393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982A1-9523-41A6-AB9E-5DF5105DA572}" type="datetimeFigureOut">
              <a:rPr lang="en-US" smtClean="0"/>
              <a:t>5/7/2021</a:t>
            </a:fld>
            <a:endParaRPr lang="en-US"/>
          </a:p>
        </p:txBody>
      </p:sp>
      <p:sp>
        <p:nvSpPr>
          <p:cNvPr id="5" name="Footer Placeholder 4">
            <a:extLst>
              <a:ext uri="{FF2B5EF4-FFF2-40B4-BE49-F238E27FC236}">
                <a16:creationId xmlns:a16="http://schemas.microsoft.com/office/drawing/2014/main" id="{2E1603AD-579D-47AA-A629-1C8730788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2CB243-F7AA-4959-883A-111B9EA51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E6C59-3D8D-4B1D-8BA0-12F51A57EC58}" type="slidenum">
              <a:rPr lang="en-US" smtClean="0"/>
              <a:t>‹#›</a:t>
            </a:fld>
            <a:endParaRPr lang="en-US"/>
          </a:p>
        </p:txBody>
      </p:sp>
    </p:spTree>
    <p:extLst>
      <p:ext uri="{BB962C8B-B14F-4D97-AF65-F5344CB8AC3E}">
        <p14:creationId xmlns:p14="http://schemas.microsoft.com/office/powerpoint/2010/main" val="239129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5/7/2021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extLst>
      <p:ext uri="{BB962C8B-B14F-4D97-AF65-F5344CB8AC3E}">
        <p14:creationId xmlns:p14="http://schemas.microsoft.com/office/powerpoint/2010/main" val="2708397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hyperlink" Target="http://www.volvogroup.com/group/global/en-gb/suppliers/existingsuppliers/PurchasetoPay/Pages/contactcenter.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0"/>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1"/>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3"/>
          <p:cNvPicPr>
            <a:picLocks noChangeAspect="1"/>
          </p:cNvPicPr>
          <p:nvPr/>
        </p:nvPicPr>
        <p:blipFill>
          <a:blip r:embed="rId2"/>
          <a:stretch>
            <a:fillRect/>
          </a:stretch>
        </p:blipFill>
        <p:spPr>
          <a:xfrm>
            <a:off x="5684521" y="6217920"/>
            <a:ext cx="4754879" cy="640080"/>
          </a:xfrm>
          <a:prstGeom prst="rect">
            <a:avLst/>
          </a:prstGeom>
        </p:spPr>
      </p:pic>
      <p:pic>
        <p:nvPicPr>
          <p:cNvPr id="4" name="Picture 4"/>
          <p:cNvPicPr>
            <a:picLocks noChangeAspect="1"/>
          </p:cNvPicPr>
          <p:nvPr/>
        </p:nvPicPr>
        <p:blipFill>
          <a:blip r:embed="rId3"/>
          <a:stretch>
            <a:fillRect/>
          </a:stretch>
        </p:blipFill>
        <p:spPr>
          <a:xfrm>
            <a:off x="5021579" y="0"/>
            <a:ext cx="5646420" cy="5196840"/>
          </a:xfrm>
          <a:prstGeom prst="rect">
            <a:avLst/>
          </a:prstGeom>
        </p:spPr>
      </p:pic>
      <p:pic>
        <p:nvPicPr>
          <p:cNvPr id="5" name="Picture 5"/>
          <p:cNvPicPr>
            <a:picLocks noChangeAspect="1"/>
          </p:cNvPicPr>
          <p:nvPr/>
        </p:nvPicPr>
        <p:blipFill>
          <a:blip r:embed="rId4"/>
          <a:stretch>
            <a:fillRect/>
          </a:stretch>
        </p:blipFill>
        <p:spPr>
          <a:xfrm>
            <a:off x="2202180" y="563880"/>
            <a:ext cx="2827020" cy="3695700"/>
          </a:xfrm>
          <a:prstGeom prst="rect">
            <a:avLst/>
          </a:prstGeom>
        </p:spPr>
      </p:pic>
      <p:sp>
        <p:nvSpPr>
          <p:cNvPr id="9" name="Freeform 5"/>
          <p:cNvSpPr/>
          <p:nvPr/>
        </p:nvSpPr>
        <p:spPr>
          <a:xfrm>
            <a:off x="1358900" y="393700"/>
            <a:ext cx="9410700" cy="3327400"/>
          </a:xfrm>
          <a:custGeom>
            <a:avLst/>
            <a:gdLst>
              <a:gd name="connsiteX0" fmla="*/ 57150 w 9410700"/>
              <a:gd name="connsiteY0" fmla="*/ 1380363 h 3327400"/>
              <a:gd name="connsiteX1" fmla="*/ 2738373 w 9410700"/>
              <a:gd name="connsiteY1" fmla="*/ 75438 h 3327400"/>
              <a:gd name="connsiteX2" fmla="*/ 6745605 w 9410700"/>
              <a:gd name="connsiteY2" fmla="*/ 3337687 h 3327400"/>
              <a:gd name="connsiteX3" fmla="*/ 9417050 w 9410700"/>
              <a:gd name="connsiteY3" fmla="*/ 2032762 h 3327400"/>
            </a:gdLst>
            <a:ahLst/>
            <a:cxnLst>
              <a:cxn ang="0">
                <a:pos x="connsiteX0" y="connsiteY0"/>
              </a:cxn>
              <a:cxn ang="0">
                <a:pos x="connsiteX1" y="connsiteY1"/>
              </a:cxn>
              <a:cxn ang="0">
                <a:pos x="connsiteX2" y="connsiteY2"/>
              </a:cxn>
              <a:cxn ang="0">
                <a:pos x="connsiteX3" y="connsiteY3"/>
              </a:cxn>
            </a:cxnLst>
            <a:rect l="l" t="t" r="r" b="b"/>
            <a:pathLst>
              <a:path w="9410700" h="3327400">
                <a:moveTo>
                  <a:pt x="57150" y="1380363"/>
                </a:moveTo>
                <a:cubicBezTo>
                  <a:pt x="833043" y="564769"/>
                  <a:pt x="1618741" y="-250824"/>
                  <a:pt x="2738373" y="75438"/>
                </a:cubicBezTo>
                <a:cubicBezTo>
                  <a:pt x="3858133" y="401574"/>
                  <a:pt x="5635752" y="3011424"/>
                  <a:pt x="6745605" y="3337687"/>
                </a:cubicBezTo>
                <a:cubicBezTo>
                  <a:pt x="7855457" y="3663950"/>
                  <a:pt x="8975090" y="2248662"/>
                  <a:pt x="9417050" y="2032762"/>
                </a:cubicBezTo>
              </a:path>
            </a:pathLst>
          </a:custGeom>
          <a:ln w="127000">
            <a:solidFill>
              <a:srgbClr val="B5B6B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6"/>
          <p:cNvSpPr/>
          <p:nvPr/>
        </p:nvSpPr>
        <p:spPr>
          <a:xfrm>
            <a:off x="1524000" y="4564063"/>
            <a:ext cx="9036050" cy="1222375"/>
          </a:xfrm>
          <a:custGeom>
            <a:avLst/>
            <a:gdLst>
              <a:gd name="connsiteX0" fmla="*/ 0 w 9036050"/>
              <a:gd name="connsiteY0" fmla="*/ 1222375 h 1222375"/>
              <a:gd name="connsiteX1" fmla="*/ 9036050 w 9036050"/>
              <a:gd name="connsiteY1" fmla="*/ 1222375 h 1222375"/>
              <a:gd name="connsiteX2" fmla="*/ 9036050 w 9036050"/>
              <a:gd name="connsiteY2" fmla="*/ 0 h 1222375"/>
              <a:gd name="connsiteX3" fmla="*/ 0 w 9036050"/>
              <a:gd name="connsiteY3" fmla="*/ 0 h 1222375"/>
              <a:gd name="connsiteX4" fmla="*/ 0 w 9036050"/>
              <a:gd name="connsiteY4" fmla="*/ 1222375 h 122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6050" h="1222375">
                <a:moveTo>
                  <a:pt x="0" y="1222375"/>
                </a:moveTo>
                <a:lnTo>
                  <a:pt x="9036050" y="1222375"/>
                </a:lnTo>
                <a:lnTo>
                  <a:pt x="9036050" y="0"/>
                </a:lnTo>
                <a:lnTo>
                  <a:pt x="0" y="0"/>
                </a:lnTo>
                <a:lnTo>
                  <a:pt x="0" y="1222375"/>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7"/>
          <p:cNvSpPr txBox="1"/>
          <p:nvPr/>
        </p:nvSpPr>
        <p:spPr>
          <a:xfrm>
            <a:off x="1524000" y="5115255"/>
            <a:ext cx="9144000" cy="1638910"/>
          </a:xfrm>
          <a:prstGeom prst="rect">
            <a:avLst/>
          </a:prstGeom>
          <a:noFill/>
        </p:spPr>
        <p:txBody>
          <a:bodyPr wrap="square" lIns="0" tIns="0" rIns="0" bIns="0" rtlCol="0">
            <a:spAutoFit/>
          </a:bodyPr>
          <a:lstStyle/>
          <a:p>
            <a:pPr indent="685800"/>
            <a:r>
              <a:rPr lang="en-US" altLang="zh-CN" sz="2800" dirty="0">
                <a:solidFill>
                  <a:srgbClr val="000000"/>
                </a:solidFill>
                <a:latin typeface="Arial"/>
                <a:ea typeface="Arial"/>
              </a:rPr>
              <a:t>Viewing</a:t>
            </a:r>
            <a:r>
              <a:rPr lang="en-US" altLang="zh-CN" sz="2800" dirty="0">
                <a:solidFill>
                  <a:srgbClr val="000000"/>
                </a:solidFill>
                <a:latin typeface="Arial"/>
                <a:cs typeface="Arial"/>
              </a:rPr>
              <a:t> </a:t>
            </a:r>
            <a:r>
              <a:rPr lang="en-US" altLang="zh-CN" sz="2800" dirty="0">
                <a:solidFill>
                  <a:srgbClr val="000000"/>
                </a:solidFill>
                <a:latin typeface="Arial"/>
                <a:ea typeface="Arial"/>
              </a:rPr>
              <a:t>Vendor</a:t>
            </a:r>
            <a:r>
              <a:rPr lang="en-US" altLang="zh-CN" sz="2800" dirty="0">
                <a:solidFill>
                  <a:srgbClr val="000000"/>
                </a:solidFill>
                <a:latin typeface="Arial"/>
                <a:cs typeface="Arial"/>
              </a:rPr>
              <a:t> </a:t>
            </a:r>
            <a:r>
              <a:rPr lang="en-US" altLang="zh-CN" sz="2800" dirty="0">
                <a:solidFill>
                  <a:srgbClr val="000000"/>
                </a:solidFill>
                <a:latin typeface="Arial"/>
                <a:ea typeface="Arial"/>
              </a:rPr>
              <a:t>Invoices</a:t>
            </a:r>
            <a:r>
              <a:rPr lang="en-US" altLang="zh-CN" sz="2800" dirty="0">
                <a:solidFill>
                  <a:srgbClr val="000000"/>
                </a:solidFill>
                <a:latin typeface="Arial"/>
                <a:cs typeface="Arial"/>
              </a:rPr>
              <a:t> </a:t>
            </a:r>
            <a:r>
              <a:rPr lang="en-US" altLang="zh-CN" sz="2800" dirty="0">
                <a:solidFill>
                  <a:srgbClr val="000000"/>
                </a:solidFill>
                <a:latin typeface="Arial"/>
                <a:ea typeface="Arial"/>
              </a:rPr>
              <a:t>(</a:t>
            </a:r>
            <a:r>
              <a:rPr lang="en-US" altLang="zh-CN" sz="2800" b="1" dirty="0">
                <a:solidFill>
                  <a:srgbClr val="000000"/>
                </a:solidFill>
                <a:latin typeface="Arial"/>
                <a:ea typeface="Arial"/>
              </a:rPr>
              <a:t>VVI)</a:t>
            </a:r>
            <a:r>
              <a:rPr lang="en-US" altLang="zh-CN" sz="2800" b="1" dirty="0">
                <a:solidFill>
                  <a:srgbClr val="000000"/>
                </a:solidFill>
                <a:latin typeface="Arial"/>
                <a:cs typeface="Arial"/>
              </a:rPr>
              <a:t> </a:t>
            </a:r>
            <a:r>
              <a:rPr lang="en-US" altLang="zh-CN" sz="2800" dirty="0">
                <a:solidFill>
                  <a:srgbClr val="000000"/>
                </a:solidFill>
                <a:latin typeface="Arial"/>
                <a:ea typeface="Arial"/>
              </a:rPr>
              <a:t>Manuel de </a:t>
            </a:r>
            <a:r>
              <a:rPr lang="en-US" altLang="zh-CN" sz="2800" dirty="0" err="1">
                <a:solidFill>
                  <a:srgbClr val="000000"/>
                </a:solidFill>
                <a:latin typeface="Arial"/>
                <a:ea typeface="Arial"/>
              </a:rPr>
              <a:t>l'Utilisateur</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64"/>
              </a:lnSpc>
            </a:pPr>
            <a:endParaRPr lang="en-US" dirty="0"/>
          </a:p>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1280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2072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8"/>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49"/>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1" name="Picture 51"/>
          <p:cNvPicPr>
            <a:picLocks noChangeAspect="1"/>
          </p:cNvPicPr>
          <p:nvPr/>
        </p:nvPicPr>
        <p:blipFill>
          <a:blip r:embed="rId2"/>
          <a:stretch>
            <a:fillRect/>
          </a:stretch>
        </p:blipFill>
        <p:spPr>
          <a:xfrm>
            <a:off x="5684521" y="6217920"/>
            <a:ext cx="4754879" cy="640080"/>
          </a:xfrm>
          <a:prstGeom prst="rect">
            <a:avLst/>
          </a:prstGeom>
        </p:spPr>
      </p:pic>
      <p:pic>
        <p:nvPicPr>
          <p:cNvPr id="52" name="Picture 52"/>
          <p:cNvPicPr>
            <a:picLocks noChangeAspect="1"/>
          </p:cNvPicPr>
          <p:nvPr/>
        </p:nvPicPr>
        <p:blipFill>
          <a:blip r:embed="rId3"/>
          <a:stretch>
            <a:fillRect/>
          </a:stretch>
        </p:blipFill>
        <p:spPr>
          <a:xfrm>
            <a:off x="1661160" y="0"/>
            <a:ext cx="9006840" cy="5196840"/>
          </a:xfrm>
          <a:prstGeom prst="rect">
            <a:avLst/>
          </a:prstGeom>
        </p:spPr>
      </p:pic>
      <p:sp>
        <p:nvSpPr>
          <p:cNvPr id="2" name="TextBox 52"/>
          <p:cNvSpPr txBox="1"/>
          <p:nvPr/>
        </p:nvSpPr>
        <p:spPr>
          <a:xfrm>
            <a:off x="1221543" y="0"/>
            <a:ext cx="8644546" cy="7135287"/>
          </a:xfrm>
          <a:prstGeom prst="rect">
            <a:avLst/>
          </a:prstGeom>
          <a:noFill/>
        </p:spPr>
        <p:txBody>
          <a:bodyPr wrap="square" lIns="0" tIns="0" rIns="0" bIns="0" rtlCol="0">
            <a:spAutoFit/>
          </a:bodyPr>
          <a:lstStyle/>
          <a:p>
            <a:r>
              <a:rPr lang="en-US" altLang="zh-CN" sz="3200" b="1" spc="-15" dirty="0">
                <a:solidFill>
                  <a:srgbClr val="5F5F5F"/>
                </a:solidFill>
                <a:latin typeface="Arial"/>
                <a:ea typeface="Arial"/>
              </a:rPr>
              <a:t>Factures </a:t>
            </a:r>
            <a:r>
              <a:rPr lang="en-US" altLang="zh-CN" sz="3200" b="1" spc="-10" dirty="0">
                <a:solidFill>
                  <a:srgbClr val="5F5F5F"/>
                </a:solidFill>
                <a:latin typeface="Arial"/>
                <a:ea typeface="Arial"/>
              </a:rPr>
              <a: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r>
              <a:rPr lang="fr-FR" sz="1600" dirty="0" err="1">
                <a:latin typeface="Arial" panose="020B0604020202020204" pitchFamily="34" charset="0"/>
                <a:cs typeface="Arial" panose="020B0604020202020204" pitchFamily="34" charset="0"/>
              </a:rPr>
              <a:t>Sélecionnez</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invoices</a:t>
            </a:r>
            <a:r>
              <a:rPr lang="fr-FR" sz="1600" dirty="0">
                <a:latin typeface="Arial" panose="020B0604020202020204" pitchFamily="34" charset="0"/>
                <a:cs typeface="Arial" panose="020B0604020202020204" pitchFamily="34" charset="0"/>
              </a:rPr>
              <a:t>” à gauche sur le site d’</a:t>
            </a:r>
            <a:r>
              <a:rPr lang="fr-FR" sz="1600" dirty="0" err="1">
                <a:latin typeface="Arial" panose="020B0604020202020204" pitchFamily="34" charset="0"/>
                <a:cs typeface="Arial" panose="020B0604020202020204" pitchFamily="34" charset="0"/>
              </a:rPr>
              <a:t>acceuil</a:t>
            </a:r>
            <a:r>
              <a:rPr lang="fr-FR" sz="1600" dirty="0">
                <a:latin typeface="Arial" panose="020B0604020202020204" pitchFamily="34" charset="0"/>
                <a:cs typeface="Arial" panose="020B0604020202020204" pitchFamily="34" charset="0"/>
              </a:rPr>
              <a:t>.</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Entrez votre numéro de fournisseur, sélectionnez le pays (celui qui se trouve sur vos factures) et sélectionnez le code d'entreprise Volvo approprié dans la liste déroulante et cliquez sur</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search</a:t>
            </a:r>
            <a:r>
              <a:rPr lang="en-US"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Ce sont les seuls champs requis pour effectuer une recherche.</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Notez : les entreprises Volvo apparaissent par ordre alphabétique par le nom de l'entreprise. Les autres sélections sont facultatives. Le système utilise automatiquement les 12 derniers mois si rien d'autre n'est sélectionné pour la date de facturation.</a:t>
            </a:r>
          </a:p>
          <a:p>
            <a:pPr>
              <a:lnSpc>
                <a:spcPts val="1864"/>
              </a:lnSpc>
            </a:pPr>
            <a:endParaRPr lang="en-US" dirty="0"/>
          </a:p>
          <a:p>
            <a:pPr indent="327050"/>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3"/>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4" name="Freeform 54"/>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56" name="Picture 56"/>
          <p:cNvPicPr>
            <a:picLocks noChangeAspect="1"/>
          </p:cNvPicPr>
          <p:nvPr/>
        </p:nvPicPr>
        <p:blipFill>
          <a:blip r:embed="rId2"/>
          <a:stretch>
            <a:fillRect/>
          </a:stretch>
        </p:blipFill>
        <p:spPr>
          <a:xfrm>
            <a:off x="5684521" y="6217920"/>
            <a:ext cx="4754879" cy="640080"/>
          </a:xfrm>
          <a:prstGeom prst="rect">
            <a:avLst/>
          </a:prstGeom>
        </p:spPr>
      </p:pic>
      <p:pic>
        <p:nvPicPr>
          <p:cNvPr id="57" name="Picture 57"/>
          <p:cNvPicPr>
            <a:picLocks noChangeAspect="1"/>
          </p:cNvPicPr>
          <p:nvPr/>
        </p:nvPicPr>
        <p:blipFill>
          <a:blip r:embed="rId3"/>
          <a:stretch>
            <a:fillRect/>
          </a:stretch>
        </p:blipFill>
        <p:spPr>
          <a:xfrm>
            <a:off x="3078480" y="0"/>
            <a:ext cx="7589520" cy="5196840"/>
          </a:xfrm>
          <a:prstGeom prst="rect">
            <a:avLst/>
          </a:prstGeom>
        </p:spPr>
      </p:pic>
      <p:sp>
        <p:nvSpPr>
          <p:cNvPr id="2" name="TextBox 57"/>
          <p:cNvSpPr txBox="1"/>
          <p:nvPr/>
        </p:nvSpPr>
        <p:spPr>
          <a:xfrm>
            <a:off x="1179341" y="122362"/>
            <a:ext cx="7054063" cy="6627455"/>
          </a:xfrm>
          <a:prstGeom prst="rect">
            <a:avLst/>
          </a:prstGeom>
          <a:noFill/>
        </p:spPr>
        <p:txBody>
          <a:bodyPr wrap="square" lIns="0" tIns="0" rIns="0" bIns="0" rtlCol="0">
            <a:spAutoFit/>
          </a:bodyPr>
          <a:lstStyle/>
          <a:p>
            <a:r>
              <a:rPr lang="en-US" altLang="zh-CN" sz="3200" b="1" spc="-15" dirty="0">
                <a:solidFill>
                  <a:srgbClr val="5F5F5F"/>
                </a:solidFill>
                <a:latin typeface="Arial"/>
                <a:ea typeface="Arial"/>
              </a:rPr>
              <a:t>Factures </a:t>
            </a:r>
            <a:r>
              <a:rPr lang="en-US" altLang="zh-CN" sz="3200" b="1" spc="-10" dirty="0">
                <a:solidFill>
                  <a:srgbClr val="5F5F5F"/>
                </a:solidFill>
                <a:latin typeface="Arial"/>
                <a:ea typeface="Arial"/>
              </a:rPr>
              <a:t>:</a:t>
            </a:r>
          </a:p>
          <a:p>
            <a:pPr>
              <a:lnSpc>
                <a:spcPts val="1000"/>
              </a:lnSpc>
            </a:pPr>
            <a:endParaRPr lang="en-US" dirty="0">
              <a:solidFill>
                <a:prstClr val="black"/>
              </a:solidFill>
              <a:latin typeface="Calibri"/>
            </a:endParaRPr>
          </a:p>
          <a:p>
            <a:pPr>
              <a:lnSpc>
                <a:spcPts val="1069"/>
              </a:lnSpc>
            </a:pPr>
            <a:endParaRPr lang="en-US" dirty="0">
              <a:solidFill>
                <a:prstClr val="black"/>
              </a:solidFill>
              <a:latin typeface="Calibri"/>
            </a:endParaRPr>
          </a:p>
          <a:p>
            <a:r>
              <a:rPr lang="fr-FR" altLang="zh-CN" sz="1600" dirty="0">
                <a:solidFill>
                  <a:srgbClr val="000000"/>
                </a:solidFill>
                <a:latin typeface="Arial"/>
                <a:ea typeface="Arial"/>
              </a:rPr>
              <a:t>Utilisez les icônes de calendrier pour sélectionner une plage de dates :</a:t>
            </a: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r>
              <a:rPr lang="en-US" b="1" dirty="0" err="1">
                <a:solidFill>
                  <a:srgbClr val="FF0000"/>
                </a:solidFill>
                <a:latin typeface="Arial" panose="020B0604020202020204" pitchFamily="34" charset="0"/>
                <a:cs typeface="Arial" panose="020B0604020202020204" pitchFamily="34" charset="0"/>
              </a:rPr>
              <a:t>Veuillez</a:t>
            </a:r>
            <a:r>
              <a:rPr lang="en-US" b="1" dirty="0">
                <a:solidFill>
                  <a:srgbClr val="FF0000"/>
                </a:solidFill>
                <a:latin typeface="Arial" panose="020B0604020202020204" pitchFamily="34" charset="0"/>
                <a:cs typeface="Arial" panose="020B0604020202020204" pitchFamily="34" charset="0"/>
              </a:rPr>
              <a:t> noter que la </a:t>
            </a:r>
            <a:r>
              <a:rPr lang="en-US" b="1" dirty="0" err="1">
                <a:solidFill>
                  <a:srgbClr val="FF0000"/>
                </a:solidFill>
                <a:latin typeface="Arial" panose="020B0604020202020204" pitchFamily="34" charset="0"/>
                <a:cs typeface="Arial" panose="020B0604020202020204" pitchFamily="34" charset="0"/>
              </a:rPr>
              <a:t>quantité</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d'informations</a:t>
            </a:r>
            <a:r>
              <a:rPr lang="en-US" b="1" dirty="0">
                <a:solidFill>
                  <a:srgbClr val="FF0000"/>
                </a:solidFill>
                <a:latin typeface="Arial" panose="020B0604020202020204" pitchFamily="34" charset="0"/>
                <a:cs typeface="Arial" panose="020B0604020202020204" pitchFamily="34" charset="0"/>
              </a:rPr>
              <a:t> que </a:t>
            </a:r>
            <a:r>
              <a:rPr lang="en-US" b="1" dirty="0" err="1">
                <a:solidFill>
                  <a:srgbClr val="FF0000"/>
                </a:solidFill>
                <a:latin typeface="Arial" panose="020B0604020202020204" pitchFamily="34" charset="0"/>
                <a:cs typeface="Arial" panose="020B0604020202020204" pitchFamily="34" charset="0"/>
              </a:rPr>
              <a:t>vous</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pouvez</a:t>
            </a:r>
            <a:r>
              <a:rPr lang="en-US" b="1" dirty="0">
                <a:solidFill>
                  <a:srgbClr val="FF0000"/>
                </a:solidFill>
                <a:latin typeface="Arial" panose="020B0604020202020204" pitchFamily="34" charset="0"/>
                <a:cs typeface="Arial" panose="020B0604020202020204" pitchFamily="34" charset="0"/>
              </a:rPr>
              <a:t> consulter </a:t>
            </a:r>
            <a:r>
              <a:rPr lang="en-US" b="1" dirty="0" err="1">
                <a:solidFill>
                  <a:srgbClr val="FF0000"/>
                </a:solidFill>
                <a:latin typeface="Arial" panose="020B0604020202020204" pitchFamily="34" charset="0"/>
                <a:cs typeface="Arial" panose="020B0604020202020204" pitchFamily="34" charset="0"/>
              </a:rPr>
              <a:t>varie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d'une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entreprise</a:t>
            </a:r>
            <a:r>
              <a:rPr lang="en-US" b="1" dirty="0">
                <a:solidFill>
                  <a:srgbClr val="FF0000"/>
                </a:solidFill>
                <a:latin typeface="Arial" panose="020B0604020202020204" pitchFamily="34" charset="0"/>
                <a:cs typeface="Arial" panose="020B0604020202020204" pitchFamily="34" charset="0"/>
              </a:rPr>
              <a:t> à </a:t>
            </a:r>
            <a:r>
              <a:rPr lang="en-US" b="1" dirty="0" err="1">
                <a:solidFill>
                  <a:srgbClr val="FF0000"/>
                </a:solidFill>
                <a:latin typeface="Arial" panose="020B0604020202020204" pitchFamily="34" charset="0"/>
                <a:cs typeface="Arial" panose="020B0604020202020204" pitchFamily="34" charset="0"/>
              </a:rPr>
              <a:t>l'autre</a:t>
            </a:r>
            <a:r>
              <a:rPr lang="en-US" b="1" dirty="0">
                <a:solidFill>
                  <a:srgbClr val="FF0000"/>
                </a:solidFill>
                <a:latin typeface="Arial" panose="020B0604020202020204" pitchFamily="34" charset="0"/>
                <a:cs typeface="Arial" panose="020B0604020202020204" pitchFamily="34" charset="0"/>
              </a:rPr>
              <a:t>. Les codes </a:t>
            </a:r>
            <a:r>
              <a:rPr lang="en-US" b="1" dirty="0" err="1">
                <a:solidFill>
                  <a:srgbClr val="FF0000"/>
                </a:solidFill>
                <a:latin typeface="Arial" panose="020B0604020202020204" pitchFamily="34" charset="0"/>
                <a:cs typeface="Arial" panose="020B0604020202020204" pitchFamily="34" charset="0"/>
              </a:rPr>
              <a:t>d’entreprise</a:t>
            </a:r>
            <a:r>
              <a:rPr lang="en-US" b="1" dirty="0">
                <a:solidFill>
                  <a:srgbClr val="FF0000"/>
                </a:solidFill>
                <a:latin typeface="Arial" panose="020B0604020202020204" pitchFamily="34" charset="0"/>
                <a:cs typeface="Arial" panose="020B0604020202020204" pitchFamily="34" charset="0"/>
              </a:rPr>
              <a:t> plus </a:t>
            </a:r>
            <a:r>
              <a:rPr lang="en-US" b="1" dirty="0" err="1">
                <a:solidFill>
                  <a:srgbClr val="FF0000"/>
                </a:solidFill>
                <a:latin typeface="Arial" panose="020B0604020202020204" pitchFamily="34" charset="0"/>
                <a:cs typeface="Arial" panose="020B0604020202020204" pitchFamily="34" charset="0"/>
              </a:rPr>
              <a:t>récente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peuvent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uniquement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afficher</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l'année</a:t>
            </a:r>
            <a:r>
              <a:rPr lang="en-US" b="1" dirty="0">
                <a:solidFill>
                  <a:srgbClr val="FF0000"/>
                </a:solidFill>
                <a:latin typeface="Arial" panose="020B0604020202020204" pitchFamily="34" charset="0"/>
                <a:cs typeface="Arial" panose="020B0604020202020204" pitchFamily="34" charset="0"/>
              </a:rPr>
              <a:t> qui </a:t>
            </a:r>
            <a:r>
              <a:rPr lang="en-US" b="1" dirty="0" err="1">
                <a:solidFill>
                  <a:srgbClr val="FF0000"/>
                </a:solidFill>
                <a:latin typeface="Arial" panose="020B0604020202020204" pitchFamily="34" charset="0"/>
                <a:cs typeface="Arial" panose="020B0604020202020204" pitchFamily="34" charset="0"/>
              </a:rPr>
              <a:t>est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en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cours</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tandis</a:t>
            </a:r>
            <a:r>
              <a:rPr lang="en-US" b="1" dirty="0">
                <a:solidFill>
                  <a:srgbClr val="FF0000"/>
                </a:solidFill>
                <a:latin typeface="Arial" panose="020B0604020202020204" pitchFamily="34" charset="0"/>
                <a:cs typeface="Arial" panose="020B0604020202020204" pitchFamily="34" charset="0"/>
              </a:rPr>
              <a:t> que </a:t>
            </a:r>
            <a:r>
              <a:rPr lang="en-US" b="1" dirty="0" err="1">
                <a:solidFill>
                  <a:srgbClr val="FF0000"/>
                </a:solidFill>
                <a:latin typeface="Arial" panose="020B0604020202020204" pitchFamily="34" charset="0"/>
                <a:cs typeface="Arial" panose="020B0604020202020204" pitchFamily="34" charset="0"/>
              </a:rPr>
              <a:t>d'autres</a:t>
            </a:r>
            <a:r>
              <a:rPr lang="en-US" b="1" dirty="0">
                <a:solidFill>
                  <a:srgbClr val="FF0000"/>
                </a:solidFill>
                <a:latin typeface="Arial" panose="020B0604020202020204" pitchFamily="34" charset="0"/>
                <a:cs typeface="Arial" panose="020B0604020202020204" pitchFamily="34" charset="0"/>
              </a:rPr>
              <a:t> qui </a:t>
            </a:r>
            <a:r>
              <a:rPr lang="en-US" b="1" dirty="0" err="1">
                <a:solidFill>
                  <a:srgbClr val="FF0000"/>
                </a:solidFill>
                <a:latin typeface="Arial" panose="020B0604020202020204" pitchFamily="34" charset="0"/>
                <a:cs typeface="Arial" panose="020B0604020202020204" pitchFamily="34" charset="0"/>
              </a:rPr>
              <a:t>ont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été</a:t>
            </a:r>
            <a:r>
              <a:rPr lang="en-US" b="1" dirty="0">
                <a:solidFill>
                  <a:srgbClr val="FF0000"/>
                </a:solidFill>
                <a:latin typeface="Arial" panose="020B0604020202020204" pitchFamily="34" charset="0"/>
                <a:cs typeface="Arial" panose="020B0604020202020204" pitchFamily="34" charset="0"/>
              </a:rPr>
              <a:t> sur </a:t>
            </a:r>
            <a:r>
              <a:rPr lang="en-US" b="1" dirty="0" err="1">
                <a:solidFill>
                  <a:srgbClr val="FF0000"/>
                </a:solidFill>
                <a:latin typeface="Arial" panose="020B0604020202020204" pitchFamily="34" charset="0"/>
                <a:cs typeface="Arial" panose="020B0604020202020204" pitchFamily="34" charset="0"/>
              </a:rPr>
              <a:t>notre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système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comptable</a:t>
            </a:r>
            <a:r>
              <a:rPr lang="en-US" b="1" dirty="0">
                <a:solidFill>
                  <a:srgbClr val="FF0000"/>
                </a:solidFill>
                <a:latin typeface="Arial" panose="020B0604020202020204" pitchFamily="34" charset="0"/>
                <a:cs typeface="Arial" panose="020B0604020202020204" pitchFamily="34" charset="0"/>
              </a:rPr>
              <a:t>, 3 </a:t>
            </a:r>
            <a:r>
              <a:rPr lang="en-US" b="1" dirty="0" err="1">
                <a:solidFill>
                  <a:srgbClr val="FF0000"/>
                </a:solidFill>
                <a:latin typeface="Arial" panose="020B0604020202020204" pitchFamily="34" charset="0"/>
                <a:cs typeface="Arial" panose="020B0604020202020204" pitchFamily="34" charset="0"/>
              </a:rPr>
              <a:t>ans</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d'historique</a:t>
            </a:r>
            <a:r>
              <a:rPr lang="en-US" b="1" dirty="0">
                <a:solidFill>
                  <a:srgbClr val="FF0000"/>
                </a:solidFill>
                <a:latin typeface="Arial" panose="020B0604020202020204" pitchFamily="34" charset="0"/>
                <a:cs typeface="Arial" panose="020B0604020202020204" pitchFamily="34" charset="0"/>
              </a:rPr>
              <a:t> de </a:t>
            </a:r>
            <a:r>
              <a:rPr lang="en-US" b="1" dirty="0" err="1">
                <a:solidFill>
                  <a:srgbClr val="FF0000"/>
                </a:solidFill>
                <a:latin typeface="Arial" panose="020B0604020202020204" pitchFamily="34" charset="0"/>
                <a:cs typeface="Arial" panose="020B0604020202020204" pitchFamily="34" charset="0"/>
              </a:rPr>
              <a:t>facturation</a:t>
            </a:r>
            <a:r>
              <a:rPr lang="en-US" b="1" dirty="0">
                <a:solidFill>
                  <a:srgbClr val="FF0000"/>
                </a:solidFill>
                <a:latin typeface="Arial" panose="020B0604020202020204" pitchFamily="34" charset="0"/>
                <a:cs typeface="Arial" panose="020B0604020202020204" pitchFamily="34" charset="0"/>
              </a:rPr>
              <a:t>.</a:t>
            </a:r>
          </a:p>
          <a:p>
            <a:pPr>
              <a:lnSpc>
                <a:spcPts val="1000"/>
              </a:lnSpc>
            </a:pPr>
            <a:endParaRPr lang="en-US" dirty="0">
              <a:solidFill>
                <a:prstClr val="black"/>
              </a:solidFill>
              <a:latin typeface="Calibri"/>
            </a:endParaRPr>
          </a:p>
          <a:p>
            <a:pPr indent="327050"/>
            <a:r>
              <a:rPr lang="en-US" altLang="zh-CN" sz="1100" b="1" dirty="0">
                <a:solidFill>
                  <a:srgbClr val="000000"/>
                </a:solidFill>
                <a:latin typeface="Arial"/>
                <a:ea typeface="Arial"/>
              </a:rPr>
              <a:t>Volvo</a:t>
            </a:r>
            <a:r>
              <a:rPr lang="en-US" altLang="zh-CN" sz="1100" b="1"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8"/>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9" name="Freeform 59"/>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61" name="Picture 61"/>
          <p:cNvPicPr>
            <a:picLocks noChangeAspect="1"/>
          </p:cNvPicPr>
          <p:nvPr/>
        </p:nvPicPr>
        <p:blipFill>
          <a:blip r:embed="rId2"/>
          <a:stretch>
            <a:fillRect/>
          </a:stretch>
        </p:blipFill>
        <p:spPr>
          <a:xfrm>
            <a:off x="5684521" y="6217920"/>
            <a:ext cx="4754879" cy="640080"/>
          </a:xfrm>
          <a:prstGeom prst="rect">
            <a:avLst/>
          </a:prstGeom>
        </p:spPr>
      </p:pic>
      <p:pic>
        <p:nvPicPr>
          <p:cNvPr id="62" name="Picture 62"/>
          <p:cNvPicPr>
            <a:picLocks noChangeAspect="1"/>
          </p:cNvPicPr>
          <p:nvPr/>
        </p:nvPicPr>
        <p:blipFill>
          <a:blip r:embed="rId3"/>
          <a:stretch>
            <a:fillRect/>
          </a:stretch>
        </p:blipFill>
        <p:spPr>
          <a:xfrm>
            <a:off x="1821179" y="0"/>
            <a:ext cx="8846820" cy="5196840"/>
          </a:xfrm>
          <a:prstGeom prst="rect">
            <a:avLst/>
          </a:prstGeom>
        </p:spPr>
      </p:pic>
      <p:sp>
        <p:nvSpPr>
          <p:cNvPr id="2" name="TextBox 62"/>
          <p:cNvSpPr txBox="1"/>
          <p:nvPr/>
        </p:nvSpPr>
        <p:spPr>
          <a:xfrm>
            <a:off x="1584520" y="73110"/>
            <a:ext cx="3856892" cy="3239348"/>
          </a:xfrm>
          <a:prstGeom prst="rect">
            <a:avLst/>
          </a:prstGeom>
          <a:noFill/>
        </p:spPr>
        <p:txBody>
          <a:bodyPr wrap="square" lIns="0" tIns="0" rIns="0" bIns="0" rtlCol="0">
            <a:spAutoFit/>
          </a:bodyPr>
          <a:lstStyle/>
          <a:p>
            <a:r>
              <a:rPr lang="en-US" altLang="zh-CN" sz="3200" b="1" spc="-15" dirty="0">
                <a:solidFill>
                  <a:srgbClr val="5F5F5F"/>
                </a:solidFill>
                <a:latin typeface="Arial"/>
                <a:ea typeface="Arial"/>
              </a:rPr>
              <a:t>Factures </a:t>
            </a:r>
            <a:r>
              <a:rPr lang="en-US" altLang="zh-CN" sz="3200" b="1" spc="-10" dirty="0">
                <a:solidFill>
                  <a:srgbClr val="5F5F5F"/>
                </a:solidFill>
                <a:latin typeface="Arial"/>
                <a:ea typeface="Arial"/>
              </a:rPr>
              <a:t>:</a:t>
            </a: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464"/>
              </a:lnSpc>
            </a:pPr>
            <a:endParaRPr lang="en-US" dirty="0">
              <a:solidFill>
                <a:prstClr val="black"/>
              </a:solidFill>
              <a:latin typeface="Calibri"/>
            </a:endParaRPr>
          </a:p>
          <a:p>
            <a:pPr indent="212750"/>
            <a:r>
              <a:rPr lang="en-US" altLang="zh-CN" sz="1600" dirty="0">
                <a:solidFill>
                  <a:srgbClr val="000000"/>
                </a:solidFill>
                <a:latin typeface="Arial"/>
                <a:ea typeface="Arial"/>
              </a:rPr>
              <a:t>Les conseils pour la recherche : </a:t>
            </a:r>
          </a:p>
        </p:txBody>
      </p:sp>
      <p:sp>
        <p:nvSpPr>
          <p:cNvPr id="63" name="TextBox 63"/>
          <p:cNvSpPr txBox="1"/>
          <p:nvPr/>
        </p:nvSpPr>
        <p:spPr>
          <a:xfrm>
            <a:off x="1828190" y="3334601"/>
            <a:ext cx="198602" cy="243840"/>
          </a:xfrm>
          <a:prstGeom prst="rect">
            <a:avLst/>
          </a:prstGeom>
          <a:noFill/>
        </p:spPr>
        <p:txBody>
          <a:bodyPr wrap="square" lIns="0" tIns="0" rIns="0" bIns="0" rtlCol="0">
            <a:spAutoFit/>
          </a:bodyPr>
          <a:lstStyle/>
          <a:p>
            <a:r>
              <a:rPr lang="en-US" altLang="zh-CN" sz="1600" spc="-10" dirty="0">
                <a:solidFill>
                  <a:srgbClr val="000000"/>
                </a:solidFill>
                <a:latin typeface="Arial"/>
                <a:ea typeface="Arial"/>
              </a:rPr>
              <a:t>•</a:t>
            </a:r>
          </a:p>
        </p:txBody>
      </p:sp>
      <p:sp>
        <p:nvSpPr>
          <p:cNvPr id="64" name="TextBox 64"/>
          <p:cNvSpPr txBox="1"/>
          <p:nvPr/>
        </p:nvSpPr>
        <p:spPr>
          <a:xfrm>
            <a:off x="2160601" y="3286274"/>
            <a:ext cx="7364975" cy="2000548"/>
          </a:xfrm>
          <a:prstGeom prst="rect">
            <a:avLst/>
          </a:prstGeom>
          <a:noFill/>
        </p:spPr>
        <p:txBody>
          <a:bodyPr wrap="square" lIns="0" tIns="0" rIns="0" bIns="0" rtlCol="0">
            <a:spAutoFit/>
          </a:bodyPr>
          <a:lstStyle/>
          <a:p>
            <a:pPr hangingPunct="0"/>
            <a:r>
              <a:rPr lang="fr-FR" altLang="zh-CN" sz="1600" dirty="0">
                <a:solidFill>
                  <a:srgbClr val="000000"/>
                </a:solidFill>
                <a:latin typeface="Arial"/>
                <a:ea typeface="Arial"/>
              </a:rPr>
              <a:t>Pour chercher une facture spécifique, saisissez le numéro de facture. Vous pouvez utiliser un caractère générique (*) qui affichera toutes les factures commençant par un nombre. C’est utile car il est possible que nous avions enregistré la facture différemment de ce que vous avez montré dans votre grand livre AR : </a:t>
            </a:r>
            <a:br>
              <a:rPr lang="fr-FR" altLang="zh-CN" sz="1600" dirty="0">
                <a:solidFill>
                  <a:srgbClr val="000000"/>
                </a:solidFill>
                <a:latin typeface="Arial"/>
                <a:ea typeface="Arial"/>
              </a:rPr>
            </a:br>
            <a:r>
              <a:rPr lang="en-US" altLang="zh-CN" dirty="0">
                <a:solidFill>
                  <a:prstClr val="black"/>
                </a:solidFill>
                <a:latin typeface="Calibri"/>
              </a:rPr>
              <a:t>	</a:t>
            </a:r>
            <a:r>
              <a:rPr lang="en-US" altLang="zh-CN" sz="1600" dirty="0">
                <a:solidFill>
                  <a:srgbClr val="000000"/>
                </a:solidFill>
                <a:latin typeface="Arial"/>
                <a:ea typeface="Arial"/>
              </a:rPr>
              <a:t>EX:</a:t>
            </a:r>
            <a:r>
              <a:rPr lang="en-US" altLang="zh-CN" sz="1600" dirty="0">
                <a:solidFill>
                  <a:srgbClr val="000000"/>
                </a:solidFill>
                <a:latin typeface="Arial"/>
                <a:ea typeface="宋体" panose="02010600030101010101" pitchFamily="2" charset="-122"/>
                <a:cs typeface="Arial"/>
              </a:rPr>
              <a:t> </a:t>
            </a:r>
            <a:r>
              <a:rPr lang="en-US" altLang="zh-CN" sz="1600" dirty="0">
                <a:solidFill>
                  <a:srgbClr val="000000"/>
                </a:solidFill>
                <a:latin typeface="Arial"/>
                <a:ea typeface="Arial"/>
              </a:rPr>
              <a:t>1234*</a:t>
            </a:r>
            <a:r>
              <a:rPr lang="en-US" altLang="zh-CN" sz="1600" dirty="0">
                <a:solidFill>
                  <a:srgbClr val="000000"/>
                </a:solidFill>
                <a:latin typeface="Arial"/>
                <a:ea typeface="宋体" panose="02010600030101010101" pitchFamily="2" charset="-122"/>
                <a:cs typeface="Arial"/>
              </a:rPr>
              <a:t> </a:t>
            </a:r>
            <a:r>
              <a:rPr lang="en-US" altLang="zh-CN" sz="1600" dirty="0" err="1">
                <a:solidFill>
                  <a:srgbClr val="000000"/>
                </a:solidFill>
                <a:latin typeface="Arial"/>
                <a:ea typeface="Arial"/>
              </a:rPr>
              <a:t>va</a:t>
            </a:r>
            <a:r>
              <a:rPr lang="en-US" altLang="zh-CN" sz="1600" dirty="0">
                <a:solidFill>
                  <a:srgbClr val="000000"/>
                </a:solidFill>
                <a:latin typeface="Arial"/>
                <a:ea typeface="Arial"/>
              </a:rPr>
              <a:t> </a:t>
            </a:r>
            <a:r>
              <a:rPr lang="en-US" altLang="zh-CN" sz="1600" dirty="0" err="1">
                <a:solidFill>
                  <a:srgbClr val="000000"/>
                </a:solidFill>
                <a:latin typeface="Arial"/>
                <a:ea typeface="Arial"/>
              </a:rPr>
              <a:t>montrer</a:t>
            </a:r>
            <a:r>
              <a:rPr lang="en-US" altLang="zh-CN" sz="1600" dirty="0">
                <a:solidFill>
                  <a:srgbClr val="000000"/>
                </a:solidFill>
                <a:latin typeface="Arial"/>
                <a:ea typeface="Arial"/>
              </a:rPr>
              <a:t> </a:t>
            </a:r>
            <a:r>
              <a:rPr lang="en-US" altLang="zh-CN" sz="1600" dirty="0" err="1">
                <a:solidFill>
                  <a:srgbClr val="000000"/>
                </a:solidFill>
                <a:latin typeface="Arial"/>
                <a:ea typeface="Arial"/>
              </a:rPr>
              <a:t>toutes</a:t>
            </a:r>
            <a:r>
              <a:rPr lang="en-US" altLang="zh-CN" sz="1600" dirty="0">
                <a:solidFill>
                  <a:srgbClr val="000000"/>
                </a:solidFill>
                <a:latin typeface="Arial"/>
                <a:ea typeface="Arial"/>
              </a:rPr>
              <a:t> les factures qui se </a:t>
            </a:r>
            <a:r>
              <a:rPr lang="en-US" altLang="zh-CN" sz="1600" dirty="0" err="1">
                <a:solidFill>
                  <a:srgbClr val="000000"/>
                </a:solidFill>
                <a:latin typeface="Arial"/>
                <a:ea typeface="Arial"/>
              </a:rPr>
              <a:t>commencent</a:t>
            </a:r>
            <a:r>
              <a:rPr lang="en-US" altLang="zh-CN" sz="1600" dirty="0">
                <a:solidFill>
                  <a:srgbClr val="000000"/>
                </a:solidFill>
                <a:latin typeface="Arial"/>
                <a:ea typeface="Arial"/>
              </a:rPr>
              <a:t> par 1234.</a:t>
            </a:r>
          </a:p>
          <a:p>
            <a:pPr indent="569975"/>
            <a:br>
              <a:rPr lang="en-US" altLang="zh-CN" sz="1600" dirty="0">
                <a:solidFill>
                  <a:srgbClr val="000000"/>
                </a:solidFill>
                <a:latin typeface="Arial"/>
                <a:ea typeface="Arial"/>
              </a:rPr>
            </a:br>
            <a:endParaRPr lang="en-US" altLang="zh-CN" sz="1600" dirty="0">
              <a:solidFill>
                <a:srgbClr val="000000"/>
              </a:solidFill>
              <a:latin typeface="Arial"/>
              <a:ea typeface="Arial"/>
            </a:endParaRPr>
          </a:p>
        </p:txBody>
      </p:sp>
      <p:sp>
        <p:nvSpPr>
          <p:cNvPr id="65" name="TextBox 65"/>
          <p:cNvSpPr txBox="1"/>
          <p:nvPr/>
        </p:nvSpPr>
        <p:spPr>
          <a:xfrm>
            <a:off x="1828190" y="4913194"/>
            <a:ext cx="7500668" cy="246221"/>
          </a:xfrm>
          <a:prstGeom prst="rect">
            <a:avLst/>
          </a:prstGeom>
          <a:noFill/>
        </p:spPr>
        <p:txBody>
          <a:bodyPr wrap="square" lIns="0" tIns="0" rIns="0" bIns="0" rtlCol="0">
            <a:spAutoFit/>
          </a:bodyPr>
          <a:lstStyle/>
          <a:p>
            <a:pPr>
              <a:tabLst>
                <a:tab pos="344728" algn="l"/>
              </a:tabLst>
            </a:pPr>
            <a:r>
              <a:rPr lang="en-US" altLang="zh-CN" sz="1600" dirty="0">
                <a:solidFill>
                  <a:srgbClr val="000000"/>
                </a:solidFill>
                <a:latin typeface="Arial"/>
                <a:ea typeface="Arial"/>
              </a:rPr>
              <a:t>•  </a:t>
            </a:r>
            <a:r>
              <a:rPr lang="en-US" altLang="zh-CN" sz="1600" dirty="0" err="1">
                <a:solidFill>
                  <a:srgbClr val="000000"/>
                </a:solidFill>
                <a:latin typeface="Arial"/>
                <a:ea typeface="Arial"/>
              </a:rPr>
              <a:t>Vous</a:t>
            </a:r>
            <a:r>
              <a:rPr lang="en-US" altLang="zh-CN" sz="1600" dirty="0">
                <a:solidFill>
                  <a:srgbClr val="000000"/>
                </a:solidFill>
                <a:latin typeface="Arial"/>
                <a:ea typeface="Arial"/>
              </a:rPr>
              <a:t> </a:t>
            </a:r>
            <a:r>
              <a:rPr lang="en-US" altLang="zh-CN" sz="1600" dirty="0" err="1">
                <a:solidFill>
                  <a:srgbClr val="000000"/>
                </a:solidFill>
                <a:latin typeface="Arial"/>
                <a:ea typeface="Arial"/>
              </a:rPr>
              <a:t>pouvez</a:t>
            </a:r>
            <a:r>
              <a:rPr lang="en-US" altLang="zh-CN" sz="1600" dirty="0">
                <a:solidFill>
                  <a:srgbClr val="000000"/>
                </a:solidFill>
                <a:latin typeface="Arial"/>
                <a:ea typeface="Arial"/>
              </a:rPr>
              <a:t> </a:t>
            </a:r>
            <a:r>
              <a:rPr lang="en-US" altLang="zh-CN" sz="1600" dirty="0" err="1">
                <a:solidFill>
                  <a:srgbClr val="000000"/>
                </a:solidFill>
                <a:latin typeface="Arial"/>
                <a:ea typeface="Arial"/>
                <a:cs typeface="Calibri" panose="020F0502020204030204" pitchFamily="34" charset="0"/>
              </a:rPr>
              <a:t>également</a:t>
            </a:r>
            <a:r>
              <a:rPr lang="en-US" altLang="zh-CN" sz="1600" dirty="0">
                <a:solidFill>
                  <a:srgbClr val="000000"/>
                </a:solidFill>
                <a:latin typeface="Arial"/>
                <a:ea typeface="Arial"/>
              </a:rPr>
              <a:t> </a:t>
            </a:r>
            <a:r>
              <a:rPr lang="en-US" altLang="zh-CN" sz="1600" dirty="0" err="1">
                <a:solidFill>
                  <a:srgbClr val="000000"/>
                </a:solidFill>
                <a:latin typeface="Arial"/>
                <a:ea typeface="Arial"/>
              </a:rPr>
              <a:t>chercher</a:t>
            </a:r>
            <a:r>
              <a:rPr lang="en-US" altLang="zh-CN" sz="1600" dirty="0">
                <a:solidFill>
                  <a:srgbClr val="000000"/>
                </a:solidFill>
                <a:latin typeface="Arial"/>
                <a:ea typeface="Arial"/>
              </a:rPr>
              <a:t> les factures </a:t>
            </a:r>
            <a:r>
              <a:rPr lang="en-US" altLang="zh-CN" sz="1600" dirty="0">
                <a:solidFill>
                  <a:srgbClr val="000000"/>
                </a:solidFill>
                <a:latin typeface="Arial"/>
                <a:ea typeface="Arial"/>
                <a:cs typeface="Calibri" panose="020F0502020204030204" pitchFamily="34" charset="0"/>
              </a:rPr>
              <a:t>par le </a:t>
            </a:r>
            <a:r>
              <a:rPr lang="en-US" altLang="zh-CN" sz="1600" dirty="0" err="1">
                <a:solidFill>
                  <a:srgbClr val="000000"/>
                </a:solidFill>
                <a:latin typeface="Arial"/>
                <a:ea typeface="Arial"/>
                <a:cs typeface="Calibri" panose="020F0502020204030204" pitchFamily="34" charset="0"/>
              </a:rPr>
              <a:t>montant</a:t>
            </a:r>
            <a:r>
              <a:rPr lang="en-US" altLang="zh-CN" sz="1600" dirty="0">
                <a:solidFill>
                  <a:srgbClr val="000000"/>
                </a:solidFill>
                <a:latin typeface="Arial"/>
                <a:ea typeface="Arial"/>
                <a:cs typeface="Calibri" panose="020F0502020204030204" pitchFamily="34" charset="0"/>
              </a:rPr>
              <a:t>.</a:t>
            </a:r>
            <a:endParaRPr lang="en-US" altLang="zh-CN" sz="1600" dirty="0">
              <a:solidFill>
                <a:srgbClr val="000000"/>
              </a:solidFill>
              <a:latin typeface="Arial"/>
              <a:ea typeface="Arial"/>
            </a:endParaRPr>
          </a:p>
        </p:txBody>
      </p:sp>
      <p:sp>
        <p:nvSpPr>
          <p:cNvPr id="66" name="TextBox 66"/>
          <p:cNvSpPr txBox="1"/>
          <p:nvPr/>
        </p:nvSpPr>
        <p:spPr>
          <a:xfrm>
            <a:off x="1843243" y="5227321"/>
            <a:ext cx="198495" cy="243840"/>
          </a:xfrm>
          <a:prstGeom prst="rect">
            <a:avLst/>
          </a:prstGeom>
          <a:noFill/>
        </p:spPr>
        <p:txBody>
          <a:bodyPr wrap="square" lIns="0" tIns="0" rIns="0" bIns="0" rtlCol="0">
            <a:spAutoFit/>
          </a:bodyPr>
          <a:lstStyle/>
          <a:p>
            <a:r>
              <a:rPr lang="en-US" altLang="zh-CN" sz="1600" spc="-10" dirty="0">
                <a:solidFill>
                  <a:srgbClr val="000000"/>
                </a:solidFill>
                <a:latin typeface="Arial"/>
                <a:ea typeface="Arial"/>
              </a:rPr>
              <a:t>•</a:t>
            </a:r>
          </a:p>
        </p:txBody>
      </p:sp>
      <p:sp>
        <p:nvSpPr>
          <p:cNvPr id="67" name="TextBox 67"/>
          <p:cNvSpPr txBox="1"/>
          <p:nvPr/>
        </p:nvSpPr>
        <p:spPr>
          <a:xfrm>
            <a:off x="2041738" y="5219047"/>
            <a:ext cx="7500668" cy="984885"/>
          </a:xfrm>
          <a:prstGeom prst="rect">
            <a:avLst/>
          </a:prstGeom>
          <a:noFill/>
        </p:spPr>
        <p:txBody>
          <a:bodyPr wrap="square" lIns="0" tIns="0" rIns="0" bIns="0" rtlCol="0">
            <a:spAutoFit/>
          </a:bodyPr>
          <a:lstStyle/>
          <a:p>
            <a:pPr hangingPunct="0"/>
            <a:r>
              <a:rPr lang="fr-FR" altLang="zh-CN" sz="1600" dirty="0">
                <a:solidFill>
                  <a:srgbClr val="000000"/>
                </a:solidFill>
                <a:latin typeface="Arial"/>
                <a:ea typeface="Arial"/>
              </a:rPr>
              <a:t>Le numéro de référence du fournisseur est l'ID de l'envoi ou l'ASN qui a été envoyé avec l'envoi. Cette option n'est utilisée que pour les fournisseurs auto-facturés. Actuellement, uniquement le Japon, l'Allemagne (VCE), la Suède (VCE) et les États-Unis ont l'</a:t>
            </a:r>
            <a:r>
              <a:rPr lang="fr-FR" altLang="zh-CN" sz="1600" dirty="0" err="1">
                <a:solidFill>
                  <a:srgbClr val="000000"/>
                </a:solidFill>
                <a:latin typeface="Arial"/>
                <a:ea typeface="Arial"/>
              </a:rPr>
              <a:t>autofacturation</a:t>
            </a:r>
            <a:r>
              <a:rPr lang="fr-FR" altLang="zh-CN" sz="1600" dirty="0">
                <a:solidFill>
                  <a:srgbClr val="000000"/>
                </a:solidFill>
                <a:latin typeface="Arial"/>
                <a:ea typeface="Arial"/>
              </a:rPr>
              <a:t>.</a:t>
            </a:r>
            <a:endParaRPr lang="en-US" altLang="zh-CN" sz="1600" dirty="0">
              <a:solidFill>
                <a:srgbClr val="000000"/>
              </a:solidFill>
              <a:latin typeface="Arial"/>
              <a:ea typeface="Arial"/>
            </a:endParaRPr>
          </a:p>
        </p:txBody>
      </p:sp>
      <p:sp>
        <p:nvSpPr>
          <p:cNvPr id="68" name="TextBox 68"/>
          <p:cNvSpPr txBox="1"/>
          <p:nvPr/>
        </p:nvSpPr>
        <p:spPr>
          <a:xfrm>
            <a:off x="1942491" y="6308003"/>
            <a:ext cx="2191155" cy="515526"/>
          </a:xfrm>
          <a:prstGeom prst="rect">
            <a:avLst/>
          </a:prstGeom>
          <a:noFill/>
        </p:spPr>
        <p:txBody>
          <a:bodyPr wrap="square" lIns="0" tIns="0" rIns="0" bIns="0" rtlCol="0">
            <a:spAutoFit/>
          </a:bodyPr>
          <a:lstStyle/>
          <a:p>
            <a:r>
              <a:rPr lang="en-US" altLang="zh-CN" sz="1100" b="1" dirty="0">
                <a:solidFill>
                  <a:srgbClr val="000000"/>
                </a:solidFill>
                <a:latin typeface="Arial"/>
                <a:ea typeface="Arial"/>
              </a:rPr>
              <a:t>Volvo</a:t>
            </a:r>
            <a:r>
              <a:rPr lang="en-US" altLang="zh-CN" sz="1100" b="1"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Headquarters</a:t>
            </a:r>
          </a:p>
          <a:p>
            <a:pPr indent="12801"/>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2072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9"/>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Freeform 70"/>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2" name="Picture 72"/>
          <p:cNvPicPr>
            <a:picLocks noChangeAspect="1"/>
          </p:cNvPicPr>
          <p:nvPr/>
        </p:nvPicPr>
        <p:blipFill>
          <a:blip r:embed="rId2"/>
          <a:stretch>
            <a:fillRect/>
          </a:stretch>
        </p:blipFill>
        <p:spPr>
          <a:xfrm>
            <a:off x="5684521" y="6217920"/>
            <a:ext cx="4754879" cy="640080"/>
          </a:xfrm>
          <a:prstGeom prst="rect">
            <a:avLst/>
          </a:prstGeom>
        </p:spPr>
      </p:pic>
      <p:pic>
        <p:nvPicPr>
          <p:cNvPr id="73" name="Picture 73"/>
          <p:cNvPicPr>
            <a:picLocks noChangeAspect="1"/>
          </p:cNvPicPr>
          <p:nvPr/>
        </p:nvPicPr>
        <p:blipFill>
          <a:blip r:embed="rId3"/>
          <a:stretch>
            <a:fillRect/>
          </a:stretch>
        </p:blipFill>
        <p:spPr>
          <a:xfrm>
            <a:off x="3345180" y="0"/>
            <a:ext cx="7322820" cy="5196840"/>
          </a:xfrm>
          <a:prstGeom prst="rect">
            <a:avLst/>
          </a:prstGeom>
        </p:spPr>
      </p:pic>
      <p:sp>
        <p:nvSpPr>
          <p:cNvPr id="2" name="TextBox 73"/>
          <p:cNvSpPr txBox="1"/>
          <p:nvPr/>
        </p:nvSpPr>
        <p:spPr>
          <a:xfrm>
            <a:off x="1121562" y="106295"/>
            <a:ext cx="10231066" cy="7014741"/>
          </a:xfrm>
          <a:prstGeom prst="rect">
            <a:avLst/>
          </a:prstGeom>
          <a:noFill/>
        </p:spPr>
        <p:txBody>
          <a:bodyPr wrap="square" lIns="0" tIns="0" rIns="0" bIns="0" rtlCol="0">
            <a:spAutoFit/>
          </a:bodyPr>
          <a:lstStyle/>
          <a:p>
            <a:r>
              <a:rPr lang="en-US" altLang="zh-CN" sz="3200" b="1" spc="-15" dirty="0">
                <a:solidFill>
                  <a:srgbClr val="5F5F5F"/>
                </a:solidFill>
                <a:latin typeface="Arial"/>
                <a:ea typeface="Arial"/>
              </a:rPr>
              <a:t>Factures </a:t>
            </a:r>
            <a:r>
              <a:rPr lang="en-US" altLang="zh-CN" sz="3200" b="1" spc="-10" dirty="0">
                <a:solidFill>
                  <a:srgbClr val="5F5F5F"/>
                </a:solidFill>
                <a:latin typeface="Arial"/>
                <a:ea typeface="Arial"/>
              </a:rPr>
              <a: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55"/>
              </a:lnSpc>
            </a:pPr>
            <a:endParaRPr lang="en-US" dirty="0"/>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Pour </a:t>
            </a:r>
            <a:r>
              <a:rPr lang="en-US" sz="1200" b="1" dirty="0" err="1">
                <a:latin typeface="Arial" panose="020B0604020202020204" pitchFamily="34" charset="0"/>
                <a:cs typeface="Arial" panose="020B0604020202020204" pitchFamily="34" charset="0"/>
              </a:rPr>
              <a:t>tous</a:t>
            </a:r>
            <a:r>
              <a:rPr lang="en-US" sz="1200" b="1" dirty="0">
                <a:latin typeface="Arial" panose="020B0604020202020204" pitchFamily="34" charset="0"/>
                <a:cs typeface="Arial" panose="020B0604020202020204" pitchFamily="34" charset="0"/>
              </a:rPr>
              <a:t> les </a:t>
            </a:r>
            <a:r>
              <a:rPr lang="en-US" sz="1200" b="1" dirty="0" err="1">
                <a:latin typeface="Arial" panose="020B0604020202020204" pitchFamily="34" charset="0"/>
                <a:cs typeface="Arial" panose="020B0604020202020204" pitchFamily="34" charset="0"/>
              </a:rPr>
              <a:t>statuts</a:t>
            </a:r>
            <a:r>
              <a:rPr lang="en-US" sz="1200" b="1" dirty="0">
                <a:latin typeface="Arial" panose="020B0604020202020204" pitchFamily="34" charset="0"/>
                <a:cs typeface="Arial" panose="020B0604020202020204" pitchFamily="34" charset="0"/>
              </a:rPr>
              <a:t>, il </a:t>
            </a:r>
            <a:r>
              <a:rPr lang="en-US" sz="1200" b="1" dirty="0" err="1">
                <a:latin typeface="Arial" panose="020B0604020202020204" pitchFamily="34" charset="0"/>
                <a:cs typeface="Arial" panose="020B0604020202020204" pitchFamily="34" charset="0"/>
              </a:rPr>
              <a:t>est</a:t>
            </a:r>
            <a:r>
              <a:rPr lang="en-US" sz="1200" b="1" dirty="0">
                <a:latin typeface="Arial" panose="020B0604020202020204" pitchFamily="34" charset="0"/>
                <a:cs typeface="Arial" panose="020B0604020202020204" pitchFamily="34" charset="0"/>
              </a:rPr>
              <a:t> possible </a:t>
            </a:r>
            <a:r>
              <a:rPr lang="en-US" sz="1200" b="1" dirty="0" err="1">
                <a:latin typeface="Arial" panose="020B0604020202020204" pitchFamily="34" charset="0"/>
                <a:cs typeface="Arial" panose="020B0604020202020204" pitchFamily="34" charset="0"/>
              </a:rPr>
              <a:t>d'utiliser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une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plage</a:t>
            </a:r>
            <a:r>
              <a:rPr lang="en-US" sz="1200" b="1" dirty="0">
                <a:latin typeface="Arial" panose="020B0604020202020204" pitchFamily="34" charset="0"/>
                <a:cs typeface="Arial" panose="020B0604020202020204" pitchFamily="34" charset="0"/>
              </a:rPr>
              <a:t> de dates </a:t>
            </a:r>
            <a:r>
              <a:rPr lang="en-US" sz="1200" b="1" dirty="0" err="1">
                <a:latin typeface="Arial" panose="020B0604020202020204" pitchFamily="34" charset="0"/>
                <a:cs typeface="Arial" panose="020B0604020202020204" pitchFamily="34" charset="0"/>
              </a:rPr>
              <a:t>spécifique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ou</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laisser</a:t>
            </a:r>
            <a:r>
              <a:rPr lang="en-US" sz="1200" b="1" dirty="0">
                <a:latin typeface="Arial" panose="020B0604020202020204" pitchFamily="34" charset="0"/>
                <a:cs typeface="Arial" panose="020B0604020202020204" pitchFamily="34" charset="0"/>
              </a:rPr>
              <a:t> la </a:t>
            </a:r>
            <a:r>
              <a:rPr lang="en-US" sz="1200" b="1" dirty="0" err="1">
                <a:latin typeface="Arial" panose="020B0604020202020204" pitchFamily="34" charset="0"/>
                <a:cs typeface="Arial" panose="020B0604020202020204" pitchFamily="34" charset="0"/>
              </a:rPr>
              <a:t>plage</a:t>
            </a:r>
            <a:r>
              <a:rPr lang="en-US" sz="1200" b="1" dirty="0">
                <a:latin typeface="Arial" panose="020B0604020202020204" pitchFamily="34" charset="0"/>
                <a:cs typeface="Arial" panose="020B0604020202020204" pitchFamily="34" charset="0"/>
              </a:rPr>
              <a:t> de dates vide. Si la </a:t>
            </a:r>
            <a:r>
              <a:rPr lang="en-US" sz="1200" b="1" dirty="0" err="1">
                <a:latin typeface="Arial" panose="020B0604020202020204" pitchFamily="34" charset="0"/>
                <a:cs typeface="Arial" panose="020B0604020202020204" pitchFamily="34" charset="0"/>
              </a:rPr>
              <a:t>plage</a:t>
            </a:r>
            <a:r>
              <a:rPr lang="en-US" sz="1200" b="1" dirty="0">
                <a:latin typeface="Arial" panose="020B0604020202020204" pitchFamily="34" charset="0"/>
                <a:cs typeface="Arial" panose="020B0604020202020204" pitchFamily="34" charset="0"/>
              </a:rPr>
              <a:t> de dates </a:t>
            </a:r>
            <a:r>
              <a:rPr lang="en-US" sz="1200" b="1" dirty="0" err="1">
                <a:latin typeface="Arial" panose="020B0604020202020204" pitchFamily="34" charset="0"/>
                <a:cs typeface="Arial" panose="020B0604020202020204" pitchFamily="34" charset="0"/>
              </a:rPr>
              <a:t>est</a:t>
            </a:r>
            <a:r>
              <a:rPr lang="en-US" sz="1200" b="1" dirty="0">
                <a:latin typeface="Arial" panose="020B0604020202020204" pitchFamily="34" charset="0"/>
                <a:cs typeface="Arial" panose="020B0604020202020204" pitchFamily="34" charset="0"/>
              </a:rPr>
              <a:t> vide, </a:t>
            </a:r>
            <a:r>
              <a:rPr lang="en-US" sz="1200" b="1" dirty="0" err="1">
                <a:latin typeface="Arial" panose="020B0604020202020204" pitchFamily="34" charset="0"/>
                <a:cs typeface="Arial" panose="020B0604020202020204" pitchFamily="34" charset="0"/>
              </a:rPr>
              <a:t>vous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verrez</a:t>
            </a:r>
            <a:r>
              <a:rPr lang="en-US" sz="1200" b="1" dirty="0">
                <a:latin typeface="Arial" panose="020B0604020202020204" pitchFamily="34" charset="0"/>
                <a:cs typeface="Arial" panose="020B0604020202020204" pitchFamily="34" charset="0"/>
              </a:rPr>
              <a:t> les factures avec le </a:t>
            </a:r>
            <a:r>
              <a:rPr lang="en-US" sz="1200" b="1" dirty="0" err="1">
                <a:latin typeface="Arial" panose="020B0604020202020204" pitchFamily="34" charset="0"/>
                <a:cs typeface="Arial" panose="020B0604020202020204" pitchFamily="34" charset="0"/>
              </a:rPr>
              <a:t>statut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sélectionné</a:t>
            </a:r>
            <a:r>
              <a:rPr lang="en-US" sz="1200" b="1" dirty="0">
                <a:latin typeface="Arial" panose="020B0604020202020204" pitchFamily="34" charset="0"/>
                <a:cs typeface="Arial" panose="020B0604020202020204" pitchFamily="34" charset="0"/>
              </a:rPr>
              <a:t> des 12 </a:t>
            </a:r>
            <a:r>
              <a:rPr lang="en-US" sz="1200" b="1" dirty="0" err="1">
                <a:latin typeface="Arial" panose="020B0604020202020204" pitchFamily="34" charset="0"/>
                <a:cs typeface="Arial" panose="020B0604020202020204" pitchFamily="34" charset="0"/>
              </a:rPr>
              <a:t>derniers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mois</a:t>
            </a:r>
            <a:r>
              <a:rPr lang="en-US" sz="1200" b="1" dirty="0">
                <a:latin typeface="Arial" panose="020B0604020202020204" pitchFamily="34" charset="0"/>
                <a:cs typeface="Arial" panose="020B0604020202020204" pitchFamily="34" charset="0"/>
              </a:rPr>
              <a:t>.</a:t>
            </a:r>
          </a:p>
          <a:p>
            <a:pPr>
              <a:lnSpc>
                <a:spcPts val="590"/>
              </a:lnSpc>
            </a:pPr>
            <a:endParaRPr lang="en-US" dirty="0"/>
          </a:p>
          <a:p>
            <a:r>
              <a:rPr lang="en-US" sz="1200" b="1" dirty="0">
                <a:latin typeface="Arial" panose="020B0604020202020204" pitchFamily="34" charset="0"/>
                <a:cs typeface="Arial" panose="020B0604020202020204" pitchFamily="34" charset="0"/>
              </a:rPr>
              <a:t>“Paid”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Cela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n'affichera</a:t>
            </a:r>
            <a:r>
              <a:rPr lang="en-US" sz="1200" dirty="0">
                <a:latin typeface="Arial" panose="020B0604020202020204" pitchFamily="34" charset="0"/>
                <a:cs typeface="Arial" panose="020B0604020202020204" pitchFamily="34" charset="0"/>
              </a:rPr>
              <a:t> que les factures </a:t>
            </a:r>
            <a:r>
              <a:rPr lang="en-US" sz="1200" dirty="0" err="1">
                <a:latin typeface="Arial" panose="020B0604020202020204" pitchFamily="34" charset="0"/>
                <a:cs typeface="Arial" panose="020B0604020202020204" pitchFamily="34" charset="0"/>
              </a:rPr>
              <a:t>payées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“Free for Payment”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Ces</a:t>
            </a:r>
            <a:r>
              <a:rPr lang="en-US" sz="1200" dirty="0">
                <a:latin typeface="Arial" panose="020B0604020202020204" pitchFamily="34" charset="0"/>
                <a:cs typeface="Arial" panose="020B0604020202020204" pitchFamily="34" charset="0"/>
              </a:rPr>
              <a:t> factures </a:t>
            </a:r>
            <a:r>
              <a:rPr lang="en-US" sz="1200" dirty="0" err="1">
                <a:latin typeface="Arial" panose="020B0604020202020204" pitchFamily="34" charset="0"/>
                <a:cs typeface="Arial" panose="020B0604020202020204" pitchFamily="34" charset="0"/>
              </a:rPr>
              <a:t>sont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enregistrées</a:t>
            </a:r>
            <a:r>
              <a:rPr lang="en-US" sz="1200" dirty="0">
                <a:latin typeface="Arial" panose="020B0604020202020204" pitchFamily="34" charset="0"/>
                <a:cs typeface="Arial" panose="020B0604020202020204" pitchFamily="34" charset="0"/>
              </a:rPr>
              <a:t> sur </a:t>
            </a:r>
            <a:r>
              <a:rPr lang="en-US" sz="1200" dirty="0" err="1">
                <a:latin typeface="Arial" panose="020B0604020202020204" pitchFamily="34" charset="0"/>
                <a:cs typeface="Arial" panose="020B0604020202020204" pitchFamily="34" charset="0"/>
              </a:rPr>
              <a:t>votre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compte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seront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payées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fonction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leur</a:t>
            </a:r>
            <a:r>
              <a:rPr lang="en-US" sz="1200" dirty="0">
                <a:latin typeface="Arial" panose="020B0604020202020204" pitchFamily="34" charset="0"/>
                <a:cs typeface="Arial" panose="020B0604020202020204" pitchFamily="34" charset="0"/>
              </a:rPr>
              <a:t> date </a:t>
            </a:r>
            <a:r>
              <a:rPr lang="en-US" sz="1200" dirty="0" err="1">
                <a:latin typeface="Arial" panose="020B0604020202020204" pitchFamily="34" charset="0"/>
                <a:cs typeface="Arial" panose="020B0604020202020204" pitchFamily="34" charset="0"/>
              </a:rPr>
              <a:t>d'échéance</a:t>
            </a:r>
            <a:r>
              <a:rPr lang="en-US" sz="1200" dirty="0">
                <a:latin typeface="Arial" panose="020B0604020202020204" pitchFamily="34" charset="0"/>
                <a:cs typeface="Arial" panose="020B0604020202020204" pitchFamily="34" charset="0"/>
              </a:rPr>
              <a:t>. Les </a:t>
            </a:r>
            <a:r>
              <a:rPr lang="en-US" sz="1200" dirty="0" err="1">
                <a:latin typeface="Arial" panose="020B0604020202020204" pitchFamily="34" charset="0"/>
                <a:cs typeface="Arial" panose="020B0604020202020204" pitchFamily="34" charset="0"/>
              </a:rPr>
              <a:t>paiements</a:t>
            </a:r>
            <a:r>
              <a:rPr lang="en-US" sz="1200" dirty="0">
                <a:latin typeface="Arial" panose="020B0604020202020204" pitchFamily="34" charset="0"/>
                <a:cs typeface="Arial" panose="020B0604020202020204" pitchFamily="34" charset="0"/>
              </a:rPr>
              <a:t> chez  Volvo </a:t>
            </a:r>
            <a:r>
              <a:rPr lang="en-US" sz="1200" dirty="0" err="1">
                <a:latin typeface="Arial" panose="020B0604020202020204" pitchFamily="34" charset="0"/>
                <a:cs typeface="Arial" panose="020B0604020202020204" pitchFamily="34" charset="0"/>
              </a:rPr>
              <a:t>sont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normalement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effectué</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chaque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jeudi</a:t>
            </a:r>
            <a:r>
              <a:rPr lang="en-US" sz="1200" dirty="0">
                <a:latin typeface="Arial" panose="020B0604020202020204" pitchFamily="34" charset="0"/>
                <a:cs typeface="Arial" panose="020B0604020202020204" pitchFamily="34" charset="0"/>
              </a:rPr>
              <a:t>. Les factures dues le </a:t>
            </a:r>
            <a:r>
              <a:rPr lang="en-US" sz="1200" dirty="0" err="1">
                <a:latin typeface="Arial" panose="020B0604020202020204" pitchFamily="34" charset="0"/>
                <a:cs typeface="Arial" panose="020B0604020202020204" pitchFamily="34" charset="0"/>
              </a:rPr>
              <a:t>vendredi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ou</a:t>
            </a:r>
            <a:r>
              <a:rPr lang="en-US" sz="1200" dirty="0">
                <a:latin typeface="Arial" panose="020B0604020202020204" pitchFamily="34" charset="0"/>
                <a:cs typeface="Arial" panose="020B0604020202020204" pitchFamily="34" charset="0"/>
              </a:rPr>
              <a:t> le week-end </a:t>
            </a:r>
            <a:r>
              <a:rPr lang="en-US" sz="1200" dirty="0" err="1">
                <a:latin typeface="Arial" panose="020B0604020202020204" pitchFamily="34" charset="0"/>
                <a:cs typeface="Arial" panose="020B0604020202020204" pitchFamily="34" charset="0"/>
              </a:rPr>
              <a:t>seront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payées</a:t>
            </a:r>
            <a:r>
              <a:rPr lang="en-US" sz="1200" dirty="0">
                <a:latin typeface="Arial" panose="020B0604020202020204" pitchFamily="34" charset="0"/>
                <a:cs typeface="Arial" panose="020B0604020202020204" pitchFamily="34" charset="0"/>
              </a:rPr>
              <a:t> le </a:t>
            </a:r>
            <a:r>
              <a:rPr lang="en-US" sz="1200" dirty="0" err="1">
                <a:latin typeface="Arial" panose="020B0604020202020204" pitchFamily="34" charset="0"/>
                <a:cs typeface="Arial" panose="020B0604020202020204" pitchFamily="34" charset="0"/>
              </a:rPr>
              <a:t>jeudi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suivant</a:t>
            </a:r>
            <a:r>
              <a:rPr lang="en-US"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“Blocked”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Ces</a:t>
            </a:r>
            <a:r>
              <a:rPr lang="en-US" sz="1200" dirty="0">
                <a:latin typeface="Arial" panose="020B0604020202020204" pitchFamily="34" charset="0"/>
                <a:cs typeface="Arial" panose="020B0604020202020204" pitchFamily="34" charset="0"/>
              </a:rPr>
              <a:t> factures </a:t>
            </a:r>
            <a:r>
              <a:rPr lang="en-US" sz="1200" dirty="0" err="1">
                <a:latin typeface="Arial" panose="020B0604020202020204" pitchFamily="34" charset="0"/>
                <a:cs typeface="Arial" panose="020B0604020202020204" pitchFamily="34" charset="0"/>
              </a:rPr>
              <a:t>sont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bloquées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litige</a:t>
            </a:r>
            <a:r>
              <a:rPr lang="en-US" sz="1200" dirty="0">
                <a:latin typeface="Arial" panose="020B0604020202020204" pitchFamily="34" charset="0"/>
                <a:cs typeface="Arial" panose="020B0604020202020204" pitchFamily="34" charset="0"/>
              </a:rPr>
              <a:t> de prix </a:t>
            </a:r>
            <a:r>
              <a:rPr lang="en-US" sz="1200" dirty="0" err="1">
                <a:latin typeface="Arial" panose="020B0604020202020204" pitchFamily="34" charset="0"/>
                <a:cs typeface="Arial" panose="020B0604020202020204" pitchFamily="34" charset="0"/>
              </a:rPr>
              <a:t>ou</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quantité</a:t>
            </a:r>
            <a:r>
              <a:rPr lang="en-US" sz="1200" dirty="0">
                <a:latin typeface="Arial" panose="020B0604020202020204" pitchFamily="34" charset="0"/>
                <a:cs typeface="Arial" panose="020B0604020202020204" pitchFamily="34" charset="0"/>
              </a:rPr>
              <a:t>). Si </a:t>
            </a:r>
            <a:r>
              <a:rPr lang="en-US" sz="1200" dirty="0" err="1">
                <a:latin typeface="Arial" panose="020B0604020202020204" pitchFamily="34" charset="0"/>
                <a:cs typeface="Arial" panose="020B0604020202020204" pitchFamily="34" charset="0"/>
              </a:rPr>
              <a:t>vous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voyez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icône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forme</a:t>
            </a:r>
            <a:r>
              <a:rPr lang="en-US" sz="1200" dirty="0">
                <a:latin typeface="Arial" panose="020B0604020202020204" pitchFamily="34" charset="0"/>
                <a:cs typeface="Arial" panose="020B0604020202020204" pitchFamily="34" charset="0"/>
              </a:rPr>
              <a:t> de loupe à </a:t>
            </a:r>
            <a:r>
              <a:rPr lang="en-US" sz="1200" dirty="0" err="1">
                <a:latin typeface="Arial" panose="020B0604020202020204" pitchFamily="34" charset="0"/>
                <a:cs typeface="Arial" panose="020B0604020202020204" pitchFamily="34" charset="0"/>
              </a:rPr>
              <a:t>côté</a:t>
            </a:r>
            <a:r>
              <a:rPr lang="en-US" sz="1200" dirty="0">
                <a:latin typeface="Arial" panose="020B0604020202020204" pitchFamily="34" charset="0"/>
                <a:cs typeface="Arial" panose="020B0604020202020204" pitchFamily="34" charset="0"/>
              </a:rPr>
              <a:t> du </a:t>
            </a:r>
            <a:r>
              <a:rPr lang="en-US" sz="1200" dirty="0" err="1">
                <a:latin typeface="Arial" panose="020B0604020202020204" pitchFamily="34" charset="0"/>
                <a:cs typeface="Arial" panose="020B0604020202020204" pitchFamily="34" charset="0"/>
              </a:rPr>
              <a:t>numéro</a:t>
            </a:r>
            <a:r>
              <a:rPr lang="en-US" sz="1200" dirty="0">
                <a:latin typeface="Arial" panose="020B0604020202020204" pitchFamily="34" charset="0"/>
                <a:cs typeface="Arial" panose="020B0604020202020204" pitchFamily="34" charset="0"/>
              </a:rPr>
              <a:t> de la facture, </a:t>
            </a:r>
            <a:r>
              <a:rPr lang="en-US" sz="1200" dirty="0" err="1">
                <a:latin typeface="Arial" panose="020B0604020202020204" pitchFamily="34" charset="0"/>
                <a:cs typeface="Arial" panose="020B0604020202020204" pitchFamily="34" charset="0"/>
              </a:rPr>
              <a:t>vous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pouvez</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cliquer</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accéder</a:t>
            </a:r>
            <a:r>
              <a:rPr lang="en-US" sz="1200" dirty="0">
                <a:latin typeface="Arial" panose="020B0604020202020204" pitchFamily="34" charset="0"/>
                <a:cs typeface="Arial" panose="020B0604020202020204" pitchFamily="34" charset="0"/>
              </a:rPr>
              <a:t> aux </a:t>
            </a:r>
            <a:r>
              <a:rPr lang="en-US" sz="1200" dirty="0" err="1">
                <a:latin typeface="Arial" panose="020B0604020202020204" pitchFamily="34" charset="0"/>
                <a:cs typeface="Arial" panose="020B0604020202020204" pitchFamily="34" charset="0"/>
              </a:rPr>
              <a:t>détails</a:t>
            </a:r>
            <a:r>
              <a:rPr lang="en-US" sz="1200" dirty="0">
                <a:latin typeface="Arial" panose="020B0604020202020204" pitchFamily="34" charset="0"/>
                <a:cs typeface="Arial" panose="020B0604020202020204" pitchFamily="34" charset="0"/>
              </a:rPr>
              <a:t> de la facture, y </a:t>
            </a:r>
            <a:r>
              <a:rPr lang="en-US" sz="1200" dirty="0" err="1">
                <a:latin typeface="Arial" panose="020B0604020202020204" pitchFamily="34" charset="0"/>
                <a:cs typeface="Arial" panose="020B0604020202020204" pitchFamily="34" charset="0"/>
              </a:rPr>
              <a:t>compris</a:t>
            </a:r>
            <a:r>
              <a:rPr lang="en-US" sz="1200" dirty="0">
                <a:latin typeface="Arial" panose="020B0604020202020204" pitchFamily="34" charset="0"/>
                <a:cs typeface="Arial" panose="020B0604020202020204" pitchFamily="34" charset="0"/>
              </a:rPr>
              <a:t> le(s) raison(s) de </a:t>
            </a:r>
            <a:r>
              <a:rPr lang="en-US" sz="1200" dirty="0" err="1">
                <a:latin typeface="Arial" panose="020B0604020202020204" pitchFamily="34" charset="0"/>
                <a:cs typeface="Arial" panose="020B0604020202020204" pitchFamily="34" charset="0"/>
              </a:rPr>
              <a:t>litige</a:t>
            </a:r>
            <a:r>
              <a:rPr lang="en-US" sz="1200" dirty="0">
                <a:latin typeface="Arial" panose="020B0604020202020204" pitchFamily="34" charset="0"/>
                <a:cs typeface="Arial" panose="020B0604020202020204" pitchFamily="34" charset="0"/>
              </a:rPr>
              <a:t>. P = prix et Q = </a:t>
            </a:r>
            <a:r>
              <a:rPr lang="en-US" sz="1200" dirty="0" err="1">
                <a:latin typeface="Arial" panose="020B0604020202020204" pitchFamily="34" charset="0"/>
                <a:cs typeface="Arial" panose="020B0604020202020204" pitchFamily="34" charset="0"/>
              </a:rPr>
              <a:t>quantité</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Veuillez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contacter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votre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acheteur</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résoudre</a:t>
            </a:r>
            <a:r>
              <a:rPr lang="en-US" sz="1200" dirty="0">
                <a:latin typeface="Arial" panose="020B0604020202020204" pitchFamily="34" charset="0"/>
                <a:cs typeface="Arial" panose="020B0604020202020204" pitchFamily="34" charset="0"/>
              </a:rPr>
              <a:t> un souci par rapport au prix.</a:t>
            </a:r>
          </a:p>
          <a:p>
            <a:r>
              <a:rPr lang="en-US" sz="1200" dirty="0">
                <a:latin typeface="Arial" panose="020B0604020202020204" pitchFamily="34" charset="0"/>
                <a:cs typeface="Arial" panose="020B0604020202020204" pitchFamily="34" charset="0"/>
              </a:rPr>
              <a:t>Remarque: Si la facture </a:t>
            </a:r>
            <a:r>
              <a:rPr lang="en-US" sz="1200" dirty="0" err="1">
                <a:latin typeface="Arial" panose="020B0604020202020204" pitchFamily="34" charset="0"/>
                <a:cs typeface="Arial" panose="020B0604020202020204" pitchFamily="34" charset="0"/>
              </a:rPr>
              <a:t>est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bloquée</a:t>
            </a:r>
            <a:r>
              <a:rPr lang="en-US" sz="1200" dirty="0">
                <a:latin typeface="Arial" panose="020B0604020202020204" pitchFamily="34" charset="0"/>
                <a:cs typeface="Arial" panose="020B0604020202020204" pitchFamily="34" charset="0"/>
              </a:rPr>
              <a:t> et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retard (</a:t>
            </a:r>
            <a:r>
              <a:rPr lang="en-US" sz="1200" dirty="0" err="1">
                <a:latin typeface="Arial" panose="020B0604020202020204" pitchFamily="34" charset="0"/>
                <a:cs typeface="Arial" panose="020B0604020202020204" pitchFamily="34" charset="0"/>
              </a:rPr>
              <a:t>voir</a:t>
            </a:r>
            <a:r>
              <a:rPr lang="en-US" sz="1200" dirty="0">
                <a:latin typeface="Arial" panose="020B0604020202020204" pitchFamily="34" charset="0"/>
                <a:cs typeface="Arial" panose="020B0604020202020204" pitchFamily="34" charset="0"/>
              </a:rPr>
              <a:t> la date </a:t>
            </a:r>
            <a:r>
              <a:rPr lang="en-US" sz="1200" dirty="0" err="1">
                <a:latin typeface="Arial" panose="020B0604020202020204" pitchFamily="34" charset="0"/>
                <a:cs typeface="Arial" panose="020B0604020202020204" pitchFamily="34" charset="0"/>
              </a:rPr>
              <a:t>d'échéance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estimée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contactez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votre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représentant</a:t>
            </a:r>
            <a:r>
              <a:rPr lang="en-US" sz="1200" dirty="0">
                <a:latin typeface="Arial" panose="020B0604020202020204" pitchFamily="34" charset="0"/>
                <a:cs typeface="Arial" panose="020B0604020202020204" pitchFamily="34" charset="0"/>
              </a:rPr>
              <a:t> Volvo </a:t>
            </a:r>
            <a:r>
              <a:rPr lang="en-US" sz="1200" dirty="0" err="1">
                <a:latin typeface="Arial" panose="020B0604020202020204" pitchFamily="34" charset="0"/>
                <a:cs typeface="Arial" panose="020B0604020202020204" pitchFamily="34" charset="0"/>
              </a:rPr>
              <a:t>approprié</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résoudre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problème</a:t>
            </a:r>
            <a:r>
              <a:rPr lang="en-US"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“Waiting for approval”</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Ces</a:t>
            </a:r>
            <a:r>
              <a:rPr lang="en-US" sz="1200" dirty="0">
                <a:latin typeface="Arial" panose="020B0604020202020204" pitchFamily="34" charset="0"/>
                <a:cs typeface="Arial" panose="020B0604020202020204" pitchFamily="34" charset="0"/>
              </a:rPr>
              <a:t> factures </a:t>
            </a:r>
            <a:r>
              <a:rPr lang="en-US" sz="1200" dirty="0" err="1">
                <a:latin typeface="Arial" panose="020B0604020202020204" pitchFamily="34" charset="0"/>
                <a:cs typeface="Arial" panose="020B0604020202020204" pitchFamily="34" charset="0"/>
              </a:rPr>
              <a:t>sont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cours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d'approbation</a:t>
            </a:r>
            <a:r>
              <a:rPr lang="en-US" sz="1200" dirty="0">
                <a:latin typeface="Arial" panose="020B0604020202020204" pitchFamily="34" charset="0"/>
                <a:cs typeface="Arial" panose="020B0604020202020204" pitchFamily="34" charset="0"/>
              </a:rPr>
              <a:t> et ne </a:t>
            </a:r>
            <a:r>
              <a:rPr lang="en-US" sz="1200" dirty="0" err="1">
                <a:latin typeface="Arial" panose="020B0604020202020204" pitchFamily="34" charset="0"/>
                <a:cs typeface="Arial" panose="020B0604020202020204" pitchFamily="34" charset="0"/>
              </a:rPr>
              <a:t>seront</a:t>
            </a:r>
            <a:r>
              <a:rPr lang="en-US" sz="1200" dirty="0">
                <a:latin typeface="Arial" panose="020B0604020202020204" pitchFamily="34" charset="0"/>
                <a:cs typeface="Arial" panose="020B0604020202020204" pitchFamily="34" charset="0"/>
              </a:rPr>
              <a:t> pas </a:t>
            </a:r>
            <a:r>
              <a:rPr lang="en-US" sz="1200" dirty="0" err="1">
                <a:latin typeface="Arial" panose="020B0604020202020204" pitchFamily="34" charset="0"/>
                <a:cs typeface="Arial" panose="020B0604020202020204" pitchFamily="34" charset="0"/>
              </a:rPr>
              <a:t>payées</a:t>
            </a:r>
            <a:r>
              <a:rPr lang="en-US" sz="1200" dirty="0">
                <a:latin typeface="Arial" panose="020B0604020202020204" pitchFamily="34" charset="0"/>
                <a:cs typeface="Arial" panose="020B0604020202020204" pitchFamily="34" charset="0"/>
              </a:rPr>
              <a:t> tant que </a:t>
            </a:r>
            <a:r>
              <a:rPr lang="en-US" sz="1200" dirty="0" err="1">
                <a:latin typeface="Arial" panose="020B0604020202020204" pitchFamily="34" charset="0"/>
                <a:cs typeface="Arial" panose="020B0604020202020204" pitchFamily="34" charset="0"/>
              </a:rPr>
              <a:t>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processus</a:t>
            </a:r>
            <a:r>
              <a:rPr lang="en-US" sz="1200" dirty="0">
                <a:latin typeface="Arial" panose="020B0604020202020204" pitchFamily="34" charset="0"/>
                <a:cs typeface="Arial" panose="020B0604020202020204" pitchFamily="34" charset="0"/>
              </a:rPr>
              <a:t> ne sera pas </a:t>
            </a:r>
            <a:r>
              <a:rPr lang="en-US" sz="1200" dirty="0" err="1">
                <a:latin typeface="Arial" panose="020B0604020202020204" pitchFamily="34" charset="0"/>
                <a:cs typeface="Arial" panose="020B0604020202020204" pitchFamily="34" charset="0"/>
              </a:rPr>
              <a:t>terminé</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Remarque: Pour </a:t>
            </a:r>
            <a:r>
              <a:rPr lang="en-US" sz="1200" dirty="0" err="1">
                <a:latin typeface="Arial" panose="020B0604020202020204" pitchFamily="34" charset="0"/>
                <a:cs typeface="Arial" panose="020B0604020202020204" pitchFamily="34" charset="0"/>
              </a:rPr>
              <a:t>certaines</a:t>
            </a:r>
            <a:r>
              <a:rPr lang="en-US" sz="1200" dirty="0">
                <a:latin typeface="Arial" panose="020B0604020202020204" pitchFamily="34" charset="0"/>
                <a:cs typeface="Arial" panose="020B0604020202020204" pitchFamily="34" charset="0"/>
              </a:rPr>
              <a:t> factures </a:t>
            </a:r>
            <a:r>
              <a:rPr lang="en-US" sz="1200" dirty="0" err="1">
                <a:latin typeface="Arial" panose="020B0604020202020204" pitchFamily="34" charset="0"/>
                <a:cs typeface="Arial" panose="020B0604020202020204" pitchFamily="34" charset="0"/>
              </a:rPr>
              <a:t>traitées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manuellement</a:t>
            </a:r>
            <a:r>
              <a:rPr lang="en-US" sz="1200" dirty="0">
                <a:latin typeface="Arial" panose="020B0604020202020204" pitchFamily="34" charset="0"/>
                <a:cs typeface="Arial" panose="020B0604020202020204" pitchFamily="34" charset="0"/>
              </a:rPr>
              <a:t>, le </a:t>
            </a:r>
            <a:r>
              <a:rPr lang="en-US" sz="1200" dirty="0" err="1">
                <a:latin typeface="Arial" panose="020B0604020202020204" pitchFamily="34" charset="0"/>
                <a:cs typeface="Arial" panose="020B0604020202020204" pitchFamily="34" charset="0"/>
              </a:rPr>
              <a:t>statut</a:t>
            </a:r>
            <a:r>
              <a:rPr lang="en-US" sz="1200" dirty="0">
                <a:latin typeface="Arial" panose="020B0604020202020204" pitchFamily="34" charset="0"/>
                <a:cs typeface="Arial" panose="020B0604020202020204" pitchFamily="34" charset="0"/>
              </a:rPr>
              <a:t> «Waiting for approval» </a:t>
            </a:r>
            <a:r>
              <a:rPr lang="en-US" sz="1200" dirty="0" err="1">
                <a:latin typeface="Arial" panose="020B0604020202020204" pitchFamily="34" charset="0"/>
                <a:cs typeface="Arial" panose="020B0604020202020204" pitchFamily="34" charset="0"/>
              </a:rPr>
              <a:t>est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procédure</a:t>
            </a:r>
            <a:r>
              <a:rPr lang="en-US" sz="1200" dirty="0">
                <a:latin typeface="Arial" panose="020B0604020202020204" pitchFamily="34" charset="0"/>
                <a:cs typeface="Arial" panose="020B0604020202020204" pitchFamily="34" charset="0"/>
              </a:rPr>
              <a:t> standard </a:t>
            </a:r>
            <a:r>
              <a:rPr lang="en-US" sz="1200" dirty="0" err="1">
                <a:latin typeface="Arial" panose="020B0604020202020204" pitchFamily="34" charset="0"/>
                <a:cs typeface="Arial" panose="020B0604020202020204" pitchFamily="34" charset="0"/>
              </a:rPr>
              <a:t>avant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qu'elles</a:t>
            </a:r>
            <a:r>
              <a:rPr lang="en-US" sz="1200" dirty="0">
                <a:latin typeface="Arial" panose="020B0604020202020204" pitchFamily="34" charset="0"/>
                <a:cs typeface="Arial" panose="020B0604020202020204" pitchFamily="34" charset="0"/>
              </a:rPr>
              <a:t> ne </a:t>
            </a:r>
            <a:r>
              <a:rPr lang="en-US" sz="1200" dirty="0" err="1">
                <a:latin typeface="Arial" panose="020B0604020202020204" pitchFamily="34" charset="0"/>
                <a:cs typeface="Arial" panose="020B0604020202020204" pitchFamily="34" charset="0"/>
              </a:rPr>
              <a:t>soient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validées</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paiement</a:t>
            </a:r>
            <a:r>
              <a:rPr lang="en-US" sz="1200" dirty="0">
                <a:latin typeface="Arial" panose="020B0604020202020204" pitchFamily="34" charset="0"/>
                <a:cs typeface="Arial" panose="020B0604020202020204" pitchFamily="34" charset="0"/>
              </a:rPr>
              <a:t>. Si la facture </a:t>
            </a:r>
            <a:r>
              <a:rPr lang="en-US" sz="1200" dirty="0" err="1">
                <a:latin typeface="Arial" panose="020B0604020202020204" pitchFamily="34" charset="0"/>
                <a:cs typeface="Arial" panose="020B0604020202020204" pitchFamily="34" charset="0"/>
              </a:rPr>
              <a:t>n'est</a:t>
            </a:r>
            <a:r>
              <a:rPr lang="en-US" sz="1200" dirty="0">
                <a:latin typeface="Arial" panose="020B0604020202020204" pitchFamily="34" charset="0"/>
                <a:cs typeface="Arial" panose="020B0604020202020204" pitchFamily="34" charset="0"/>
              </a:rPr>
              <a:t> pas encore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retard (</a:t>
            </a:r>
            <a:r>
              <a:rPr lang="en-US" sz="1200" dirty="0" err="1">
                <a:latin typeface="Arial" panose="020B0604020202020204" pitchFamily="34" charset="0"/>
                <a:cs typeface="Arial" panose="020B0604020202020204" pitchFamily="34" charset="0"/>
              </a:rPr>
              <a:t>voir</a:t>
            </a:r>
            <a:r>
              <a:rPr lang="en-US" sz="1200" dirty="0">
                <a:latin typeface="Arial" panose="020B0604020202020204" pitchFamily="34" charset="0"/>
                <a:cs typeface="Arial" panose="020B0604020202020204" pitchFamily="34" charset="0"/>
              </a:rPr>
              <a:t> la date </a:t>
            </a:r>
            <a:r>
              <a:rPr lang="en-US" sz="1200" dirty="0" err="1">
                <a:latin typeface="Arial" panose="020B0604020202020204" pitchFamily="34" charset="0"/>
                <a:cs typeface="Arial" panose="020B0604020202020204" pitchFamily="34" charset="0"/>
              </a:rPr>
              <a:t>d'échéance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estimée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aucune</a:t>
            </a:r>
            <a:r>
              <a:rPr lang="en-US" sz="1200" dirty="0">
                <a:latin typeface="Arial" panose="020B0604020202020204" pitchFamily="34" charset="0"/>
                <a:cs typeface="Arial" panose="020B0604020202020204" pitchFamily="34" charset="0"/>
              </a:rPr>
              <a:t> action </a:t>
            </a:r>
            <a:r>
              <a:rPr lang="en-US" sz="1200" dirty="0" err="1">
                <a:latin typeface="Arial" panose="020B0604020202020204" pitchFamily="34" charset="0"/>
                <a:cs typeface="Arial" panose="020B0604020202020204" pitchFamily="34" charset="0"/>
              </a:rPr>
              <a:t>n’est</a:t>
            </a:r>
            <a:r>
              <a:rPr lang="en-US" sz="1200" dirty="0">
                <a:latin typeface="Arial" panose="020B0604020202020204" pitchFamily="34" charset="0"/>
                <a:cs typeface="Arial" panose="020B0604020202020204" pitchFamily="34" charset="0"/>
              </a:rPr>
              <a:t> pas </a:t>
            </a:r>
            <a:r>
              <a:rPr lang="en-US" sz="1200" dirty="0" err="1">
                <a:latin typeface="Arial" panose="020B0604020202020204" pitchFamily="34" charset="0"/>
                <a:cs typeface="Arial" panose="020B0604020202020204" pitchFamily="34" charset="0"/>
              </a:rPr>
              <a:t>nécessaire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votre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côté</a:t>
            </a:r>
            <a:r>
              <a:rPr lang="en-US"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“In Process”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Normalement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ces</a:t>
            </a:r>
            <a:r>
              <a:rPr lang="en-US" sz="1200" dirty="0">
                <a:latin typeface="Arial" panose="020B0604020202020204" pitchFamily="34" charset="0"/>
                <a:cs typeface="Arial" panose="020B0604020202020204" pitchFamily="34" charset="0"/>
              </a:rPr>
              <a:t> factures </a:t>
            </a:r>
            <a:r>
              <a:rPr lang="en-US" sz="1200" dirty="0" err="1">
                <a:latin typeface="Arial" panose="020B0604020202020204" pitchFamily="34" charset="0"/>
                <a:cs typeface="Arial" panose="020B0604020202020204" pitchFamily="34" charset="0"/>
              </a:rPr>
              <a:t>attendent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l'arrivée</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marchandises</a:t>
            </a:r>
            <a:r>
              <a:rPr lang="en-US" sz="1200" dirty="0">
                <a:latin typeface="Arial" panose="020B0604020202020204" pitchFamily="34" charset="0"/>
                <a:cs typeface="Arial" panose="020B0604020202020204" pitchFamily="34" charset="0"/>
              </a:rPr>
              <a:t>. Une </a:t>
            </a:r>
            <a:r>
              <a:rPr lang="en-US" sz="1200" dirty="0" err="1">
                <a:latin typeface="Arial" panose="020B0604020202020204" pitchFamily="34" charset="0"/>
                <a:cs typeface="Arial" panose="020B0604020202020204" pitchFamily="34" charset="0"/>
              </a:rPr>
              <a:t>fois</a:t>
            </a:r>
            <a:r>
              <a:rPr lang="en-US" sz="1200" dirty="0">
                <a:latin typeface="Arial" panose="020B0604020202020204" pitchFamily="34" charset="0"/>
                <a:cs typeface="Arial" panose="020B0604020202020204" pitchFamily="34" charset="0"/>
              </a:rPr>
              <a:t> les </a:t>
            </a:r>
            <a:r>
              <a:rPr lang="en-US" sz="1200" dirty="0" err="1">
                <a:latin typeface="Arial" panose="020B0604020202020204" pitchFamily="34" charset="0"/>
                <a:cs typeface="Arial" panose="020B0604020202020204" pitchFamily="34" charset="0"/>
              </a:rPr>
              <a:t>biens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reçu</a:t>
            </a:r>
            <a:r>
              <a:rPr lang="en-US" sz="1200" dirty="0">
                <a:latin typeface="Arial" panose="020B0604020202020204" pitchFamily="34" charset="0"/>
                <a:cs typeface="Arial" panose="020B0604020202020204" pitchFamily="34" charset="0"/>
              </a:rPr>
              <a:t>, le </a:t>
            </a:r>
            <a:r>
              <a:rPr lang="en-US" sz="1200" dirty="0" err="1">
                <a:latin typeface="Arial" panose="020B0604020202020204" pitchFamily="34" charset="0"/>
                <a:cs typeface="Arial" panose="020B0604020202020204" pitchFamily="34" charset="0"/>
              </a:rPr>
              <a:t>statut</a:t>
            </a:r>
            <a:r>
              <a:rPr lang="en-US" sz="1200" dirty="0">
                <a:latin typeface="Arial" panose="020B0604020202020204" pitchFamily="34" charset="0"/>
                <a:cs typeface="Arial" panose="020B0604020202020204" pitchFamily="34" charset="0"/>
              </a:rPr>
              <a:t> des factures doit se changer </a:t>
            </a:r>
            <a:r>
              <a:rPr lang="en-US" sz="1200" dirty="0" err="1">
                <a:latin typeface="Arial" panose="020B0604020202020204" pitchFamily="34" charset="0"/>
                <a:cs typeface="Arial" panose="020B0604020202020204" pitchFamily="34" charset="0"/>
              </a:rPr>
              <a:t>automatiquement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bonne à payer.</a:t>
            </a:r>
          </a:p>
          <a:p>
            <a:r>
              <a:rPr lang="en-US" sz="1200" dirty="0">
                <a:latin typeface="Arial" panose="020B0604020202020204" pitchFamily="34" charset="0"/>
                <a:cs typeface="Arial" panose="020B0604020202020204" pitchFamily="34" charset="0"/>
              </a:rPr>
              <a:t>Remarque: </a:t>
            </a:r>
            <a:r>
              <a:rPr lang="en-US" sz="1200" dirty="0" err="1">
                <a:latin typeface="Arial" panose="020B0604020202020204" pitchFamily="34" charset="0"/>
                <a:cs typeface="Arial" panose="020B0604020202020204" pitchFamily="34" charset="0"/>
              </a:rPr>
              <a:t>si</a:t>
            </a:r>
            <a:r>
              <a:rPr lang="en-US" sz="1200" dirty="0">
                <a:latin typeface="Arial" panose="020B0604020202020204" pitchFamily="34" charset="0"/>
                <a:cs typeface="Arial" panose="020B0604020202020204" pitchFamily="34" charset="0"/>
              </a:rPr>
              <a:t> la facture </a:t>
            </a:r>
            <a:r>
              <a:rPr lang="en-US" sz="1200" dirty="0" err="1">
                <a:latin typeface="Arial" panose="020B0604020202020204" pitchFamily="34" charset="0"/>
                <a:cs typeface="Arial" panose="020B0604020202020204" pitchFamily="34" charset="0"/>
              </a:rPr>
              <a:t>est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retard (</a:t>
            </a:r>
            <a:r>
              <a:rPr lang="en-US" sz="1200" dirty="0" err="1">
                <a:latin typeface="Arial" panose="020B0604020202020204" pitchFamily="34" charset="0"/>
                <a:cs typeface="Arial" panose="020B0604020202020204" pitchFamily="34" charset="0"/>
              </a:rPr>
              <a:t>voir</a:t>
            </a:r>
            <a:r>
              <a:rPr lang="en-US" sz="1200" dirty="0">
                <a:latin typeface="Arial" panose="020B0604020202020204" pitchFamily="34" charset="0"/>
                <a:cs typeface="Arial" panose="020B0604020202020204" pitchFamily="34" charset="0"/>
              </a:rPr>
              <a:t> la date </a:t>
            </a:r>
            <a:r>
              <a:rPr lang="en-US" sz="1200" dirty="0" err="1">
                <a:latin typeface="Arial" panose="020B0604020202020204" pitchFamily="34" charset="0"/>
                <a:cs typeface="Arial" panose="020B0604020202020204" pitchFamily="34" charset="0"/>
              </a:rPr>
              <a:t>d'échéance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estimée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contactez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votre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représentant</a:t>
            </a:r>
            <a:r>
              <a:rPr lang="en-US" sz="1200" dirty="0">
                <a:latin typeface="Arial" panose="020B0604020202020204" pitchFamily="34" charset="0"/>
                <a:cs typeface="Arial" panose="020B0604020202020204" pitchFamily="34" charset="0"/>
              </a:rPr>
              <a:t> Volvo </a:t>
            </a:r>
            <a:r>
              <a:rPr lang="en-US" sz="1200" dirty="0" err="1">
                <a:latin typeface="Arial" panose="020B0604020202020204" pitchFamily="34" charset="0"/>
                <a:cs typeface="Arial" panose="020B0604020202020204" pitchFamily="34" charset="0"/>
              </a:rPr>
              <a:t>approprié</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résoudre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problème</a:t>
            </a:r>
            <a:r>
              <a:rPr lang="en-US"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“Unpaid”- </a:t>
            </a:r>
            <a:r>
              <a:rPr lang="en-US" sz="1200" dirty="0" err="1">
                <a:latin typeface="Arial" panose="020B0604020202020204" pitchFamily="34" charset="0"/>
                <a:cs typeface="Arial" panose="020B0604020202020204" pitchFamily="34" charset="0"/>
              </a:rPr>
              <a:t>cela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montre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toutes</a:t>
            </a:r>
            <a:r>
              <a:rPr lang="en-US" sz="1200" dirty="0">
                <a:latin typeface="Arial" panose="020B0604020202020204" pitchFamily="34" charset="0"/>
                <a:cs typeface="Arial" panose="020B0604020202020204" pitchFamily="34" charset="0"/>
              </a:rPr>
              <a:t> les factures </a:t>
            </a:r>
            <a:r>
              <a:rPr lang="en-US" sz="1200" dirty="0" err="1">
                <a:latin typeface="Arial" panose="020B0604020202020204" pitchFamily="34" charset="0"/>
                <a:cs typeface="Arial" panose="020B0604020202020204" pitchFamily="34" charset="0"/>
              </a:rPr>
              <a:t>impayées</a:t>
            </a:r>
            <a:r>
              <a:rPr lang="en-US" sz="1200" dirty="0">
                <a:latin typeface="Arial" panose="020B0604020202020204" pitchFamily="34" charset="0"/>
                <a:cs typeface="Arial" panose="020B0604020202020204" pitchFamily="34" charset="0"/>
              </a:rPr>
              <a:t> à la </a:t>
            </a:r>
            <a:r>
              <a:rPr lang="en-US" sz="1200" dirty="0" err="1">
                <a:latin typeface="Arial" panose="020B0604020202020204" pitchFamily="34" charset="0"/>
                <a:cs typeface="Arial" panose="020B0604020202020204" pitchFamily="34" charset="0"/>
              </a:rPr>
              <a:t>fois</a:t>
            </a:r>
            <a:r>
              <a:rPr lang="en-US" sz="1200" dirty="0">
                <a:latin typeface="Arial" panose="020B0604020202020204" pitchFamily="34" charset="0"/>
                <a:cs typeface="Arial" panose="020B0604020202020204" pitchFamily="34" charset="0"/>
              </a:rPr>
              <a:t> : les factures </a:t>
            </a:r>
            <a:r>
              <a:rPr lang="en-US" sz="1200" dirty="0" err="1">
                <a:latin typeface="Arial" panose="020B0604020202020204" pitchFamily="34" charset="0"/>
                <a:cs typeface="Arial" panose="020B0604020202020204" pitchFamily="34" charset="0"/>
              </a:rPr>
              <a:t>bonnes</a:t>
            </a:r>
            <a:r>
              <a:rPr lang="en-US" sz="1200" dirty="0">
                <a:latin typeface="Arial" panose="020B0604020202020204" pitchFamily="34" charset="0"/>
                <a:cs typeface="Arial" panose="020B0604020202020204" pitchFamily="34" charset="0"/>
              </a:rPr>
              <a:t> à payer, </a:t>
            </a:r>
            <a:r>
              <a:rPr lang="en-US" sz="1200" dirty="0" err="1">
                <a:latin typeface="Arial" panose="020B0604020202020204" pitchFamily="34" charset="0"/>
                <a:cs typeface="Arial" panose="020B0604020202020204" pitchFamily="34" charset="0"/>
              </a:rPr>
              <a:t>bloquées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attente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d'approbation</a:t>
            </a:r>
            <a:r>
              <a:rPr lang="en-US" sz="1200" dirty="0">
                <a:latin typeface="Arial" panose="020B0604020202020204" pitchFamily="34" charset="0"/>
                <a:cs typeface="Arial" panose="020B0604020202020204" pitchFamily="34" charset="0"/>
              </a:rPr>
              <a:t> et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cours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vérification</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All”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comprend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toutes</a:t>
            </a:r>
            <a:r>
              <a:rPr lang="en-US" sz="1200" dirty="0">
                <a:latin typeface="Arial" panose="020B0604020202020204" pitchFamily="34" charset="0"/>
                <a:cs typeface="Arial" panose="020B0604020202020204" pitchFamily="34" charset="0"/>
              </a:rPr>
              <a:t> les </a:t>
            </a:r>
            <a:r>
              <a:rPr lang="en-US" sz="1200" dirty="0" err="1">
                <a:latin typeface="Arial" panose="020B0604020202020204" pitchFamily="34" charset="0"/>
                <a:cs typeface="Arial" panose="020B0604020202020204" pitchFamily="34" charset="0"/>
              </a:rPr>
              <a:t>catégories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décrites</a:t>
            </a:r>
            <a:r>
              <a:rPr lang="en-US" sz="1200" dirty="0">
                <a:latin typeface="Arial" panose="020B0604020202020204" pitchFamily="34" charset="0"/>
                <a:cs typeface="Arial" panose="020B0604020202020204" pitchFamily="34" charset="0"/>
              </a:rPr>
              <a:t> ci-dessus. Ce </a:t>
            </a:r>
            <a:r>
              <a:rPr lang="en-US" sz="1200" dirty="0" err="1">
                <a:latin typeface="Arial" panose="020B0604020202020204" pitchFamily="34" charset="0"/>
                <a:cs typeface="Arial" panose="020B0604020202020204" pitchFamily="34" charset="0"/>
              </a:rPr>
              <a:t>statut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défini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automatiquement</a:t>
            </a:r>
            <a:r>
              <a:rPr lang="en-US" sz="1200" dirty="0">
                <a:latin typeface="Arial" panose="020B0604020202020204" pitchFamily="34" charset="0"/>
                <a:cs typeface="Arial" panose="020B0604020202020204" pitchFamily="34" charset="0"/>
              </a:rPr>
              <a:t>.</a:t>
            </a:r>
          </a:p>
          <a:p>
            <a:pPr>
              <a:lnSpc>
                <a:spcPts val="1870"/>
              </a:lnSpc>
            </a:pPr>
            <a:endParaRPr lang="en-US" dirty="0"/>
          </a:p>
          <a:p>
            <a:pPr indent="428548"/>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441350"/>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449275">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74"/>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75" name="Freeform 75"/>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77" name="Picture 77"/>
          <p:cNvPicPr>
            <a:picLocks noChangeAspect="1"/>
          </p:cNvPicPr>
          <p:nvPr/>
        </p:nvPicPr>
        <p:blipFill>
          <a:blip r:embed="rId2"/>
          <a:stretch>
            <a:fillRect/>
          </a:stretch>
        </p:blipFill>
        <p:spPr>
          <a:xfrm>
            <a:off x="5684521" y="6217920"/>
            <a:ext cx="4754879" cy="640080"/>
          </a:xfrm>
          <a:prstGeom prst="rect">
            <a:avLst/>
          </a:prstGeom>
        </p:spPr>
      </p:pic>
      <p:pic>
        <p:nvPicPr>
          <p:cNvPr id="78" name="Picture 78"/>
          <p:cNvPicPr>
            <a:picLocks noChangeAspect="1"/>
          </p:cNvPicPr>
          <p:nvPr/>
        </p:nvPicPr>
        <p:blipFill>
          <a:blip r:embed="rId3"/>
          <a:stretch>
            <a:fillRect/>
          </a:stretch>
        </p:blipFill>
        <p:spPr>
          <a:xfrm>
            <a:off x="2179320" y="0"/>
            <a:ext cx="8488680" cy="5196840"/>
          </a:xfrm>
          <a:prstGeom prst="rect">
            <a:avLst/>
          </a:prstGeom>
        </p:spPr>
      </p:pic>
      <p:sp>
        <p:nvSpPr>
          <p:cNvPr id="2" name="TextBox 78"/>
          <p:cNvSpPr txBox="1"/>
          <p:nvPr/>
        </p:nvSpPr>
        <p:spPr>
          <a:xfrm>
            <a:off x="1166446" y="-36195"/>
            <a:ext cx="9272954" cy="6927537"/>
          </a:xfrm>
          <a:prstGeom prst="rect">
            <a:avLst/>
          </a:prstGeom>
          <a:noFill/>
        </p:spPr>
        <p:txBody>
          <a:bodyPr wrap="square" lIns="0" tIns="0" rIns="0" bIns="0" rtlCol="0">
            <a:spAutoFit/>
          </a:bodyPr>
          <a:lstStyle/>
          <a:p>
            <a:r>
              <a:rPr lang="en-US" altLang="zh-CN" b="1" spc="-15" dirty="0">
                <a:solidFill>
                  <a:srgbClr val="5F5F5F"/>
                </a:solidFill>
                <a:latin typeface="Arial"/>
                <a:ea typeface="Arial"/>
              </a:rPr>
              <a:t>Factures :</a:t>
            </a:r>
            <a:endParaRPr lang="en-US" altLang="zh-CN" b="1" spc="-10" dirty="0">
              <a:solidFill>
                <a:srgbClr val="5F5F5F"/>
              </a:solidFill>
              <a:latin typeface="Arial"/>
              <a:ea typeface="Arial"/>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indent="454151"/>
            <a:endParaRPr lang="en-US" altLang="zh-CN" dirty="0">
              <a:solidFill>
                <a:prstClr val="black"/>
              </a:solidFill>
              <a:latin typeface="Calibri"/>
            </a:endParaRPr>
          </a:p>
          <a:p>
            <a:pPr indent="454151"/>
            <a:r>
              <a:rPr lang="fr-FR" altLang="zh-CN" b="1" dirty="0">
                <a:solidFill>
                  <a:srgbClr val="000000"/>
                </a:solidFill>
                <a:latin typeface="Arial"/>
                <a:ea typeface="Arial"/>
              </a:rPr>
              <a:t>Tout cela est l'option par défaut pour la catégorie de document.</a:t>
            </a:r>
            <a:br>
              <a:rPr lang="fr-FR" altLang="zh-CN" b="1" dirty="0">
                <a:solidFill>
                  <a:srgbClr val="000000"/>
                </a:solidFill>
                <a:latin typeface="Arial"/>
                <a:ea typeface="Arial"/>
              </a:rPr>
            </a:br>
            <a:endParaRPr lang="en-US" altLang="zh-CN" b="1" dirty="0">
              <a:solidFill>
                <a:srgbClr val="000000"/>
              </a:solidFill>
              <a:latin typeface="Arial"/>
              <a:ea typeface="Arial"/>
            </a:endParaRPr>
          </a:p>
          <a:p>
            <a:r>
              <a:rPr lang="en-US" b="1" dirty="0">
                <a:latin typeface="Arial" panose="020B0604020202020204" pitchFamily="34" charset="0"/>
                <a:cs typeface="Arial" panose="020B0604020202020204" pitchFamily="34" charset="0"/>
              </a:rPr>
              <a:t>“Invoice” (Facture)”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sélection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n'affichera</a:t>
            </a:r>
            <a:r>
              <a:rPr lang="en-US" dirty="0">
                <a:latin typeface="Arial" panose="020B0604020202020204" pitchFamily="34" charset="0"/>
                <a:cs typeface="Arial" panose="020B0604020202020204" pitchFamily="34" charset="0"/>
              </a:rPr>
              <a:t> que les factures. </a:t>
            </a: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Self-Billing Document” (Document </a:t>
            </a:r>
            <a:r>
              <a:rPr lang="en-US" b="1" dirty="0" err="1">
                <a:latin typeface="Arial" panose="020B0604020202020204" pitchFamily="34" charset="0"/>
                <a:cs typeface="Arial" panose="020B0604020202020204" pitchFamily="34" charset="0"/>
              </a:rPr>
              <a:t>d'auto-facturation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utilisé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uniquement</a:t>
            </a:r>
            <a:r>
              <a:rPr lang="en-US" dirty="0">
                <a:latin typeface="Arial" panose="020B0604020202020204" pitchFamily="34" charset="0"/>
                <a:cs typeface="Arial" panose="020B0604020202020204" pitchFamily="34" charset="0"/>
              </a:rPr>
              <a:t> au </a:t>
            </a:r>
            <a:r>
              <a:rPr lang="en-US" dirty="0" err="1">
                <a:latin typeface="Arial" panose="020B0604020202020204" pitchFamily="34" charset="0"/>
                <a:cs typeface="Arial" panose="020B0604020202020204" pitchFamily="34" charset="0"/>
              </a:rPr>
              <a:t>Japon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Allemagne</a:t>
            </a:r>
            <a:r>
              <a:rPr lang="en-US" dirty="0">
                <a:latin typeface="Arial" panose="020B0604020202020204" pitchFamily="34" charset="0"/>
                <a:cs typeface="Arial" panose="020B0604020202020204" pitchFamily="34" charset="0"/>
              </a:rPr>
              <a:t> et aux </a:t>
            </a:r>
            <a:r>
              <a:rPr lang="en-US" dirty="0" err="1">
                <a:latin typeface="Arial" panose="020B0604020202020204" pitchFamily="34" charset="0"/>
                <a:cs typeface="Arial" panose="020B0604020202020204" pitchFamily="34" charset="0"/>
              </a:rPr>
              <a:t>États</a:t>
            </a:r>
            <a:r>
              <a:rPr lang="en-US" dirty="0">
                <a:latin typeface="Arial" panose="020B0604020202020204" pitchFamily="34" charset="0"/>
                <a:cs typeface="Arial" panose="020B0604020202020204" pitchFamily="34" charset="0"/>
              </a:rPr>
              <a:t>-Unis pour le moment, </a:t>
            </a:r>
            <a:r>
              <a:rPr lang="en-US" dirty="0" err="1">
                <a:latin typeface="Arial" panose="020B0604020202020204" pitchFamily="34" charset="0"/>
                <a:cs typeface="Arial" panose="020B0604020202020204" pitchFamily="34" charset="0"/>
              </a:rPr>
              <a:t>cette</a:t>
            </a:r>
            <a:r>
              <a:rPr lang="en-US" dirty="0">
                <a:latin typeface="Arial" panose="020B0604020202020204" pitchFamily="34" charset="0"/>
                <a:cs typeface="Arial" panose="020B0604020202020204" pitchFamily="34" charset="0"/>
              </a:rPr>
              <a:t> selection </a:t>
            </a:r>
            <a:r>
              <a:rPr lang="en-US" dirty="0" err="1">
                <a:latin typeface="Arial" panose="020B0604020202020204" pitchFamily="34" charset="0"/>
                <a:cs typeface="Arial" panose="020B0604020202020204" pitchFamily="34" charset="0"/>
              </a:rPr>
              <a:t>afficher</a:t>
            </a:r>
            <a:r>
              <a:rPr lang="en-US" dirty="0">
                <a:latin typeface="Arial" panose="020B0604020202020204" pitchFamily="34" charset="0"/>
                <a:cs typeface="Arial" panose="020B0604020202020204" pitchFamily="34" charset="0"/>
              </a:rPr>
              <a:t> les factures auto-</a:t>
            </a:r>
            <a:r>
              <a:rPr lang="en-US" dirty="0" err="1">
                <a:latin typeface="Arial" panose="020B0604020202020204" pitchFamily="34" charset="0"/>
                <a:cs typeface="Arial" panose="020B0604020202020204" pitchFamily="34" charset="0"/>
              </a:rPr>
              <a:t>facturées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AR-Billing Document” (Document de </a:t>
            </a:r>
            <a:r>
              <a:rPr lang="en-US" b="1" dirty="0" err="1">
                <a:latin typeface="Arial" panose="020B0604020202020204" pitchFamily="34" charset="0"/>
                <a:cs typeface="Arial" panose="020B0604020202020204" pitchFamily="34" charset="0"/>
              </a:rPr>
              <a:t>facturation</a:t>
            </a:r>
            <a:r>
              <a:rPr lang="en-US" b="1" dirty="0">
                <a:latin typeface="Arial" panose="020B0604020202020204" pitchFamily="34" charset="0"/>
                <a:cs typeface="Arial" panose="020B0604020202020204" pitchFamily="34" charset="0"/>
              </a:rPr>
              <a:t> AR)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utilisé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uniquement</a:t>
            </a:r>
            <a:r>
              <a:rPr lang="en-US" dirty="0">
                <a:latin typeface="Arial" panose="020B0604020202020204" pitchFamily="34" charset="0"/>
                <a:cs typeface="Arial" panose="020B0604020202020204" pitchFamily="34" charset="0"/>
              </a:rPr>
              <a:t> au </a:t>
            </a:r>
            <a:r>
              <a:rPr lang="en-US" dirty="0" err="1">
                <a:latin typeface="Arial" panose="020B0604020202020204" pitchFamily="34" charset="0"/>
                <a:cs typeface="Arial" panose="020B0604020202020204" pitchFamily="34" charset="0"/>
              </a:rPr>
              <a:t>Japon</a:t>
            </a:r>
            <a:r>
              <a:rPr lang="en-US" dirty="0">
                <a:latin typeface="Arial" panose="020B0604020202020204" pitchFamily="34" charset="0"/>
                <a:cs typeface="Arial" panose="020B0604020202020204" pitchFamily="34" charset="0"/>
              </a:rPr>
              <a:t> pour le moment, </a:t>
            </a:r>
            <a:r>
              <a:rPr lang="en-US" dirty="0" err="1">
                <a:latin typeface="Arial" panose="020B0604020202020204" pitchFamily="34" charset="0"/>
                <a:cs typeface="Arial" panose="020B0604020202020204" pitchFamily="34" charset="0"/>
              </a:rPr>
              <a:t>cette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sélection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n'affichera</a:t>
            </a:r>
            <a:r>
              <a:rPr lang="en-US" dirty="0">
                <a:latin typeface="Arial" panose="020B0604020202020204" pitchFamily="34" charset="0"/>
                <a:cs typeface="Arial" panose="020B0604020202020204" pitchFamily="34" charset="0"/>
              </a:rPr>
              <a:t> que la </a:t>
            </a:r>
            <a:r>
              <a:rPr lang="en-US" dirty="0" err="1">
                <a:latin typeface="Arial" panose="020B0604020202020204" pitchFamily="34" charset="0"/>
                <a:cs typeface="Arial" panose="020B0604020202020204" pitchFamily="34" charset="0"/>
              </a:rPr>
              <a:t>facturation</a:t>
            </a:r>
            <a:r>
              <a:rPr lang="en-US" dirty="0">
                <a:latin typeface="Arial" panose="020B0604020202020204" pitchFamily="34" charset="0"/>
                <a:cs typeface="Arial" panose="020B0604020202020204" pitchFamily="34" charset="0"/>
              </a:rPr>
              <a:t> AR des documents</a:t>
            </a: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Revaluation Document” (Document de </a:t>
            </a:r>
            <a:r>
              <a:rPr lang="en-US" b="1" dirty="0" err="1">
                <a:latin typeface="Arial" panose="020B0604020202020204" pitchFamily="34" charset="0"/>
                <a:cs typeface="Arial" panose="020B0604020202020204" pitchFamily="34" charset="0"/>
              </a:rPr>
              <a:t>réévaluation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utilisé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uniquement</a:t>
            </a:r>
            <a:r>
              <a:rPr lang="en-US" dirty="0">
                <a:latin typeface="Arial" panose="020B0604020202020204" pitchFamily="34" charset="0"/>
                <a:cs typeface="Arial" panose="020B0604020202020204" pitchFamily="34" charset="0"/>
              </a:rPr>
              <a:t> au </a:t>
            </a:r>
            <a:r>
              <a:rPr lang="en-US" dirty="0" err="1">
                <a:latin typeface="Arial" panose="020B0604020202020204" pitchFamily="34" charset="0"/>
                <a:cs typeface="Arial" panose="020B0604020202020204" pitchFamily="34" charset="0"/>
              </a:rPr>
              <a:t>Japon</a:t>
            </a:r>
            <a:r>
              <a:rPr lang="en-US" dirty="0">
                <a:latin typeface="Arial" panose="020B0604020202020204" pitchFamily="34" charset="0"/>
                <a:cs typeface="Arial" panose="020B0604020202020204" pitchFamily="34" charset="0"/>
              </a:rPr>
              <a:t> pour le moment, </a:t>
            </a:r>
            <a:r>
              <a:rPr lang="en-US" dirty="0" err="1">
                <a:latin typeface="Arial" panose="020B0604020202020204" pitchFamily="34" charset="0"/>
                <a:cs typeface="Arial" panose="020B0604020202020204" pitchFamily="34" charset="0"/>
              </a:rPr>
              <a:t>cette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sélection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affichera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uniquement</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réévaluation</a:t>
            </a:r>
            <a:r>
              <a:rPr lang="en-US" dirty="0">
                <a:latin typeface="Arial" panose="020B0604020202020204" pitchFamily="34" charset="0"/>
                <a:cs typeface="Arial" panose="020B0604020202020204" pitchFamily="34" charset="0"/>
              </a:rPr>
              <a:t> des documents</a:t>
            </a:r>
          </a:p>
          <a:p>
            <a:pPr indent="327050"/>
            <a:endParaRPr lang="en-US" altLang="zh-CN" sz="1000" b="1" dirty="0">
              <a:solidFill>
                <a:srgbClr val="000000"/>
              </a:solidFill>
              <a:latin typeface="Arial"/>
              <a:ea typeface="Arial"/>
            </a:endParaRPr>
          </a:p>
          <a:p>
            <a:pPr indent="327050"/>
            <a:r>
              <a:rPr lang="en-US" altLang="zh-CN" sz="1000" b="1" dirty="0">
                <a:solidFill>
                  <a:srgbClr val="000000"/>
                </a:solidFill>
                <a:latin typeface="Arial"/>
                <a:ea typeface="Arial"/>
              </a:rPr>
              <a:t>Volvo</a:t>
            </a:r>
            <a:r>
              <a:rPr lang="en-US" altLang="zh-CN" sz="1000" b="1" dirty="0">
                <a:solidFill>
                  <a:srgbClr val="000000"/>
                </a:solidFill>
                <a:latin typeface="Arial"/>
                <a:ea typeface="宋体" panose="02010600030101010101" pitchFamily="2" charset="-122"/>
                <a:cs typeface="Arial"/>
              </a:rPr>
              <a:t> </a:t>
            </a:r>
            <a:r>
              <a:rPr lang="en-US" altLang="zh-CN" sz="1000" b="1" dirty="0">
                <a:solidFill>
                  <a:srgbClr val="000000"/>
                </a:solidFill>
                <a:latin typeface="Arial"/>
                <a:ea typeface="Arial"/>
              </a:rPr>
              <a:t>Group</a:t>
            </a:r>
            <a:r>
              <a:rPr lang="en-US" altLang="zh-CN" sz="1000" b="1" spc="10" dirty="0">
                <a:solidFill>
                  <a:srgbClr val="000000"/>
                </a:solidFill>
                <a:latin typeface="Arial"/>
                <a:ea typeface="宋体" panose="02010600030101010101" pitchFamily="2" charset="-122"/>
                <a:cs typeface="Arial"/>
              </a:rPr>
              <a:t> </a:t>
            </a:r>
            <a:r>
              <a:rPr lang="en-US" altLang="zh-CN" sz="10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9"/>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80" name="Freeform 80"/>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82" name="Picture 82"/>
          <p:cNvPicPr>
            <a:picLocks noChangeAspect="1"/>
          </p:cNvPicPr>
          <p:nvPr/>
        </p:nvPicPr>
        <p:blipFill>
          <a:blip r:embed="rId2"/>
          <a:stretch>
            <a:fillRect/>
          </a:stretch>
        </p:blipFill>
        <p:spPr>
          <a:xfrm>
            <a:off x="5684521" y="6217920"/>
            <a:ext cx="4754879" cy="640080"/>
          </a:xfrm>
          <a:prstGeom prst="rect">
            <a:avLst/>
          </a:prstGeom>
        </p:spPr>
      </p:pic>
      <p:pic>
        <p:nvPicPr>
          <p:cNvPr id="83" name="Picture 83"/>
          <p:cNvPicPr>
            <a:picLocks noChangeAspect="1"/>
          </p:cNvPicPr>
          <p:nvPr/>
        </p:nvPicPr>
        <p:blipFill>
          <a:blip r:embed="rId3"/>
          <a:stretch>
            <a:fillRect/>
          </a:stretch>
        </p:blipFill>
        <p:spPr>
          <a:xfrm>
            <a:off x="1524000" y="0"/>
            <a:ext cx="9144000" cy="5196840"/>
          </a:xfrm>
          <a:prstGeom prst="rect">
            <a:avLst/>
          </a:prstGeom>
        </p:spPr>
      </p:pic>
      <p:sp>
        <p:nvSpPr>
          <p:cNvPr id="2" name="TextBox 83"/>
          <p:cNvSpPr txBox="1"/>
          <p:nvPr/>
        </p:nvSpPr>
        <p:spPr>
          <a:xfrm>
            <a:off x="1297744" y="52434"/>
            <a:ext cx="9596511" cy="6753131"/>
          </a:xfrm>
          <a:prstGeom prst="rect">
            <a:avLst/>
          </a:prstGeom>
          <a:noFill/>
        </p:spPr>
        <p:txBody>
          <a:bodyPr wrap="square" lIns="0" tIns="0" rIns="0" bIns="0" rtlCol="0">
            <a:spAutoFit/>
          </a:bodyPr>
          <a:lstStyle/>
          <a:p>
            <a:r>
              <a:rPr lang="en-US" altLang="zh-CN" sz="3200" b="1" spc="-15" dirty="0">
                <a:solidFill>
                  <a:srgbClr val="5F5F5F"/>
                </a:solidFill>
                <a:latin typeface="Arial"/>
                <a:ea typeface="Arial"/>
              </a:rPr>
              <a:t>Factures </a:t>
            </a:r>
            <a:r>
              <a:rPr lang="en-US" altLang="zh-CN" sz="3200" b="1" spc="-10" dirty="0">
                <a:solidFill>
                  <a:srgbClr val="5F5F5F"/>
                </a:solidFill>
                <a:latin typeface="Arial"/>
                <a:ea typeface="Arial"/>
              </a:rPr>
              <a:t>:</a:t>
            </a: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280"/>
              </a:lnSpc>
            </a:pPr>
            <a:endParaRPr lang="en-US" dirty="0">
              <a:solidFill>
                <a:prstClr val="black"/>
              </a:solidFill>
              <a:latin typeface="Calibri"/>
            </a:endParaRPr>
          </a:p>
          <a:p>
            <a:r>
              <a:rPr lang="fr-FR" sz="1600" dirty="0">
                <a:solidFill>
                  <a:prstClr val="black"/>
                </a:solidFill>
                <a:latin typeface="Arial" panose="020B0604020202020204" pitchFamily="34" charset="0"/>
                <a:cs typeface="Arial" panose="020B0604020202020204" pitchFamily="34" charset="0"/>
              </a:rPr>
              <a:t>Une fois que vous avez fait vos sélections et cliqué sur le bouton de recherche, les factures apparaîtront.</a:t>
            </a:r>
          </a:p>
          <a:p>
            <a:endParaRPr lang="fr-FR" sz="1600" dirty="0">
              <a:solidFill>
                <a:prstClr val="black"/>
              </a:solidFill>
              <a:latin typeface="Arial" panose="020B0604020202020204" pitchFamily="34" charset="0"/>
              <a:cs typeface="Arial" panose="020B0604020202020204" pitchFamily="34" charset="0"/>
            </a:endParaRPr>
          </a:p>
          <a:p>
            <a:r>
              <a:rPr lang="fr-FR" sz="1600" dirty="0">
                <a:solidFill>
                  <a:prstClr val="black"/>
                </a:solidFill>
                <a:latin typeface="Arial" panose="020B0604020202020204" pitchFamily="34" charset="0"/>
                <a:cs typeface="Arial" panose="020B0604020202020204" pitchFamily="34" charset="0"/>
              </a:rPr>
              <a:t>Si vous cliquez sur l'icône PDF rouge et blanche, la facture s'ouvrira dans une fenêtre séparée. Vous pouvez également voir les déductions de cette façon.</a:t>
            </a:r>
          </a:p>
          <a:p>
            <a:endParaRPr lang="fr-FR" sz="1600" dirty="0">
              <a:solidFill>
                <a:prstClr val="black"/>
              </a:solidFill>
              <a:latin typeface="Arial" panose="020B0604020202020204" pitchFamily="34" charset="0"/>
              <a:cs typeface="Arial" panose="020B0604020202020204" pitchFamily="34" charset="0"/>
            </a:endParaRPr>
          </a:p>
          <a:p>
            <a:r>
              <a:rPr lang="fr-FR" sz="1600" dirty="0">
                <a:solidFill>
                  <a:prstClr val="black"/>
                </a:solidFill>
                <a:latin typeface="Arial" panose="020B0604020202020204" pitchFamily="34" charset="0"/>
                <a:cs typeface="Arial" panose="020B0604020202020204" pitchFamily="34" charset="0"/>
              </a:rPr>
              <a:t>Toutes les informations à l'écran peuvent être exportées vers Excel en cliquant sur l'icône XLS verte.</a:t>
            </a:r>
          </a:p>
          <a:p>
            <a:endParaRPr lang="fr-FR" sz="1600" dirty="0">
              <a:solidFill>
                <a:prstClr val="black"/>
              </a:solidFill>
              <a:latin typeface="Arial" panose="020B0604020202020204" pitchFamily="34" charset="0"/>
              <a:cs typeface="Arial" panose="020B0604020202020204" pitchFamily="34" charset="0"/>
            </a:endParaRPr>
          </a:p>
          <a:p>
            <a:r>
              <a:rPr lang="fr-FR" sz="1600" dirty="0">
                <a:solidFill>
                  <a:prstClr val="black"/>
                </a:solidFill>
                <a:latin typeface="Arial" panose="020B0604020202020204" pitchFamily="34" charset="0"/>
                <a:cs typeface="Arial" panose="020B0604020202020204" pitchFamily="34" charset="0"/>
              </a:rPr>
              <a:t>Pour voir les détails de la facture, cliquez sur la loupe.</a:t>
            </a:r>
          </a:p>
          <a:p>
            <a:endParaRPr lang="fr-FR" sz="1600" dirty="0">
              <a:solidFill>
                <a:prstClr val="black"/>
              </a:solidFill>
              <a:latin typeface="Arial" panose="020B0604020202020204" pitchFamily="34" charset="0"/>
              <a:cs typeface="Arial" panose="020B0604020202020204" pitchFamily="34" charset="0"/>
            </a:endParaRPr>
          </a:p>
          <a:p>
            <a:r>
              <a:rPr lang="fr-FR" sz="1600" dirty="0">
                <a:solidFill>
                  <a:prstClr val="black"/>
                </a:solidFill>
                <a:latin typeface="Arial" panose="020B0604020202020204" pitchFamily="34" charset="0"/>
                <a:cs typeface="Arial" panose="020B0604020202020204" pitchFamily="34" charset="0"/>
              </a:rPr>
              <a:t>Remarque: il existe la possibilité que la loupe n’apparaîtra pour tous les codes d'entreprise.</a:t>
            </a:r>
            <a:endParaRPr lang="en-US" sz="1600" dirty="0">
              <a:solidFill>
                <a:prstClr val="black"/>
              </a:solidFill>
              <a:latin typeface="Arial" panose="020B0604020202020204" pitchFamily="34" charset="0"/>
              <a:cs typeface="Arial" panose="020B0604020202020204" pitchFamily="34" charset="0"/>
            </a:endParaRPr>
          </a:p>
          <a:p>
            <a:pPr>
              <a:lnSpc>
                <a:spcPts val="1300"/>
              </a:lnSpc>
            </a:pPr>
            <a:endParaRPr lang="en-US" dirty="0">
              <a:solidFill>
                <a:prstClr val="black"/>
              </a:solidFill>
              <a:latin typeface="Calibri"/>
            </a:endParaRPr>
          </a:p>
          <a:p>
            <a:pPr indent="327050"/>
            <a:r>
              <a:rPr lang="en-US" altLang="zh-CN" sz="1100" b="1" dirty="0">
                <a:solidFill>
                  <a:srgbClr val="000000"/>
                </a:solidFill>
                <a:latin typeface="Arial"/>
                <a:ea typeface="Arial"/>
              </a:rPr>
              <a:t>Volvo</a:t>
            </a:r>
            <a:r>
              <a:rPr lang="en-US" altLang="zh-CN" sz="1100" b="1"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84"/>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85" name="Freeform 85"/>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87" name="Picture 87"/>
          <p:cNvPicPr>
            <a:picLocks noChangeAspect="1"/>
          </p:cNvPicPr>
          <p:nvPr/>
        </p:nvPicPr>
        <p:blipFill>
          <a:blip r:embed="rId2"/>
          <a:stretch>
            <a:fillRect/>
          </a:stretch>
        </p:blipFill>
        <p:spPr>
          <a:xfrm>
            <a:off x="5684521" y="6217920"/>
            <a:ext cx="4754879" cy="640080"/>
          </a:xfrm>
          <a:prstGeom prst="rect">
            <a:avLst/>
          </a:prstGeom>
        </p:spPr>
      </p:pic>
      <p:pic>
        <p:nvPicPr>
          <p:cNvPr id="88" name="Picture 88"/>
          <p:cNvPicPr>
            <a:picLocks noChangeAspect="1"/>
          </p:cNvPicPr>
          <p:nvPr/>
        </p:nvPicPr>
        <p:blipFill>
          <a:blip r:embed="rId3"/>
          <a:stretch>
            <a:fillRect/>
          </a:stretch>
        </p:blipFill>
        <p:spPr>
          <a:xfrm>
            <a:off x="1668780" y="0"/>
            <a:ext cx="8999220" cy="5196840"/>
          </a:xfrm>
          <a:prstGeom prst="rect">
            <a:avLst/>
          </a:prstGeom>
        </p:spPr>
      </p:pic>
      <p:sp>
        <p:nvSpPr>
          <p:cNvPr id="2" name="TextBox 88"/>
          <p:cNvSpPr txBox="1"/>
          <p:nvPr/>
        </p:nvSpPr>
        <p:spPr>
          <a:xfrm>
            <a:off x="1249680" y="-74523"/>
            <a:ext cx="8569569" cy="7007046"/>
          </a:xfrm>
          <a:prstGeom prst="rect">
            <a:avLst/>
          </a:prstGeom>
          <a:noFill/>
        </p:spPr>
        <p:txBody>
          <a:bodyPr wrap="square" lIns="0" tIns="0" rIns="0" bIns="0" rtlCol="0">
            <a:spAutoFit/>
          </a:bodyPr>
          <a:lstStyle/>
          <a:p>
            <a:r>
              <a:rPr lang="en-US" altLang="zh-CN" sz="3200" b="1" spc="-15" dirty="0" err="1">
                <a:solidFill>
                  <a:srgbClr val="5F5F5F"/>
                </a:solidFill>
                <a:latin typeface="Arial"/>
                <a:ea typeface="Arial"/>
              </a:rPr>
              <a:t>Paiements</a:t>
            </a:r>
            <a:r>
              <a:rPr lang="en-US" altLang="zh-CN" sz="3200" b="1" spc="-15" dirty="0">
                <a:solidFill>
                  <a:srgbClr val="5F5F5F"/>
                </a:solidFill>
                <a:latin typeface="Arial"/>
                <a:ea typeface="Arial"/>
              </a:rPr>
              <a:t> </a:t>
            </a:r>
            <a:r>
              <a:rPr lang="en-US" altLang="zh-CN" sz="3200" b="1" spc="-10" dirty="0">
                <a:solidFill>
                  <a:srgbClr val="5F5F5F"/>
                </a:solidFill>
                <a:latin typeface="Arial"/>
                <a:ea typeface="Arial"/>
              </a:rPr>
              <a:t>:</a:t>
            </a: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185"/>
              </a:lnSpc>
            </a:pPr>
            <a:endParaRPr lang="en-US" dirty="0">
              <a:solidFill>
                <a:prstClr val="black"/>
              </a:solidFill>
              <a:latin typeface="Calibri"/>
            </a:endParaRPr>
          </a:p>
          <a:p>
            <a:pPr indent="1421257"/>
            <a:r>
              <a:rPr lang="fr-FR" altLang="zh-CN" sz="1600" dirty="0">
                <a:solidFill>
                  <a:srgbClr val="000000"/>
                </a:solidFill>
                <a:latin typeface="Arial"/>
                <a:ea typeface="Arial"/>
              </a:rPr>
              <a:t>Sélectionnez les paiements sur le côté gauche de la page d'accueil.</a:t>
            </a:r>
          </a:p>
          <a:p>
            <a:pPr indent="1421257"/>
            <a:endParaRPr lang="en-US" dirty="0">
              <a:solidFill>
                <a:prstClr val="black"/>
              </a:solidFill>
              <a:latin typeface="Calibri"/>
            </a:endParaRPr>
          </a:p>
          <a:p>
            <a:pPr marL="1421257" hangingPunct="0"/>
            <a:r>
              <a:rPr lang="fr-FR" altLang="zh-CN" sz="1600" dirty="0">
                <a:solidFill>
                  <a:srgbClr val="000000"/>
                </a:solidFill>
                <a:latin typeface="Arial"/>
                <a:ea typeface="Arial"/>
              </a:rPr>
              <a:t>Entrez votre numéro de fournisseur et sélectionnez le code d'entreprise Volvo approprié (comme dans la recherche de factures).</a:t>
            </a: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879"/>
              </a:lnSpc>
            </a:pPr>
            <a:endParaRPr lang="en-US" dirty="0">
              <a:solidFill>
                <a:prstClr val="black"/>
              </a:solidFill>
              <a:latin typeface="Calibri"/>
            </a:endParaRPr>
          </a:p>
          <a:p>
            <a:pPr indent="327050"/>
            <a:r>
              <a:rPr lang="en-US" altLang="zh-CN" sz="1100" b="1" dirty="0">
                <a:solidFill>
                  <a:srgbClr val="000000"/>
                </a:solidFill>
                <a:latin typeface="Arial"/>
                <a:ea typeface="Arial"/>
              </a:rPr>
              <a:t>Volvo</a:t>
            </a:r>
            <a:r>
              <a:rPr lang="en-US" altLang="zh-CN" sz="1100" b="1"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89"/>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90"/>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2" name="Picture 92"/>
          <p:cNvPicPr>
            <a:picLocks noChangeAspect="1"/>
          </p:cNvPicPr>
          <p:nvPr/>
        </p:nvPicPr>
        <p:blipFill>
          <a:blip r:embed="rId2"/>
          <a:stretch>
            <a:fillRect/>
          </a:stretch>
        </p:blipFill>
        <p:spPr>
          <a:xfrm>
            <a:off x="5684521" y="6217920"/>
            <a:ext cx="4754879" cy="640080"/>
          </a:xfrm>
          <a:prstGeom prst="rect">
            <a:avLst/>
          </a:prstGeom>
        </p:spPr>
      </p:pic>
      <p:pic>
        <p:nvPicPr>
          <p:cNvPr id="93" name="Picture 93"/>
          <p:cNvPicPr>
            <a:picLocks noChangeAspect="1"/>
          </p:cNvPicPr>
          <p:nvPr/>
        </p:nvPicPr>
        <p:blipFill>
          <a:blip r:embed="rId3"/>
          <a:stretch>
            <a:fillRect/>
          </a:stretch>
        </p:blipFill>
        <p:spPr>
          <a:xfrm>
            <a:off x="1584960" y="0"/>
            <a:ext cx="9083040" cy="5196840"/>
          </a:xfrm>
          <a:prstGeom prst="rect">
            <a:avLst/>
          </a:prstGeom>
        </p:spPr>
      </p:pic>
      <p:sp>
        <p:nvSpPr>
          <p:cNvPr id="2" name="TextBox 93"/>
          <p:cNvSpPr txBox="1"/>
          <p:nvPr/>
        </p:nvSpPr>
        <p:spPr>
          <a:xfrm>
            <a:off x="1291882" y="0"/>
            <a:ext cx="9315158" cy="6896760"/>
          </a:xfrm>
          <a:prstGeom prst="rect">
            <a:avLst/>
          </a:prstGeom>
          <a:noFill/>
        </p:spPr>
        <p:txBody>
          <a:bodyPr wrap="square" lIns="0" tIns="0" rIns="0" bIns="0" rtlCol="0">
            <a:spAutoFit/>
          </a:bodyPr>
          <a:lstStyle/>
          <a:p>
            <a:r>
              <a:rPr lang="en-US" altLang="zh-CN" sz="3200" b="1" spc="-15" dirty="0" err="1">
                <a:solidFill>
                  <a:srgbClr val="5F5F5F"/>
                </a:solidFill>
                <a:latin typeface="Arial"/>
                <a:ea typeface="Arial"/>
              </a:rPr>
              <a:t>Paiement</a:t>
            </a:r>
            <a:r>
              <a:rPr lang="en-US" altLang="zh-CN" sz="3200" b="1" spc="-10" dirty="0" err="1">
                <a:solidFill>
                  <a:srgbClr val="5F5F5F"/>
                </a:solidFill>
                <a:latin typeface="Arial"/>
                <a:ea typeface="Arial"/>
              </a:rPr>
              <a:t>s</a:t>
            </a:r>
            <a:r>
              <a:rPr lang="en-US" altLang="zh-CN" sz="3200" b="1" spc="-10" dirty="0">
                <a:solidFill>
                  <a:srgbClr val="5F5F5F"/>
                </a:solidFill>
                <a:latin typeface="Arial"/>
                <a:ea typeface="Arial"/>
              </a:rPr>
              <a: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marL="660806" hangingPunct="0"/>
            <a:endParaRPr lang="en-US" altLang="zh-CN" dirty="0"/>
          </a:p>
          <a:p>
            <a:pPr marL="660806" hangingPunct="0"/>
            <a:r>
              <a:rPr lang="fr-FR" altLang="zh-CN" sz="1600" dirty="0">
                <a:solidFill>
                  <a:srgbClr val="000000"/>
                </a:solidFill>
                <a:latin typeface="Arial"/>
                <a:ea typeface="Arial"/>
              </a:rPr>
              <a:t>Les champs suivants ne sont pas obligatoires pour effectuer une recherche mais ils contribueront à réduire les informations affichées si elles sont utilisées :</a:t>
            </a:r>
          </a:p>
          <a:p>
            <a:pPr marL="660806" hangingPunct="0"/>
            <a:r>
              <a:rPr lang="fr-FR" altLang="zh-CN" sz="1600" dirty="0">
                <a:solidFill>
                  <a:srgbClr val="000000"/>
                </a:solidFill>
                <a:latin typeface="Arial"/>
                <a:ea typeface="Arial"/>
              </a:rPr>
              <a:t> </a:t>
            </a:r>
            <a:endParaRPr lang="en-US" dirty="0"/>
          </a:p>
          <a:p>
            <a:pPr marL="285750" indent="-285750">
              <a:lnSpc>
                <a:spcPts val="1995"/>
              </a:lnSpc>
              <a:buFont typeface="Symbol" panose="05050102010706020507" pitchFamily="18" charset="2"/>
              <a:buChar char="·"/>
            </a:pPr>
            <a:r>
              <a:rPr lang="en-US" altLang="zh-CN" sz="1600" b="1" dirty="0">
                <a:solidFill>
                  <a:srgbClr val="000000"/>
                </a:solidFill>
                <a:latin typeface="Arial"/>
                <a:ea typeface="Arial"/>
              </a:rPr>
              <a:t>Payment</a:t>
            </a:r>
            <a:r>
              <a:rPr lang="en-US" altLang="zh-CN" sz="1600" b="1" spc="30" dirty="0">
                <a:solidFill>
                  <a:srgbClr val="000000"/>
                </a:solidFill>
                <a:latin typeface="Arial"/>
                <a:cs typeface="Arial"/>
              </a:rPr>
              <a:t> </a:t>
            </a:r>
            <a:r>
              <a:rPr lang="en-US" altLang="zh-CN" sz="1600" b="1" dirty="0">
                <a:solidFill>
                  <a:srgbClr val="000000"/>
                </a:solidFill>
                <a:latin typeface="Arial"/>
                <a:ea typeface="Arial"/>
              </a:rPr>
              <a:t>Number</a:t>
            </a:r>
            <a:r>
              <a:rPr lang="en-US" altLang="zh-CN" sz="1600" b="1" spc="15" dirty="0">
                <a:solidFill>
                  <a:srgbClr val="000000"/>
                </a:solidFill>
                <a:latin typeface="Arial"/>
                <a:cs typeface="Arial"/>
              </a:rPr>
              <a:t> (</a:t>
            </a:r>
            <a:r>
              <a:rPr lang="fr-FR" altLang="zh-CN" sz="1600" dirty="0">
                <a:solidFill>
                  <a:srgbClr val="000000"/>
                </a:solidFill>
                <a:latin typeface="Arial"/>
                <a:ea typeface="Arial"/>
              </a:rPr>
              <a:t>Numéro de paiement) – il s'agit du numéro de paiement attribué dans SAP lorsque le paiement a été envoyé au fournisseur. </a:t>
            </a:r>
            <a:r>
              <a:rPr lang="fr-FR" altLang="zh-CN" sz="1600" dirty="0">
                <a:solidFill>
                  <a:prstClr val="black"/>
                </a:solidFill>
                <a:latin typeface="Arial" panose="020B0604020202020204" pitchFamily="34" charset="0"/>
                <a:ea typeface="Arial"/>
                <a:cs typeface="Arial" panose="020B0604020202020204" pitchFamily="34" charset="0"/>
              </a:rPr>
              <a:t>I</a:t>
            </a:r>
            <a:r>
              <a:rPr lang="fr-FR" sz="1600" dirty="0">
                <a:solidFill>
                  <a:prstClr val="black"/>
                </a:solidFill>
                <a:latin typeface="Arial" panose="020B0604020202020204" pitchFamily="34" charset="0"/>
                <a:cs typeface="Arial" panose="020B0604020202020204" pitchFamily="34" charset="0"/>
              </a:rPr>
              <a:t>l existe la possibilité que </a:t>
            </a:r>
            <a:r>
              <a:rPr lang="fr-FR" sz="1600" dirty="0">
                <a:solidFill>
                  <a:srgbClr val="000000"/>
                </a:solidFill>
                <a:latin typeface="Arial"/>
                <a:cs typeface="Arial" panose="020B0604020202020204" pitchFamily="34" charset="0"/>
              </a:rPr>
              <a:t>c</a:t>
            </a:r>
            <a:r>
              <a:rPr lang="fr-FR" altLang="zh-CN" sz="1600" dirty="0">
                <a:solidFill>
                  <a:srgbClr val="000000"/>
                </a:solidFill>
                <a:latin typeface="Arial"/>
                <a:ea typeface="Arial"/>
              </a:rPr>
              <a:t>e numéro n’a pas été envoyé avec le paiement au fournisseur.</a:t>
            </a:r>
            <a:endParaRPr lang="en-US" dirty="0"/>
          </a:p>
          <a:p>
            <a:pPr marL="285750" indent="-285750">
              <a:lnSpc>
                <a:spcPts val="1989"/>
              </a:lnSpc>
              <a:buFont typeface="Symbol" panose="05050102010706020507" pitchFamily="18" charset="2"/>
              <a:buChar char="·"/>
            </a:pPr>
            <a:r>
              <a:rPr lang="en-US" altLang="zh-CN" sz="1600" b="1" dirty="0">
                <a:solidFill>
                  <a:srgbClr val="000000"/>
                </a:solidFill>
                <a:latin typeface="Arial"/>
                <a:ea typeface="Arial"/>
              </a:rPr>
              <a:t>Check</a:t>
            </a:r>
            <a:r>
              <a:rPr lang="en-US" altLang="zh-CN" sz="1600" b="1" spc="25" dirty="0">
                <a:solidFill>
                  <a:srgbClr val="000000"/>
                </a:solidFill>
                <a:latin typeface="Arial"/>
                <a:cs typeface="Arial"/>
              </a:rPr>
              <a:t> </a:t>
            </a:r>
            <a:r>
              <a:rPr lang="en-US" altLang="zh-CN" sz="1600" b="1" dirty="0">
                <a:solidFill>
                  <a:srgbClr val="000000"/>
                </a:solidFill>
                <a:latin typeface="Arial"/>
                <a:ea typeface="Arial"/>
              </a:rPr>
              <a:t>Number</a:t>
            </a:r>
            <a:r>
              <a:rPr lang="en-US" altLang="zh-CN" sz="1600" b="1" spc="15" dirty="0">
                <a:solidFill>
                  <a:srgbClr val="000000"/>
                </a:solidFill>
                <a:latin typeface="Arial"/>
                <a:cs typeface="Arial"/>
              </a:rPr>
              <a:t> (</a:t>
            </a:r>
            <a:r>
              <a:rPr lang="fr-FR" altLang="zh-CN" sz="1600" dirty="0">
                <a:solidFill>
                  <a:srgbClr val="000000"/>
                </a:solidFill>
                <a:latin typeface="Arial"/>
                <a:ea typeface="Arial"/>
              </a:rPr>
              <a:t>Numéro de chèque) – il s'agit du numéro du chèque qui vous a été posté. C’est principalement utilisé en France et aux États-Unis.</a:t>
            </a:r>
            <a:endParaRPr lang="en-US" dirty="0"/>
          </a:p>
          <a:p>
            <a:pPr marL="285750" indent="-285750">
              <a:lnSpc>
                <a:spcPts val="1995"/>
              </a:lnSpc>
              <a:buFont typeface="Symbol" panose="05050102010706020507" pitchFamily="18" charset="2"/>
              <a:buChar char="·"/>
            </a:pPr>
            <a:r>
              <a:rPr lang="en-US" altLang="zh-CN" sz="1600" b="1" dirty="0">
                <a:solidFill>
                  <a:srgbClr val="000000"/>
                </a:solidFill>
                <a:latin typeface="Arial"/>
                <a:ea typeface="Arial"/>
              </a:rPr>
              <a:t>Payment</a:t>
            </a:r>
            <a:r>
              <a:rPr lang="en-US" altLang="zh-CN" sz="1600" b="1" spc="15" dirty="0">
                <a:solidFill>
                  <a:srgbClr val="000000"/>
                </a:solidFill>
                <a:latin typeface="Arial"/>
                <a:cs typeface="Arial"/>
              </a:rPr>
              <a:t> </a:t>
            </a:r>
            <a:r>
              <a:rPr lang="en-US" altLang="zh-CN" sz="1600" b="1" dirty="0">
                <a:solidFill>
                  <a:srgbClr val="000000"/>
                </a:solidFill>
                <a:latin typeface="Arial"/>
                <a:ea typeface="Arial"/>
              </a:rPr>
              <a:t>Date</a:t>
            </a:r>
            <a:r>
              <a:rPr lang="en-US" altLang="zh-CN" sz="1600" b="1" spc="20" dirty="0">
                <a:solidFill>
                  <a:srgbClr val="000000"/>
                </a:solidFill>
                <a:latin typeface="Arial"/>
                <a:cs typeface="Arial"/>
              </a:rPr>
              <a:t> </a:t>
            </a:r>
            <a:r>
              <a:rPr lang="en-US" altLang="zh-CN" sz="1600" dirty="0">
                <a:solidFill>
                  <a:srgbClr val="000000"/>
                </a:solidFill>
                <a:latin typeface="Arial"/>
                <a:ea typeface="Arial"/>
              </a:rPr>
              <a:t>–</a:t>
            </a:r>
            <a:r>
              <a:rPr lang="en-US" altLang="zh-CN" sz="1600" spc="15" dirty="0">
                <a:solidFill>
                  <a:srgbClr val="000000"/>
                </a:solidFill>
                <a:latin typeface="Arial"/>
                <a:cs typeface="Arial"/>
              </a:rPr>
              <a:t> (</a:t>
            </a:r>
            <a:r>
              <a:rPr lang="fr-FR" altLang="zh-CN" sz="1600" dirty="0">
                <a:solidFill>
                  <a:srgbClr val="000000"/>
                </a:solidFill>
                <a:latin typeface="Arial"/>
                <a:ea typeface="Arial"/>
              </a:rPr>
              <a:t>Date de paiement) – il s'agit de la date à laquelle le paiement a été posté (chèques) ou dans le compte du fournisseur (paiements électroniques). Normalement, il s'agit d'une date de jeudi.</a:t>
            </a:r>
            <a:endParaRPr lang="en-US" dirty="0"/>
          </a:p>
          <a:p>
            <a:pPr>
              <a:lnSpc>
                <a:spcPts val="1000"/>
              </a:lnSpc>
            </a:pPr>
            <a:endParaRPr lang="en-US" dirty="0"/>
          </a:p>
          <a:p>
            <a:pPr>
              <a:lnSpc>
                <a:spcPts val="1000"/>
              </a:lnSpc>
            </a:pPr>
            <a:endParaRPr lang="en-US" dirty="0"/>
          </a:p>
          <a:p>
            <a:pPr>
              <a:lnSpc>
                <a:spcPts val="1000"/>
              </a:lnSpc>
            </a:pPr>
            <a:endParaRPr lang="en-US" dirty="0"/>
          </a:p>
          <a:p>
            <a:pPr indent="327050"/>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94"/>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5"/>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7" name="Picture 97"/>
          <p:cNvPicPr>
            <a:picLocks noChangeAspect="1"/>
          </p:cNvPicPr>
          <p:nvPr/>
        </p:nvPicPr>
        <p:blipFill>
          <a:blip r:embed="rId2"/>
          <a:stretch>
            <a:fillRect/>
          </a:stretch>
        </p:blipFill>
        <p:spPr>
          <a:xfrm>
            <a:off x="5684521" y="6217920"/>
            <a:ext cx="4754879" cy="640080"/>
          </a:xfrm>
          <a:prstGeom prst="rect">
            <a:avLst/>
          </a:prstGeom>
        </p:spPr>
      </p:pic>
      <p:sp>
        <p:nvSpPr>
          <p:cNvPr id="2" name="Freeform 97"/>
          <p:cNvSpPr/>
          <p:nvPr/>
        </p:nvSpPr>
        <p:spPr>
          <a:xfrm>
            <a:off x="2178050" y="4159250"/>
            <a:ext cx="184150" cy="184150"/>
          </a:xfrm>
          <a:custGeom>
            <a:avLst/>
            <a:gdLst>
              <a:gd name="connsiteX0" fmla="*/ 191084 w 184150"/>
              <a:gd name="connsiteY0" fmla="*/ 164592 h 184150"/>
              <a:gd name="connsiteX1" fmla="*/ 107950 w 184150"/>
              <a:gd name="connsiteY1" fmla="*/ 22098 h 184150"/>
              <a:gd name="connsiteX2" fmla="*/ 24815 w 184150"/>
              <a:gd name="connsiteY2" fmla="*/ 164592 h 184150"/>
              <a:gd name="connsiteX3" fmla="*/ 31673 w 184150"/>
              <a:gd name="connsiteY3" fmla="*/ 190754 h 184150"/>
              <a:gd name="connsiteX4" fmla="*/ 57734 w 184150"/>
              <a:gd name="connsiteY4" fmla="*/ 183896 h 184150"/>
              <a:gd name="connsiteX5" fmla="*/ 124409 w 184150"/>
              <a:gd name="connsiteY5" fmla="*/ 69596 h 184150"/>
              <a:gd name="connsiteX6" fmla="*/ 91490 w 184150"/>
              <a:gd name="connsiteY6" fmla="*/ 69596 h 184150"/>
              <a:gd name="connsiteX7" fmla="*/ 158165 w 184150"/>
              <a:gd name="connsiteY7" fmla="*/ 183896 h 184150"/>
              <a:gd name="connsiteX8" fmla="*/ 184226 w 184150"/>
              <a:gd name="connsiteY8" fmla="*/ 190754 h 184150"/>
              <a:gd name="connsiteX9" fmla="*/ 191084 w 184150"/>
              <a:gd name="connsiteY9" fmla="*/ 164592 h 184150"/>
              <a:gd name="connsiteX10" fmla="*/ 191084 w 184150"/>
              <a:gd name="connsiteY10" fmla="*/ 164592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50" h="184150">
                <a:moveTo>
                  <a:pt x="191084" y="164592"/>
                </a:moveTo>
                <a:lnTo>
                  <a:pt x="107950" y="22098"/>
                </a:lnTo>
                <a:lnTo>
                  <a:pt x="24815" y="164592"/>
                </a:lnTo>
                <a:cubicBezTo>
                  <a:pt x="19519" y="173736"/>
                  <a:pt x="22593" y="185420"/>
                  <a:pt x="31673" y="190754"/>
                </a:cubicBezTo>
                <a:cubicBezTo>
                  <a:pt x="40766" y="195961"/>
                  <a:pt x="52425" y="192913"/>
                  <a:pt x="57734" y="183896"/>
                </a:cubicBezTo>
                <a:lnTo>
                  <a:pt x="124409" y="69596"/>
                </a:lnTo>
                <a:lnTo>
                  <a:pt x="91490" y="69596"/>
                </a:lnTo>
                <a:lnTo>
                  <a:pt x="158165" y="183896"/>
                </a:lnTo>
                <a:cubicBezTo>
                  <a:pt x="163474" y="192913"/>
                  <a:pt x="175133" y="195961"/>
                  <a:pt x="184226" y="190754"/>
                </a:cubicBezTo>
                <a:cubicBezTo>
                  <a:pt x="193306" y="185420"/>
                  <a:pt x="196380" y="173736"/>
                  <a:pt x="191084" y="164592"/>
                </a:cubicBezTo>
                <a:lnTo>
                  <a:pt x="191084" y="164592"/>
                </a:lnTo>
                <a:close/>
              </a:path>
            </a:pathLst>
          </a:custGeom>
          <a:solidFill>
            <a:srgbClr val="00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9" name="Picture 99"/>
          <p:cNvPicPr>
            <a:picLocks noChangeAspect="1"/>
          </p:cNvPicPr>
          <p:nvPr/>
        </p:nvPicPr>
        <p:blipFill>
          <a:blip r:embed="rId3"/>
          <a:stretch>
            <a:fillRect/>
          </a:stretch>
        </p:blipFill>
        <p:spPr>
          <a:xfrm>
            <a:off x="2202180" y="0"/>
            <a:ext cx="8465820" cy="5402580"/>
          </a:xfrm>
          <a:prstGeom prst="rect">
            <a:avLst/>
          </a:prstGeom>
        </p:spPr>
      </p:pic>
      <p:sp>
        <p:nvSpPr>
          <p:cNvPr id="3" name="TextBox 99"/>
          <p:cNvSpPr txBox="1"/>
          <p:nvPr/>
        </p:nvSpPr>
        <p:spPr>
          <a:xfrm>
            <a:off x="1615440" y="4572"/>
            <a:ext cx="2168417" cy="487680"/>
          </a:xfrm>
          <a:prstGeom prst="rect">
            <a:avLst/>
          </a:prstGeom>
          <a:noFill/>
        </p:spPr>
        <p:txBody>
          <a:bodyPr wrap="square" lIns="0" tIns="0" rIns="0" bIns="0" rtlCol="0">
            <a:spAutoFit/>
          </a:bodyPr>
          <a:lstStyle/>
          <a:p>
            <a:r>
              <a:rPr lang="en-US" altLang="zh-CN" sz="3200" b="1" spc="-15" dirty="0" err="1">
                <a:solidFill>
                  <a:srgbClr val="5F5F5F"/>
                </a:solidFill>
                <a:latin typeface="Arial"/>
                <a:ea typeface="Arial"/>
              </a:rPr>
              <a:t>Paiements</a:t>
            </a:r>
            <a:r>
              <a:rPr lang="en-US" altLang="zh-CN" sz="3200" b="1" spc="-15" dirty="0">
                <a:solidFill>
                  <a:srgbClr val="5F5F5F"/>
                </a:solidFill>
                <a:latin typeface="Arial"/>
                <a:ea typeface="Arial"/>
              </a:rPr>
              <a:t> </a:t>
            </a:r>
            <a:r>
              <a:rPr lang="en-US" altLang="zh-CN" sz="3200" b="1" spc="-10" dirty="0">
                <a:solidFill>
                  <a:srgbClr val="5F5F5F"/>
                </a:solidFill>
                <a:latin typeface="Arial"/>
                <a:ea typeface="Arial"/>
              </a:rPr>
              <a:t>:</a:t>
            </a:r>
          </a:p>
        </p:txBody>
      </p:sp>
      <p:sp>
        <p:nvSpPr>
          <p:cNvPr id="100" name="TextBox 100"/>
          <p:cNvSpPr txBox="1"/>
          <p:nvPr/>
        </p:nvSpPr>
        <p:spPr>
          <a:xfrm>
            <a:off x="1942491" y="1613113"/>
            <a:ext cx="8457629" cy="5116785"/>
          </a:xfrm>
          <a:prstGeom prst="rect">
            <a:avLst/>
          </a:prstGeom>
          <a:noFill/>
        </p:spPr>
        <p:txBody>
          <a:bodyPr wrap="square" lIns="0" tIns="0" rIns="0" bIns="0" rtlCol="0">
            <a:spAutoFit/>
          </a:bodyPr>
          <a:lstStyle/>
          <a:p>
            <a:pPr marL="6152108" hangingPunct="0">
              <a:lnSpc>
                <a:spcPct val="99583"/>
              </a:lnSpc>
            </a:pPr>
            <a:r>
              <a:rPr lang="fr-FR" altLang="zh-CN" sz="1600" dirty="0">
                <a:solidFill>
                  <a:srgbClr val="000000"/>
                </a:solidFill>
                <a:latin typeface="Arial"/>
                <a:ea typeface="Arial"/>
              </a:rPr>
              <a:t>Ce carré les sélectionnera tous</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75"/>
              </a:lnSpc>
            </a:pPr>
            <a:endParaRPr lang="en-US" dirty="0"/>
          </a:p>
          <a:p>
            <a:pPr marL="5913983" hangingPunct="0"/>
            <a:r>
              <a:rPr lang="fr-FR" altLang="zh-CN" sz="1600" dirty="0">
                <a:solidFill>
                  <a:srgbClr val="000000"/>
                </a:solidFill>
                <a:latin typeface="Arial"/>
                <a:ea typeface="Arial"/>
              </a:rPr>
              <a:t>Ou vous pouvez en regarder plusieurs en cliquant sur le carré à côté de chaque paiement</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05"/>
              </a:lnSpc>
            </a:pPr>
            <a:endParaRPr lang="en-US" dirty="0"/>
          </a:p>
          <a:p>
            <a:pPr marL="413004" hangingPunct="0"/>
            <a:r>
              <a:rPr lang="fr-FR" altLang="zh-CN" sz="1600" dirty="0">
                <a:solidFill>
                  <a:srgbClr val="000000"/>
                </a:solidFill>
                <a:latin typeface="Arial"/>
                <a:ea typeface="Arial"/>
              </a:rPr>
              <a:t>Vous pouvez consulter chaque paiement individuellement en cliquant sur la loupe. Il est possible de télécharger votre avis de paiement dans Excel en cliquant sur l'icône verte Excel.</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230"/>
              </a:lnSpc>
            </a:pPr>
            <a:endParaRPr lang="en-US" dirty="0"/>
          </a:p>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1280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2072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reeform 101"/>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Freeform 102"/>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4" name="Picture 104"/>
          <p:cNvPicPr>
            <a:picLocks noChangeAspect="1"/>
          </p:cNvPicPr>
          <p:nvPr/>
        </p:nvPicPr>
        <p:blipFill>
          <a:blip r:embed="rId2"/>
          <a:stretch>
            <a:fillRect/>
          </a:stretch>
        </p:blipFill>
        <p:spPr>
          <a:xfrm>
            <a:off x="5684521" y="6217920"/>
            <a:ext cx="4754879" cy="640080"/>
          </a:xfrm>
          <a:prstGeom prst="rect">
            <a:avLst/>
          </a:prstGeom>
        </p:spPr>
      </p:pic>
      <p:pic>
        <p:nvPicPr>
          <p:cNvPr id="105" name="Picture 105"/>
          <p:cNvPicPr>
            <a:picLocks noChangeAspect="1"/>
          </p:cNvPicPr>
          <p:nvPr/>
        </p:nvPicPr>
        <p:blipFill>
          <a:blip r:embed="rId3"/>
          <a:stretch>
            <a:fillRect/>
          </a:stretch>
        </p:blipFill>
        <p:spPr>
          <a:xfrm>
            <a:off x="1798320" y="0"/>
            <a:ext cx="8869680" cy="5196840"/>
          </a:xfrm>
          <a:prstGeom prst="rect">
            <a:avLst/>
          </a:prstGeom>
        </p:spPr>
      </p:pic>
      <p:sp>
        <p:nvSpPr>
          <p:cNvPr id="2" name="TextBox 105"/>
          <p:cNvSpPr txBox="1"/>
          <p:nvPr/>
        </p:nvSpPr>
        <p:spPr>
          <a:xfrm>
            <a:off x="1193408" y="253218"/>
            <a:ext cx="8288216" cy="6799297"/>
          </a:xfrm>
          <a:prstGeom prst="rect">
            <a:avLst/>
          </a:prstGeom>
          <a:noFill/>
        </p:spPr>
        <p:txBody>
          <a:bodyPr wrap="square" lIns="0" tIns="0" rIns="0" bIns="0" rtlCol="0">
            <a:spAutoFit/>
          </a:bodyPr>
          <a:lstStyle/>
          <a:p>
            <a:r>
              <a:rPr lang="en-US" altLang="zh-CN" sz="3200" b="1" spc="-15" dirty="0" err="1">
                <a:solidFill>
                  <a:srgbClr val="5F5F5F"/>
                </a:solidFill>
                <a:latin typeface="Arial"/>
                <a:ea typeface="Arial"/>
              </a:rPr>
              <a:t>Paiement</a:t>
            </a:r>
            <a:r>
              <a:rPr lang="en-US" altLang="zh-CN" sz="3200" b="1" spc="-10" dirty="0" err="1">
                <a:solidFill>
                  <a:srgbClr val="5F5F5F"/>
                </a:solidFill>
                <a:latin typeface="Arial"/>
                <a:ea typeface="Arial"/>
              </a:rPr>
              <a:t>s</a:t>
            </a:r>
            <a:r>
              <a:rPr lang="en-US" altLang="zh-CN" sz="3200" b="1" spc="-10" dirty="0">
                <a:solidFill>
                  <a:srgbClr val="5F5F5F"/>
                </a:solidFill>
                <a:latin typeface="Arial"/>
                <a:ea typeface="Arial"/>
              </a:rPr>
              <a:t> :</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430"/>
              </a:lnSpc>
            </a:pPr>
            <a:endParaRPr lang="en-US" dirty="0"/>
          </a:p>
          <a:p>
            <a:pPr indent="385876"/>
            <a:r>
              <a:rPr lang="fr-FR" altLang="zh-CN" sz="1600" dirty="0">
                <a:solidFill>
                  <a:srgbClr val="000000"/>
                </a:solidFill>
                <a:latin typeface="Arial"/>
                <a:ea typeface="Arial"/>
              </a:rPr>
              <a:t>Voici les détails de paiement qui peuvent également être exportés dans Excel.</a:t>
            </a:r>
          </a:p>
          <a:p>
            <a:pPr indent="385876"/>
            <a:endParaRPr lang="en-US" dirty="0"/>
          </a:p>
          <a:p>
            <a:pPr marL="385876" hangingPunct="0"/>
            <a:r>
              <a:rPr lang="fr-FR" altLang="zh-CN" sz="1600" dirty="0">
                <a:solidFill>
                  <a:srgbClr val="000000"/>
                </a:solidFill>
                <a:latin typeface="Arial"/>
                <a:ea typeface="Arial"/>
              </a:rPr>
              <a:t>Si vous souhaitez voir le détail de la ligne avec le numéro de la facture, vous pouvez cliquer à nouveau sur la loupe pour le visualiser. Ce sont les mêmes informations qui peuvent être consultées dans la recherche de facture.</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indent="327050"/>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tretch>
            <a:fillRect/>
          </a:stretch>
        </p:blipFill>
        <p:spPr>
          <a:xfrm>
            <a:off x="5913121" y="0"/>
            <a:ext cx="4754879" cy="5196840"/>
          </a:xfrm>
          <a:prstGeom prst="rect">
            <a:avLst/>
          </a:prstGeom>
        </p:spPr>
      </p:pic>
      <p:sp>
        <p:nvSpPr>
          <p:cNvPr id="2" name="Freeform 9"/>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10"/>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2"/>
          <p:cNvPicPr>
            <a:picLocks noChangeAspect="1"/>
          </p:cNvPicPr>
          <p:nvPr/>
        </p:nvPicPr>
        <p:blipFill>
          <a:blip r:embed="rId3"/>
          <a:stretch>
            <a:fillRect/>
          </a:stretch>
        </p:blipFill>
        <p:spPr>
          <a:xfrm>
            <a:off x="5684521" y="6217920"/>
            <a:ext cx="4754879" cy="640080"/>
          </a:xfrm>
          <a:prstGeom prst="rect">
            <a:avLst/>
          </a:prstGeom>
        </p:spPr>
      </p:pic>
      <p:sp>
        <p:nvSpPr>
          <p:cNvPr id="3" name="TextBox 12"/>
          <p:cNvSpPr txBox="1"/>
          <p:nvPr/>
        </p:nvSpPr>
        <p:spPr>
          <a:xfrm>
            <a:off x="1523999" y="140680"/>
            <a:ext cx="8210843" cy="6567632"/>
          </a:xfrm>
          <a:prstGeom prst="rect">
            <a:avLst/>
          </a:prstGeom>
          <a:noFill/>
        </p:spPr>
        <p:txBody>
          <a:bodyPr wrap="square" lIns="0" tIns="0" rIns="0" bIns="0" rtlCol="0">
            <a:spAutoFit/>
          </a:bodyPr>
          <a:lstStyle/>
          <a:p>
            <a:pPr indent="546506"/>
            <a:r>
              <a:rPr lang="en-US" altLang="zh-CN" sz="2000" u="sng" dirty="0">
                <a:solidFill>
                  <a:srgbClr val="000000"/>
                </a:solidFill>
                <a:uFill>
                  <a:solidFill>
                    <a:srgbClr val="000000"/>
                  </a:solidFill>
                </a:uFill>
                <a:latin typeface="Arial"/>
                <a:ea typeface="Arial"/>
              </a:rPr>
              <a:t>VVI – V</a:t>
            </a:r>
            <a:r>
              <a:rPr lang="en-US" altLang="zh-CN" sz="2000" dirty="0">
                <a:solidFill>
                  <a:srgbClr val="000000"/>
                </a:solidFill>
                <a:latin typeface="Arial"/>
                <a:ea typeface="Arial"/>
              </a:rPr>
              <a:t>iewing</a:t>
            </a:r>
            <a:r>
              <a:rPr lang="en-US" altLang="zh-CN" sz="2000" spc="-94" dirty="0">
                <a:solidFill>
                  <a:srgbClr val="000000"/>
                </a:solidFill>
                <a:latin typeface="Arial"/>
                <a:cs typeface="Arial"/>
              </a:rPr>
              <a:t> </a:t>
            </a:r>
            <a:r>
              <a:rPr lang="en-US" altLang="zh-CN" sz="2000" u="sng" dirty="0">
                <a:solidFill>
                  <a:srgbClr val="000000"/>
                </a:solidFill>
                <a:uFill>
                  <a:solidFill>
                    <a:srgbClr val="000000"/>
                  </a:solidFill>
                </a:uFill>
                <a:latin typeface="Arial"/>
                <a:ea typeface="Arial"/>
              </a:rPr>
              <a:t>V</a:t>
            </a:r>
            <a:r>
              <a:rPr lang="en-US" altLang="zh-CN" sz="2000" dirty="0">
                <a:solidFill>
                  <a:srgbClr val="000000"/>
                </a:solidFill>
                <a:latin typeface="Arial"/>
                <a:ea typeface="Arial"/>
              </a:rPr>
              <a:t>endor</a:t>
            </a:r>
            <a:r>
              <a:rPr lang="en-US" altLang="zh-CN" sz="2000" spc="-104" dirty="0">
                <a:solidFill>
                  <a:srgbClr val="000000"/>
                </a:solidFill>
                <a:latin typeface="Arial"/>
                <a:cs typeface="Arial"/>
              </a:rPr>
              <a:t> </a:t>
            </a:r>
            <a:r>
              <a:rPr lang="en-US" altLang="zh-CN" sz="2000" u="sng" dirty="0">
                <a:solidFill>
                  <a:srgbClr val="000000"/>
                </a:solidFill>
                <a:uFill>
                  <a:solidFill>
                    <a:srgbClr val="000000"/>
                  </a:solidFill>
                </a:uFill>
                <a:latin typeface="Arial"/>
                <a:ea typeface="Arial"/>
              </a:rPr>
              <a:t>I</a:t>
            </a:r>
            <a:r>
              <a:rPr lang="en-US" altLang="zh-CN" sz="2000" dirty="0">
                <a:solidFill>
                  <a:srgbClr val="000000"/>
                </a:solidFill>
                <a:latin typeface="Arial"/>
                <a:ea typeface="Arial"/>
              </a:rPr>
              <a:t>nvoices</a:t>
            </a:r>
          </a:p>
          <a:p>
            <a:pPr indent="546506"/>
            <a:endParaRPr lang="en-US" sz="2000" dirty="0">
              <a:latin typeface="Arial" panose="020B0604020202020204" pitchFamily="34" charset="0"/>
              <a:cs typeface="Arial" panose="020B0604020202020204" pitchFamily="34" charset="0"/>
            </a:endParaRPr>
          </a:p>
          <a:p>
            <a:pPr>
              <a:lnSpc>
                <a:spcPct val="150000"/>
              </a:lnSpc>
            </a:pPr>
            <a:r>
              <a:rPr lang="fr-FR" sz="2000" dirty="0">
                <a:latin typeface="Arial" panose="020B0604020202020204" pitchFamily="34" charset="0"/>
                <a:cs typeface="Arial" panose="020B0604020202020204" pitchFamily="34" charset="0"/>
              </a:rPr>
              <a:t>C’est un outil qui permet aux fournisseurs de consulter leur compte dans à toute heure. Vous pouvez y voir quel est le statut de vos factures – si votre facture est en litige, en cours de vérification ou en cours d’approbation. De plus, vous avez la possibilité de vérifier sur notre portail la date de paiement de vos factures et consultez votre renseignements sur les remises. Nous espérons que vous utiliserez notre site VVI avant d'appeler les services comptables ou avant de créer un dossier/ticket pour le Contact Center.</a:t>
            </a:r>
            <a:endParaRPr lang="en-US" sz="2000" dirty="0">
              <a:latin typeface="Arial" panose="020B0604020202020204" pitchFamily="34" charset="0"/>
              <a:cs typeface="Arial" panose="020B0604020202020204" pitchFamily="34" charset="0"/>
            </a:endParaRPr>
          </a:p>
          <a:p>
            <a:pPr>
              <a:lnSpc>
                <a:spcPts val="1000"/>
              </a:lnSpc>
            </a:pPr>
            <a:endParaRPr lang="en-US" dirty="0"/>
          </a:p>
          <a:p>
            <a:pPr>
              <a:lnSpc>
                <a:spcPts val="1000"/>
              </a:lnSpc>
            </a:pPr>
            <a:endParaRPr lang="en-US" dirty="0"/>
          </a:p>
          <a:p>
            <a:pPr>
              <a:lnSpc>
                <a:spcPts val="1000"/>
              </a:lnSpc>
            </a:pPr>
            <a:endParaRPr lang="en-US" dirty="0"/>
          </a:p>
          <a:p>
            <a:pPr>
              <a:lnSpc>
                <a:spcPts val="1594"/>
              </a:lnSpc>
            </a:pPr>
            <a:endParaRPr lang="en-US" dirty="0"/>
          </a:p>
          <a:p>
            <a:endParaRPr lang="en-US" altLang="zh-CN" sz="1100" b="1" dirty="0">
              <a:solidFill>
                <a:srgbClr val="000000"/>
              </a:solidFill>
              <a:latin typeface="Arial"/>
              <a:ea typeface="Arial"/>
            </a:endParaRPr>
          </a:p>
          <a:p>
            <a:endParaRPr lang="en-US" altLang="zh-CN" sz="1100" b="1" dirty="0">
              <a:solidFill>
                <a:srgbClr val="000000"/>
              </a:solidFill>
              <a:latin typeface="Arial"/>
              <a:ea typeface="Arial"/>
            </a:endParaRPr>
          </a:p>
          <a:p>
            <a:endParaRPr lang="en-US" altLang="zh-CN" sz="1100" b="1" dirty="0">
              <a:solidFill>
                <a:srgbClr val="000000"/>
              </a:solidFill>
              <a:latin typeface="Arial"/>
              <a:ea typeface="Arial"/>
            </a:endParaRPr>
          </a:p>
          <a:p>
            <a:endParaRPr lang="en-US" altLang="zh-CN" sz="1100" b="1" dirty="0">
              <a:solidFill>
                <a:srgbClr val="000000"/>
              </a:solidFill>
              <a:latin typeface="Arial"/>
              <a:ea typeface="Arial"/>
            </a:endParaRPr>
          </a:p>
          <a:p>
            <a:endParaRPr lang="en-US" altLang="zh-CN" sz="1100" b="1" dirty="0">
              <a:solidFill>
                <a:srgbClr val="000000"/>
              </a:solidFill>
              <a:latin typeface="Arial"/>
              <a:ea typeface="Arial"/>
            </a:endParaRPr>
          </a:p>
          <a:p>
            <a:endParaRPr lang="en-US" altLang="zh-CN" sz="1100" b="1" dirty="0">
              <a:solidFill>
                <a:srgbClr val="000000"/>
              </a:solidFill>
              <a:latin typeface="Arial"/>
              <a:ea typeface="Arial"/>
            </a:endParaRPr>
          </a:p>
          <a:p>
            <a:endParaRPr lang="en-US" altLang="zh-CN" sz="1100" b="1" dirty="0">
              <a:solidFill>
                <a:srgbClr val="000000"/>
              </a:solidFill>
              <a:latin typeface="Arial"/>
              <a:ea typeface="Arial"/>
            </a:endParaRPr>
          </a:p>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marL="20726" hangingPunct="0">
              <a:lnSpc>
                <a:spcPct val="106250"/>
              </a:lnSpc>
            </a:pPr>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64" dirty="0">
                <a:solidFill>
                  <a:srgbClr val="000000"/>
                </a:solidFill>
                <a:latin typeface="Arial"/>
                <a:cs typeface="Arial"/>
              </a:rPr>
              <a:t> </a:t>
            </a:r>
            <a:r>
              <a:rPr lang="en-US" altLang="zh-CN" sz="1000" dirty="0">
                <a:solidFill>
                  <a:srgbClr val="000000"/>
                </a:solidFill>
                <a:latin typeface="Arial"/>
                <a:ea typeface="Arial"/>
              </a:rPr>
              <a:t>Finance</a:t>
            </a:r>
            <a:r>
              <a:rPr lang="en-US" altLang="zh-CN" sz="1000" dirty="0">
                <a:solidFill>
                  <a:srgbClr val="000000"/>
                </a:solidFill>
                <a:latin typeface="Arial"/>
                <a:cs typeface="Arial"/>
              </a:rPr>
              <a:t> </a:t>
            </a:r>
            <a:br>
              <a:rPr dirty="0"/>
            </a:b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106"/>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Freeform 107"/>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9" name="Picture 109"/>
          <p:cNvPicPr>
            <a:picLocks noChangeAspect="1"/>
          </p:cNvPicPr>
          <p:nvPr/>
        </p:nvPicPr>
        <p:blipFill>
          <a:blip r:embed="rId2"/>
          <a:stretch>
            <a:fillRect/>
          </a:stretch>
        </p:blipFill>
        <p:spPr>
          <a:xfrm>
            <a:off x="5684521" y="6217920"/>
            <a:ext cx="4754879" cy="640080"/>
          </a:xfrm>
          <a:prstGeom prst="rect">
            <a:avLst/>
          </a:prstGeom>
        </p:spPr>
      </p:pic>
      <p:pic>
        <p:nvPicPr>
          <p:cNvPr id="110" name="Picture 110"/>
          <p:cNvPicPr>
            <a:picLocks noChangeAspect="1"/>
          </p:cNvPicPr>
          <p:nvPr/>
        </p:nvPicPr>
        <p:blipFill>
          <a:blip r:embed="rId3"/>
          <a:stretch>
            <a:fillRect/>
          </a:stretch>
        </p:blipFill>
        <p:spPr>
          <a:xfrm>
            <a:off x="1836420" y="0"/>
            <a:ext cx="8831580" cy="5196840"/>
          </a:xfrm>
          <a:prstGeom prst="rect">
            <a:avLst/>
          </a:prstGeom>
        </p:spPr>
      </p:pic>
      <p:sp>
        <p:nvSpPr>
          <p:cNvPr id="2" name="TextBox 110"/>
          <p:cNvSpPr txBox="1"/>
          <p:nvPr/>
        </p:nvSpPr>
        <p:spPr>
          <a:xfrm>
            <a:off x="1202220" y="0"/>
            <a:ext cx="6859740" cy="7060907"/>
          </a:xfrm>
          <a:prstGeom prst="rect">
            <a:avLst/>
          </a:prstGeom>
          <a:noFill/>
        </p:spPr>
        <p:txBody>
          <a:bodyPr wrap="square" lIns="0" tIns="0" rIns="0" bIns="0" rtlCol="0">
            <a:spAutoFit/>
          </a:bodyPr>
          <a:lstStyle/>
          <a:p>
            <a:r>
              <a:rPr lang="en-US" altLang="zh-CN" sz="3200" b="1" spc="-5" dirty="0">
                <a:solidFill>
                  <a:srgbClr val="5F5F5F"/>
                </a:solidFill>
                <a:latin typeface="Arial"/>
                <a:ea typeface="Arial"/>
              </a:rPr>
              <a:t>Bon de </a:t>
            </a:r>
            <a:r>
              <a:rPr lang="en-US" altLang="zh-CN" sz="3200" b="1" spc="-5" dirty="0" err="1">
                <a:solidFill>
                  <a:srgbClr val="5F5F5F"/>
                </a:solidFill>
                <a:latin typeface="Arial"/>
                <a:ea typeface="Arial"/>
              </a:rPr>
              <a:t>commande</a:t>
            </a:r>
            <a:r>
              <a:rPr lang="en-US" altLang="zh-CN" sz="3200" b="1" spc="-5" dirty="0">
                <a:solidFill>
                  <a:srgbClr val="5F5F5F"/>
                </a:solidFill>
                <a:latin typeface="Arial"/>
                <a:ea typeface="Arial"/>
              </a:rPr>
              <a:t> : </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710"/>
              </a:lnSpc>
            </a:pPr>
            <a:endParaRPr lang="en-US" dirty="0"/>
          </a:p>
          <a:p>
            <a:pPr marL="956157" hangingPunct="0"/>
            <a:r>
              <a:rPr lang="fr-FR" altLang="zh-CN" sz="2000" dirty="0">
                <a:solidFill>
                  <a:srgbClr val="000000"/>
                </a:solidFill>
                <a:latin typeface="Arial"/>
                <a:ea typeface="Arial"/>
              </a:rPr>
              <a:t>Remarque: Cela concerne uniquement les commandes indirectes et pas de bons de commande de production</a:t>
            </a:r>
            <a:endParaRPr lang="en-US" dirty="0"/>
          </a:p>
          <a:p>
            <a:pPr>
              <a:lnSpc>
                <a:spcPts val="1000"/>
              </a:lnSpc>
            </a:pPr>
            <a:endParaRPr lang="en-US" dirty="0"/>
          </a:p>
          <a:p>
            <a:pPr>
              <a:lnSpc>
                <a:spcPts val="1275"/>
              </a:lnSpc>
            </a:pPr>
            <a:endParaRPr lang="en-US" dirty="0"/>
          </a:p>
          <a:p>
            <a:pPr indent="327050"/>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400202">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1"/>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2"/>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4" name="Picture 114"/>
          <p:cNvPicPr>
            <a:picLocks noChangeAspect="1"/>
          </p:cNvPicPr>
          <p:nvPr/>
        </p:nvPicPr>
        <p:blipFill>
          <a:blip r:embed="rId2"/>
          <a:stretch>
            <a:fillRect/>
          </a:stretch>
        </p:blipFill>
        <p:spPr>
          <a:xfrm>
            <a:off x="5684521" y="6217920"/>
            <a:ext cx="4754879" cy="640080"/>
          </a:xfrm>
          <a:prstGeom prst="rect">
            <a:avLst/>
          </a:prstGeom>
        </p:spPr>
      </p:pic>
      <p:pic>
        <p:nvPicPr>
          <p:cNvPr id="115" name="Picture 115"/>
          <p:cNvPicPr>
            <a:picLocks noChangeAspect="1"/>
          </p:cNvPicPr>
          <p:nvPr/>
        </p:nvPicPr>
        <p:blipFill>
          <a:blip r:embed="rId3"/>
          <a:stretch>
            <a:fillRect/>
          </a:stretch>
        </p:blipFill>
        <p:spPr>
          <a:xfrm>
            <a:off x="2087880" y="0"/>
            <a:ext cx="8580120" cy="5996940"/>
          </a:xfrm>
          <a:prstGeom prst="rect">
            <a:avLst/>
          </a:prstGeom>
        </p:spPr>
      </p:pic>
      <p:sp>
        <p:nvSpPr>
          <p:cNvPr id="2" name="TextBox 115"/>
          <p:cNvSpPr txBox="1"/>
          <p:nvPr/>
        </p:nvSpPr>
        <p:spPr>
          <a:xfrm>
            <a:off x="1934565" y="447656"/>
            <a:ext cx="4112744" cy="6432530"/>
          </a:xfrm>
          <a:prstGeom prst="rect">
            <a:avLst/>
          </a:prstGeom>
          <a:noFill/>
        </p:spPr>
        <p:txBody>
          <a:bodyPr wrap="square" lIns="0" tIns="0" rIns="0" bIns="0" rtlCol="0">
            <a:spAutoFit/>
          </a:bodyPr>
          <a:lstStyle/>
          <a:p>
            <a:r>
              <a:rPr lang="en-US" altLang="zh-CN" sz="3200" b="1" spc="-5" dirty="0">
                <a:solidFill>
                  <a:srgbClr val="5F5F5F"/>
                </a:solidFill>
                <a:latin typeface="Arial"/>
                <a:ea typeface="Arial"/>
              </a:rPr>
              <a:t>Supplier</a:t>
            </a:r>
            <a:r>
              <a:rPr lang="en-US" altLang="zh-CN" sz="3200" b="1" spc="15" dirty="0">
                <a:solidFill>
                  <a:srgbClr val="5F5F5F"/>
                </a:solidFill>
                <a:latin typeface="Arial"/>
                <a:cs typeface="Arial"/>
              </a:rPr>
              <a:t> </a:t>
            </a:r>
            <a:r>
              <a:rPr lang="en-US" altLang="zh-CN" sz="3200" b="1" spc="-5" dirty="0">
                <a:solidFill>
                  <a:srgbClr val="5F5F5F"/>
                </a:solidFill>
                <a:latin typeface="Arial"/>
                <a:ea typeface="Arial"/>
              </a:rPr>
              <a:t>Information:</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00"/>
              </a:lnSpc>
            </a:pPr>
            <a:endParaRPr lang="en-US" dirty="0"/>
          </a:p>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20726"/>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7"/>
          <p:cNvPicPr>
            <a:picLocks noChangeAspect="1"/>
          </p:cNvPicPr>
          <p:nvPr/>
        </p:nvPicPr>
        <p:blipFill>
          <a:blip r:embed="rId2"/>
          <a:stretch>
            <a:fillRect/>
          </a:stretch>
        </p:blipFill>
        <p:spPr>
          <a:xfrm>
            <a:off x="5913121" y="0"/>
            <a:ext cx="4754879" cy="5196840"/>
          </a:xfrm>
          <a:prstGeom prst="rect">
            <a:avLst/>
          </a:prstGeom>
        </p:spPr>
      </p:pic>
      <p:sp>
        <p:nvSpPr>
          <p:cNvPr id="2" name="Freeform 117"/>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8"/>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0" name="Picture 120"/>
          <p:cNvPicPr>
            <a:picLocks noChangeAspect="1"/>
          </p:cNvPicPr>
          <p:nvPr/>
        </p:nvPicPr>
        <p:blipFill>
          <a:blip r:embed="rId3"/>
          <a:stretch>
            <a:fillRect/>
          </a:stretch>
        </p:blipFill>
        <p:spPr>
          <a:xfrm>
            <a:off x="5684521" y="6217920"/>
            <a:ext cx="4754879" cy="640080"/>
          </a:xfrm>
          <a:prstGeom prst="rect">
            <a:avLst/>
          </a:prstGeom>
        </p:spPr>
      </p:pic>
      <p:sp>
        <p:nvSpPr>
          <p:cNvPr id="3" name="Freeform 120"/>
          <p:cNvSpPr/>
          <p:nvPr/>
        </p:nvSpPr>
        <p:spPr>
          <a:xfrm>
            <a:off x="4413250" y="2355850"/>
            <a:ext cx="196850" cy="184150"/>
          </a:xfrm>
          <a:custGeom>
            <a:avLst/>
            <a:gdLst>
              <a:gd name="connsiteX0" fmla="*/ 174117 w 196850"/>
              <a:gd name="connsiteY0" fmla="*/ 24765 h 184150"/>
              <a:gd name="connsiteX1" fmla="*/ 31623 w 196850"/>
              <a:gd name="connsiteY1" fmla="*/ 107950 h 184150"/>
              <a:gd name="connsiteX2" fmla="*/ 174117 w 196850"/>
              <a:gd name="connsiteY2" fmla="*/ 191135 h 184150"/>
              <a:gd name="connsiteX3" fmla="*/ 200279 w 196850"/>
              <a:gd name="connsiteY3" fmla="*/ 184277 h 184150"/>
              <a:gd name="connsiteX4" fmla="*/ 193420 w 196850"/>
              <a:gd name="connsiteY4" fmla="*/ 158115 h 184150"/>
              <a:gd name="connsiteX5" fmla="*/ 79120 w 196850"/>
              <a:gd name="connsiteY5" fmla="*/ 91440 h 184150"/>
              <a:gd name="connsiteX6" fmla="*/ 79120 w 196850"/>
              <a:gd name="connsiteY6" fmla="*/ 124460 h 184150"/>
              <a:gd name="connsiteX7" fmla="*/ 193420 w 196850"/>
              <a:gd name="connsiteY7" fmla="*/ 57785 h 184150"/>
              <a:gd name="connsiteX8" fmla="*/ 200279 w 196850"/>
              <a:gd name="connsiteY8" fmla="*/ 31623 h 184150"/>
              <a:gd name="connsiteX9" fmla="*/ 174117 w 196850"/>
              <a:gd name="connsiteY9" fmla="*/ 24765 h 184150"/>
              <a:gd name="connsiteX10" fmla="*/ 174117 w 196850"/>
              <a:gd name="connsiteY10" fmla="*/ 2476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850" h="184150">
                <a:moveTo>
                  <a:pt x="174117" y="24765"/>
                </a:moveTo>
                <a:lnTo>
                  <a:pt x="31623" y="107950"/>
                </a:lnTo>
                <a:lnTo>
                  <a:pt x="174117" y="191135"/>
                </a:lnTo>
                <a:cubicBezTo>
                  <a:pt x="183260" y="196342"/>
                  <a:pt x="194945" y="193294"/>
                  <a:pt x="200279" y="184277"/>
                </a:cubicBezTo>
                <a:cubicBezTo>
                  <a:pt x="205485" y="175133"/>
                  <a:pt x="202438" y="163449"/>
                  <a:pt x="193420" y="158115"/>
                </a:cubicBezTo>
                <a:lnTo>
                  <a:pt x="79120" y="91440"/>
                </a:lnTo>
                <a:lnTo>
                  <a:pt x="79120" y="124460"/>
                </a:lnTo>
                <a:lnTo>
                  <a:pt x="193420" y="57785"/>
                </a:lnTo>
                <a:cubicBezTo>
                  <a:pt x="202438" y="52451"/>
                  <a:pt x="205485" y="40767"/>
                  <a:pt x="200279" y="31623"/>
                </a:cubicBezTo>
                <a:cubicBezTo>
                  <a:pt x="194945" y="22606"/>
                  <a:pt x="183260" y="19558"/>
                  <a:pt x="174117" y="24765"/>
                </a:cubicBezTo>
                <a:lnTo>
                  <a:pt x="174117" y="24765"/>
                </a:lnTo>
                <a:close/>
              </a:path>
            </a:pathLst>
          </a:custGeom>
          <a:solidFill>
            <a:srgbClr val="00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Freeform 121"/>
          <p:cNvSpPr/>
          <p:nvPr/>
        </p:nvSpPr>
        <p:spPr>
          <a:xfrm>
            <a:off x="4476750" y="2444750"/>
            <a:ext cx="742950" cy="57150"/>
          </a:xfrm>
          <a:custGeom>
            <a:avLst/>
            <a:gdLst>
              <a:gd name="connsiteX0" fmla="*/ 5969 w 742950"/>
              <a:gd name="connsiteY0" fmla="*/ 19050 h 57150"/>
              <a:gd name="connsiteX1" fmla="*/ 730250 w 742950"/>
              <a:gd name="connsiteY1" fmla="*/ 19050 h 57150"/>
            </a:gdLst>
            <a:ahLst/>
            <a:cxnLst>
              <a:cxn ang="0">
                <a:pos x="connsiteX0" y="connsiteY0"/>
              </a:cxn>
              <a:cxn ang="0">
                <a:pos x="connsiteX1" y="connsiteY1"/>
              </a:cxn>
            </a:cxnLst>
            <a:rect l="l" t="t" r="r" b="b"/>
            <a:pathLst>
              <a:path w="742950" h="57150">
                <a:moveTo>
                  <a:pt x="5969" y="19050"/>
                </a:moveTo>
                <a:lnTo>
                  <a:pt x="730250" y="19050"/>
                </a:lnTo>
              </a:path>
            </a:pathLst>
          </a:custGeom>
          <a:ln w="38100">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122"/>
          <p:cNvSpPr/>
          <p:nvPr/>
        </p:nvSpPr>
        <p:spPr>
          <a:xfrm>
            <a:off x="4413187" y="2127187"/>
            <a:ext cx="196913" cy="184213"/>
          </a:xfrm>
          <a:custGeom>
            <a:avLst/>
            <a:gdLst>
              <a:gd name="connsiteX0" fmla="*/ 174180 w 196913"/>
              <a:gd name="connsiteY0" fmla="*/ 29654 h 184213"/>
              <a:gd name="connsiteX1" fmla="*/ 31686 w 196913"/>
              <a:gd name="connsiteY1" fmla="*/ 112839 h 184213"/>
              <a:gd name="connsiteX2" fmla="*/ 174180 w 196913"/>
              <a:gd name="connsiteY2" fmla="*/ 195897 h 184213"/>
              <a:gd name="connsiteX3" fmla="*/ 200342 w 196913"/>
              <a:gd name="connsiteY3" fmla="*/ 189039 h 184213"/>
              <a:gd name="connsiteX4" fmla="*/ 193484 w 196913"/>
              <a:gd name="connsiteY4" fmla="*/ 163004 h 184213"/>
              <a:gd name="connsiteX5" fmla="*/ 79184 w 196913"/>
              <a:gd name="connsiteY5" fmla="*/ 96329 h 184213"/>
              <a:gd name="connsiteX6" fmla="*/ 79184 w 196913"/>
              <a:gd name="connsiteY6" fmla="*/ 129222 h 184213"/>
              <a:gd name="connsiteX7" fmla="*/ 193484 w 196913"/>
              <a:gd name="connsiteY7" fmla="*/ 62547 h 184213"/>
              <a:gd name="connsiteX8" fmla="*/ 200342 w 196913"/>
              <a:gd name="connsiteY8" fmla="*/ 36512 h 184213"/>
              <a:gd name="connsiteX9" fmla="*/ 174180 w 196913"/>
              <a:gd name="connsiteY9" fmla="*/ 29654 h 184213"/>
              <a:gd name="connsiteX10" fmla="*/ 174180 w 196913"/>
              <a:gd name="connsiteY10" fmla="*/ 29654 h 1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913" h="184213">
                <a:moveTo>
                  <a:pt x="174180" y="29654"/>
                </a:moveTo>
                <a:lnTo>
                  <a:pt x="31686" y="112839"/>
                </a:lnTo>
                <a:lnTo>
                  <a:pt x="174180" y="195897"/>
                </a:lnTo>
                <a:cubicBezTo>
                  <a:pt x="183324" y="201231"/>
                  <a:pt x="195008" y="198183"/>
                  <a:pt x="200342" y="189039"/>
                </a:cubicBezTo>
                <a:cubicBezTo>
                  <a:pt x="205549" y="180022"/>
                  <a:pt x="202501" y="168338"/>
                  <a:pt x="193484" y="163004"/>
                </a:cubicBezTo>
                <a:lnTo>
                  <a:pt x="79184" y="96329"/>
                </a:lnTo>
                <a:lnTo>
                  <a:pt x="79184" y="129222"/>
                </a:lnTo>
                <a:lnTo>
                  <a:pt x="193484" y="62547"/>
                </a:lnTo>
                <a:cubicBezTo>
                  <a:pt x="202501" y="57213"/>
                  <a:pt x="205549" y="45529"/>
                  <a:pt x="200342" y="36512"/>
                </a:cubicBezTo>
                <a:cubicBezTo>
                  <a:pt x="195008" y="27368"/>
                  <a:pt x="183324" y="24320"/>
                  <a:pt x="174180" y="29654"/>
                </a:cubicBezTo>
                <a:lnTo>
                  <a:pt x="174180" y="29654"/>
                </a:lnTo>
                <a:close/>
              </a:path>
            </a:pathLst>
          </a:custGeom>
          <a:solidFill>
            <a:srgbClr val="000000">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Freeform 123"/>
          <p:cNvSpPr/>
          <p:nvPr/>
        </p:nvSpPr>
        <p:spPr>
          <a:xfrm>
            <a:off x="4476687" y="2216087"/>
            <a:ext cx="743013" cy="57213"/>
          </a:xfrm>
          <a:custGeom>
            <a:avLst/>
            <a:gdLst>
              <a:gd name="connsiteX0" fmla="*/ 6032 w 743013"/>
              <a:gd name="connsiteY0" fmla="*/ 23876 h 57213"/>
              <a:gd name="connsiteX1" fmla="*/ 730313 w 743013"/>
              <a:gd name="connsiteY1" fmla="*/ 23876 h 57213"/>
            </a:gdLst>
            <a:ahLst/>
            <a:cxnLst>
              <a:cxn ang="0">
                <a:pos x="connsiteX0" y="connsiteY0"/>
              </a:cxn>
              <a:cxn ang="0">
                <a:pos x="connsiteX1" y="connsiteY1"/>
              </a:cxn>
            </a:cxnLst>
            <a:rect l="l" t="t" r="r" b="b"/>
            <a:pathLst>
              <a:path w="743013" h="57213">
                <a:moveTo>
                  <a:pt x="6032" y="23876"/>
                </a:moveTo>
                <a:lnTo>
                  <a:pt x="730313" y="23876"/>
                </a:lnTo>
              </a:path>
            </a:pathLst>
          </a:custGeom>
          <a:ln w="38227">
            <a:solidFill>
              <a:srgbClr val="0000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5" name="Picture 125"/>
          <p:cNvPicPr>
            <a:picLocks noChangeAspect="1"/>
          </p:cNvPicPr>
          <p:nvPr/>
        </p:nvPicPr>
        <p:blipFill>
          <a:blip r:embed="rId4"/>
          <a:stretch>
            <a:fillRect/>
          </a:stretch>
        </p:blipFill>
        <p:spPr>
          <a:xfrm>
            <a:off x="2659380" y="655320"/>
            <a:ext cx="1722120" cy="1950720"/>
          </a:xfrm>
          <a:prstGeom prst="rect">
            <a:avLst/>
          </a:prstGeom>
        </p:spPr>
      </p:pic>
      <p:sp>
        <p:nvSpPr>
          <p:cNvPr id="4" name="TextBox 125"/>
          <p:cNvSpPr txBox="1"/>
          <p:nvPr/>
        </p:nvSpPr>
        <p:spPr>
          <a:xfrm>
            <a:off x="1615439" y="4572"/>
            <a:ext cx="8372826" cy="2980303"/>
          </a:xfrm>
          <a:prstGeom prst="rect">
            <a:avLst/>
          </a:prstGeom>
          <a:noFill/>
        </p:spPr>
        <p:txBody>
          <a:bodyPr wrap="square" lIns="0" tIns="0" rIns="0" bIns="0" rtlCol="0">
            <a:spAutoFit/>
          </a:bodyPr>
          <a:lstStyle/>
          <a:p>
            <a:r>
              <a:rPr lang="en-US" altLang="zh-CN" sz="3200" b="1" spc="-5" dirty="0">
                <a:solidFill>
                  <a:srgbClr val="5F5F5F"/>
                </a:solidFill>
                <a:latin typeface="Arial"/>
                <a:ea typeface="Arial"/>
              </a:rPr>
              <a:t>Des </a:t>
            </a:r>
            <a:r>
              <a:rPr lang="en-US" altLang="zh-CN" sz="3200" b="1" spc="-5" dirty="0" err="1">
                <a:solidFill>
                  <a:srgbClr val="5F5F5F"/>
                </a:solidFill>
                <a:latin typeface="Arial"/>
                <a:ea typeface="Arial"/>
              </a:rPr>
              <a:t>informations</a:t>
            </a:r>
            <a:r>
              <a:rPr lang="en-US" altLang="zh-CN" sz="3200" b="1" spc="-5" dirty="0">
                <a:solidFill>
                  <a:srgbClr val="5F5F5F"/>
                </a:solidFill>
                <a:latin typeface="Arial"/>
                <a:ea typeface="Arial"/>
              </a:rPr>
              <a:t> </a:t>
            </a:r>
            <a:r>
              <a:rPr lang="en-US" altLang="zh-CN" sz="3200" b="1" spc="-5" dirty="0" err="1">
                <a:solidFill>
                  <a:srgbClr val="5F5F5F"/>
                </a:solidFill>
                <a:latin typeface="Arial"/>
                <a:ea typeface="Arial"/>
              </a:rPr>
              <a:t>diverses</a:t>
            </a:r>
            <a:r>
              <a:rPr lang="en-US" altLang="zh-CN" sz="3200" b="1" spc="-5" dirty="0">
                <a:solidFill>
                  <a:srgbClr val="5F5F5F"/>
                </a:solidFill>
                <a:latin typeface="Arial"/>
                <a:ea typeface="Arial"/>
              </a:rPr>
              <a:t> :</a:t>
            </a:r>
            <a:endParaRPr lang="en-US" dirty="0"/>
          </a:p>
          <a:p>
            <a:pPr>
              <a:lnSpc>
                <a:spcPts val="1000"/>
              </a:lnSpc>
            </a:pPr>
            <a:endParaRPr lang="en-US" dirty="0"/>
          </a:p>
          <a:p>
            <a:pPr>
              <a:lnSpc>
                <a:spcPts val="1000"/>
              </a:lnSpc>
            </a:pPr>
            <a:endParaRPr lang="en-US" dirty="0"/>
          </a:p>
          <a:p>
            <a:pPr>
              <a:lnSpc>
                <a:spcPts val="1294"/>
              </a:lnSpc>
            </a:pPr>
            <a:endParaRPr lang="en-US" dirty="0"/>
          </a:p>
          <a:p>
            <a:pPr marL="4124197" hangingPunct="0">
              <a:lnSpc>
                <a:spcPct val="99583"/>
              </a:lnSpc>
            </a:pPr>
            <a:r>
              <a:rPr lang="fr-FR" altLang="zh-CN" sz="1600" dirty="0">
                <a:solidFill>
                  <a:srgbClr val="000000"/>
                </a:solidFill>
                <a:latin typeface="Arial"/>
                <a:ea typeface="Arial"/>
              </a:rPr>
              <a:t>Vous pouvez consulter la FAQ (questions fréquemment posées) ou la documentation pour obtenir de l'aide sur le site Web.</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39"/>
              </a:lnSpc>
            </a:pPr>
            <a:endParaRPr lang="en-US" dirty="0"/>
          </a:p>
          <a:p>
            <a:pPr indent="541629"/>
            <a:endParaRPr lang="en-US" altLang="zh-CN" sz="1600" spc="-5" dirty="0">
              <a:solidFill>
                <a:srgbClr val="000000"/>
              </a:solidFill>
              <a:latin typeface="Arial"/>
              <a:ea typeface="Arial"/>
            </a:endParaRPr>
          </a:p>
          <a:p>
            <a:pPr indent="541629"/>
            <a:r>
              <a:rPr lang="en-US" altLang="zh-CN" sz="1600" spc="-5" dirty="0">
                <a:solidFill>
                  <a:srgbClr val="000000"/>
                </a:solidFill>
                <a:latin typeface="Arial"/>
                <a:ea typeface="Arial"/>
              </a:rPr>
              <a:t>Remarques : </a:t>
            </a:r>
            <a:endParaRPr lang="en-US" altLang="zh-CN" sz="1600" dirty="0">
              <a:solidFill>
                <a:srgbClr val="000000"/>
              </a:solidFill>
              <a:latin typeface="Arial"/>
              <a:ea typeface="Arial"/>
            </a:endParaRPr>
          </a:p>
        </p:txBody>
      </p:sp>
      <p:sp>
        <p:nvSpPr>
          <p:cNvPr id="126" name="TextBox 126"/>
          <p:cNvSpPr txBox="1"/>
          <p:nvPr/>
        </p:nvSpPr>
        <p:spPr>
          <a:xfrm>
            <a:off x="2157070" y="3090644"/>
            <a:ext cx="9054881" cy="246221"/>
          </a:xfrm>
          <a:prstGeom prst="rect">
            <a:avLst/>
          </a:prstGeom>
          <a:noFill/>
        </p:spPr>
        <p:txBody>
          <a:bodyPr wrap="square" lIns="0" tIns="0" rIns="0" bIns="0" rtlCol="0">
            <a:spAutoFit/>
          </a:bodyPr>
          <a:lstStyle/>
          <a:p>
            <a:pPr>
              <a:tabLst>
                <a:tab pos="344424" algn="l"/>
              </a:tabLst>
            </a:pPr>
            <a:r>
              <a:rPr lang="fr-FR" altLang="zh-CN" sz="1600" dirty="0">
                <a:solidFill>
                  <a:srgbClr val="000000"/>
                </a:solidFill>
                <a:latin typeface="Arial"/>
                <a:ea typeface="Arial"/>
              </a:rPr>
              <a:t>•     Vous devez avoir un nom d'utilisateur et un mot de passe par numéro de fournisseur.</a:t>
            </a:r>
            <a:endParaRPr lang="en-US" altLang="zh-CN" sz="1600" dirty="0">
              <a:solidFill>
                <a:srgbClr val="000000"/>
              </a:solidFill>
              <a:latin typeface="Arial"/>
              <a:ea typeface="Arial"/>
            </a:endParaRPr>
          </a:p>
        </p:txBody>
      </p:sp>
      <p:sp>
        <p:nvSpPr>
          <p:cNvPr id="127" name="TextBox 127"/>
          <p:cNvSpPr txBox="1"/>
          <p:nvPr/>
        </p:nvSpPr>
        <p:spPr>
          <a:xfrm>
            <a:off x="2157070" y="3460564"/>
            <a:ext cx="198495" cy="243840"/>
          </a:xfrm>
          <a:prstGeom prst="rect">
            <a:avLst/>
          </a:prstGeom>
          <a:noFill/>
        </p:spPr>
        <p:txBody>
          <a:bodyPr wrap="square" lIns="0" tIns="0" rIns="0" bIns="0" rtlCol="0">
            <a:spAutoFit/>
          </a:bodyPr>
          <a:lstStyle/>
          <a:p>
            <a:r>
              <a:rPr lang="en-US" altLang="zh-CN" sz="1600" spc="-10" dirty="0">
                <a:solidFill>
                  <a:srgbClr val="000000"/>
                </a:solidFill>
                <a:latin typeface="Arial"/>
                <a:ea typeface="Arial"/>
              </a:rPr>
              <a:t>•</a:t>
            </a:r>
          </a:p>
        </p:txBody>
      </p:sp>
      <p:sp>
        <p:nvSpPr>
          <p:cNvPr id="128" name="TextBox 128"/>
          <p:cNvSpPr txBox="1"/>
          <p:nvPr/>
        </p:nvSpPr>
        <p:spPr>
          <a:xfrm>
            <a:off x="2501493" y="3456327"/>
            <a:ext cx="8710458" cy="738664"/>
          </a:xfrm>
          <a:prstGeom prst="rect">
            <a:avLst/>
          </a:prstGeom>
          <a:noFill/>
        </p:spPr>
        <p:txBody>
          <a:bodyPr wrap="square" lIns="0" tIns="0" rIns="0" bIns="0" rtlCol="0">
            <a:spAutoFit/>
          </a:bodyPr>
          <a:lstStyle/>
          <a:p>
            <a:pPr hangingPunct="0"/>
            <a:r>
              <a:rPr lang="fr-FR" altLang="zh-CN" sz="1600" dirty="0">
                <a:solidFill>
                  <a:srgbClr val="000000"/>
                </a:solidFill>
                <a:latin typeface="Arial"/>
                <a:ea typeface="Arial"/>
              </a:rPr>
              <a:t>Si une nouvelle société Volvo est ajoutée à l'outil, vous y aurez automatiquement accès tant que vous disposez d'un nom d'utilisateur / mot de passe et que vous faites affaire avec le nouvel emplacement.</a:t>
            </a:r>
            <a:endParaRPr lang="en-US" altLang="zh-CN" sz="1600" dirty="0">
              <a:solidFill>
                <a:srgbClr val="000000"/>
              </a:solidFill>
              <a:latin typeface="Arial"/>
              <a:ea typeface="Arial"/>
            </a:endParaRPr>
          </a:p>
        </p:txBody>
      </p:sp>
      <p:sp>
        <p:nvSpPr>
          <p:cNvPr id="129" name="TextBox 129"/>
          <p:cNvSpPr txBox="1"/>
          <p:nvPr/>
        </p:nvSpPr>
        <p:spPr>
          <a:xfrm>
            <a:off x="2157070" y="4314639"/>
            <a:ext cx="198495" cy="243840"/>
          </a:xfrm>
          <a:prstGeom prst="rect">
            <a:avLst/>
          </a:prstGeom>
          <a:noFill/>
        </p:spPr>
        <p:txBody>
          <a:bodyPr wrap="square" lIns="0" tIns="0" rIns="0" bIns="0" rtlCol="0">
            <a:spAutoFit/>
          </a:bodyPr>
          <a:lstStyle/>
          <a:p>
            <a:r>
              <a:rPr lang="en-US" altLang="zh-CN" sz="1600" spc="-10" dirty="0">
                <a:solidFill>
                  <a:srgbClr val="000000"/>
                </a:solidFill>
                <a:latin typeface="Arial"/>
                <a:ea typeface="Arial"/>
              </a:rPr>
              <a:t>•</a:t>
            </a:r>
          </a:p>
        </p:txBody>
      </p:sp>
      <p:sp>
        <p:nvSpPr>
          <p:cNvPr id="130" name="TextBox 130"/>
          <p:cNvSpPr txBox="1"/>
          <p:nvPr/>
        </p:nvSpPr>
        <p:spPr>
          <a:xfrm>
            <a:off x="2501494" y="4310592"/>
            <a:ext cx="8851134" cy="492443"/>
          </a:xfrm>
          <a:prstGeom prst="rect">
            <a:avLst/>
          </a:prstGeom>
          <a:noFill/>
        </p:spPr>
        <p:txBody>
          <a:bodyPr wrap="square" lIns="0" tIns="0" rIns="0" bIns="0" rtlCol="0">
            <a:spAutoFit/>
          </a:bodyPr>
          <a:lstStyle/>
          <a:p>
            <a:pPr hangingPunct="0">
              <a:lnSpc>
                <a:spcPct val="99583"/>
              </a:lnSpc>
            </a:pPr>
            <a:r>
              <a:rPr lang="fr-FR" altLang="zh-CN" sz="1600" dirty="0">
                <a:solidFill>
                  <a:srgbClr val="000000"/>
                </a:solidFill>
                <a:latin typeface="Arial"/>
                <a:ea typeface="Arial"/>
              </a:rPr>
              <a:t>L'outil est normalement disponible 24 heures sur 24, 7 jours sur 7. Le temps d'arrêt normal pour les modifications du système sera annoncé sur la page d'accueil quelques semaines à l'avance.</a:t>
            </a:r>
            <a:endParaRPr lang="en-US" altLang="zh-CN" sz="1600" dirty="0">
              <a:solidFill>
                <a:srgbClr val="000000"/>
              </a:solidFill>
              <a:latin typeface="Arial"/>
              <a:ea typeface="Arial"/>
            </a:endParaRPr>
          </a:p>
        </p:txBody>
      </p:sp>
      <p:sp>
        <p:nvSpPr>
          <p:cNvPr id="131" name="TextBox 131"/>
          <p:cNvSpPr txBox="1"/>
          <p:nvPr/>
        </p:nvSpPr>
        <p:spPr>
          <a:xfrm>
            <a:off x="2157070" y="4924620"/>
            <a:ext cx="198495" cy="243840"/>
          </a:xfrm>
          <a:prstGeom prst="rect">
            <a:avLst/>
          </a:prstGeom>
          <a:noFill/>
        </p:spPr>
        <p:txBody>
          <a:bodyPr wrap="square" lIns="0" tIns="0" rIns="0" bIns="0" rtlCol="0">
            <a:spAutoFit/>
          </a:bodyPr>
          <a:lstStyle/>
          <a:p>
            <a:r>
              <a:rPr lang="en-US" altLang="zh-CN" sz="1600" spc="-10" dirty="0">
                <a:solidFill>
                  <a:srgbClr val="000000"/>
                </a:solidFill>
                <a:latin typeface="Arial"/>
                <a:ea typeface="Arial"/>
              </a:rPr>
              <a:t>•</a:t>
            </a:r>
          </a:p>
        </p:txBody>
      </p:sp>
      <p:sp>
        <p:nvSpPr>
          <p:cNvPr id="132" name="TextBox 132"/>
          <p:cNvSpPr txBox="1"/>
          <p:nvPr/>
        </p:nvSpPr>
        <p:spPr>
          <a:xfrm>
            <a:off x="2501494" y="4920572"/>
            <a:ext cx="8710457" cy="738664"/>
          </a:xfrm>
          <a:prstGeom prst="rect">
            <a:avLst/>
          </a:prstGeom>
          <a:noFill/>
        </p:spPr>
        <p:txBody>
          <a:bodyPr wrap="square" lIns="0" tIns="0" rIns="0" bIns="0" rtlCol="0">
            <a:spAutoFit/>
          </a:bodyPr>
          <a:lstStyle/>
          <a:p>
            <a:pPr hangingPunct="0"/>
            <a:r>
              <a:rPr lang="fr-FR" altLang="zh-CN" sz="1600" dirty="0">
                <a:solidFill>
                  <a:srgbClr val="000000"/>
                </a:solidFill>
                <a:latin typeface="Arial"/>
                <a:ea typeface="Arial"/>
              </a:rPr>
              <a:t>Si vous rencontrez des problèmes lors de l'utilisation de cet outil ou si vous avez besoin d'un accès, veuillez appeler le Contact Center P2P (voir la page d'accueil de VVI pour plus de détails).</a:t>
            </a:r>
            <a:endParaRPr lang="en-US" altLang="zh-CN" sz="1600" dirty="0">
              <a:solidFill>
                <a:srgbClr val="000000"/>
              </a:solidFill>
              <a:latin typeface="Arial"/>
              <a:ea typeface="Arial"/>
            </a:endParaRPr>
          </a:p>
        </p:txBody>
      </p:sp>
      <p:sp>
        <p:nvSpPr>
          <p:cNvPr id="133" name="TextBox 133"/>
          <p:cNvSpPr txBox="1"/>
          <p:nvPr/>
        </p:nvSpPr>
        <p:spPr>
          <a:xfrm>
            <a:off x="2140986" y="5660082"/>
            <a:ext cx="10151760" cy="246221"/>
          </a:xfrm>
          <a:prstGeom prst="rect">
            <a:avLst/>
          </a:prstGeom>
          <a:noFill/>
        </p:spPr>
        <p:txBody>
          <a:bodyPr wrap="square" lIns="0" tIns="0" rIns="0" bIns="0" rtlCol="0">
            <a:spAutoFit/>
          </a:bodyPr>
          <a:lstStyle/>
          <a:p>
            <a:pPr marL="285750" indent="-285750">
              <a:buFont typeface="Arial" panose="020B0604020202020204" pitchFamily="34" charset="0"/>
              <a:buChar char="•"/>
              <a:tabLst>
                <a:tab pos="344424" algn="l"/>
              </a:tabLst>
            </a:pPr>
            <a:r>
              <a:rPr lang="fr-FR" altLang="zh-CN" sz="1600" dirty="0">
                <a:solidFill>
                  <a:srgbClr val="000000"/>
                </a:solidFill>
                <a:latin typeface="Arial"/>
                <a:ea typeface="Arial"/>
              </a:rPr>
              <a:t> Tout ce qui est souligné en bleu peut être cliqué pour obtenir des informations supplémentaires.</a:t>
            </a:r>
            <a:endParaRPr lang="en-US" altLang="zh-CN" sz="1600" dirty="0">
              <a:solidFill>
                <a:srgbClr val="000000"/>
              </a:solidFill>
              <a:latin typeface="Arial"/>
              <a:ea typeface="Arial"/>
            </a:endParaRPr>
          </a:p>
        </p:txBody>
      </p:sp>
      <p:sp>
        <p:nvSpPr>
          <p:cNvPr id="134" name="TextBox 134"/>
          <p:cNvSpPr txBox="1"/>
          <p:nvPr/>
        </p:nvSpPr>
        <p:spPr>
          <a:xfrm>
            <a:off x="2157070" y="5895547"/>
            <a:ext cx="9631656" cy="246221"/>
          </a:xfrm>
          <a:prstGeom prst="rect">
            <a:avLst/>
          </a:prstGeom>
          <a:noFill/>
        </p:spPr>
        <p:txBody>
          <a:bodyPr wrap="square" lIns="0" tIns="0" rIns="0" bIns="0" rtlCol="0">
            <a:spAutoFit/>
          </a:bodyPr>
          <a:lstStyle/>
          <a:p>
            <a:pPr>
              <a:tabLst>
                <a:tab pos="344424" algn="l"/>
              </a:tabLst>
            </a:pPr>
            <a:r>
              <a:rPr lang="fr-FR" altLang="zh-CN" sz="1600" dirty="0">
                <a:solidFill>
                  <a:srgbClr val="000000"/>
                </a:solidFill>
                <a:latin typeface="Arial"/>
                <a:ea typeface="Arial"/>
              </a:rPr>
              <a:t>•     Ce système sert uniquement </a:t>
            </a:r>
            <a:r>
              <a:rPr lang="fr-FR" altLang="zh-CN" sz="1600" dirty="0">
                <a:solidFill>
                  <a:srgbClr val="000000"/>
                </a:solidFill>
                <a:latin typeface="Arial"/>
                <a:ea typeface="Arial"/>
                <a:cs typeface="Calibri" panose="020F0502020204030204" pitchFamily="34" charset="0"/>
              </a:rPr>
              <a:t>à lire</a:t>
            </a:r>
            <a:r>
              <a:rPr lang="fr-FR" altLang="zh-CN" sz="1600" dirty="0">
                <a:solidFill>
                  <a:srgbClr val="000000"/>
                </a:solidFill>
                <a:latin typeface="Arial"/>
                <a:ea typeface="Arial"/>
              </a:rPr>
              <a:t>, les informations affichées ne peuvent pas être éditées ou modifiées.</a:t>
            </a:r>
            <a:endParaRPr lang="en-US" altLang="zh-CN" sz="1600" dirty="0">
              <a:solidFill>
                <a:srgbClr val="000000"/>
              </a:solidFill>
              <a:latin typeface="Arial"/>
              <a:ea typeface="Arial"/>
            </a:endParaRPr>
          </a:p>
        </p:txBody>
      </p:sp>
      <p:sp>
        <p:nvSpPr>
          <p:cNvPr id="135" name="TextBox 135"/>
          <p:cNvSpPr txBox="1"/>
          <p:nvPr/>
        </p:nvSpPr>
        <p:spPr>
          <a:xfrm>
            <a:off x="1563802" y="6280197"/>
            <a:ext cx="2191155" cy="515526"/>
          </a:xfrm>
          <a:prstGeom prst="rect">
            <a:avLst/>
          </a:prstGeom>
          <a:noFill/>
        </p:spPr>
        <p:txBody>
          <a:bodyPr wrap="square" lIns="0" tIns="0" rIns="0" bIns="0" rtlCol="0">
            <a:spAutoFit/>
          </a:bodyPr>
          <a:lstStyle/>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1280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2072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7"/>
          <p:cNvPicPr>
            <a:picLocks noChangeAspect="1"/>
          </p:cNvPicPr>
          <p:nvPr/>
        </p:nvPicPr>
        <p:blipFill>
          <a:blip r:embed="rId2"/>
          <a:stretch>
            <a:fillRect/>
          </a:stretch>
        </p:blipFill>
        <p:spPr>
          <a:xfrm>
            <a:off x="5913121" y="0"/>
            <a:ext cx="4754879" cy="5196840"/>
          </a:xfrm>
          <a:prstGeom prst="rect">
            <a:avLst/>
          </a:prstGeom>
        </p:spPr>
      </p:pic>
      <p:sp>
        <p:nvSpPr>
          <p:cNvPr id="2" name="Freeform 137"/>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Freeform 138"/>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0" name="Picture 140"/>
          <p:cNvPicPr>
            <a:picLocks noChangeAspect="1"/>
          </p:cNvPicPr>
          <p:nvPr/>
        </p:nvPicPr>
        <p:blipFill>
          <a:blip r:embed="rId3"/>
          <a:stretch>
            <a:fillRect/>
          </a:stretch>
        </p:blipFill>
        <p:spPr>
          <a:xfrm>
            <a:off x="5684521" y="6217920"/>
            <a:ext cx="4754879" cy="640080"/>
          </a:xfrm>
          <a:prstGeom prst="rect">
            <a:avLst/>
          </a:prstGeom>
        </p:spPr>
      </p:pic>
      <p:sp>
        <p:nvSpPr>
          <p:cNvPr id="3" name="Freeform 140"/>
          <p:cNvSpPr/>
          <p:nvPr/>
        </p:nvSpPr>
        <p:spPr>
          <a:xfrm>
            <a:off x="2438400" y="2616200"/>
            <a:ext cx="3962400" cy="25400"/>
          </a:xfrm>
          <a:custGeom>
            <a:avLst/>
            <a:gdLst>
              <a:gd name="connsiteX0" fmla="*/ 12827 w 3962400"/>
              <a:gd name="connsiteY0" fmla="*/ 15621 h 25400"/>
              <a:gd name="connsiteX1" fmla="*/ 1331595 w 3962400"/>
              <a:gd name="connsiteY1" fmla="*/ 15621 h 25400"/>
              <a:gd name="connsiteX2" fmla="*/ 2650363 w 3962400"/>
              <a:gd name="connsiteY2" fmla="*/ 15621 h 25400"/>
              <a:gd name="connsiteX3" fmla="*/ 3969130 w 3962400"/>
              <a:gd name="connsiteY3" fmla="*/ 15621 h 25400"/>
              <a:gd name="connsiteX4" fmla="*/ 3969130 w 3962400"/>
              <a:gd name="connsiteY4" fmla="*/ 30861 h 25400"/>
              <a:gd name="connsiteX5" fmla="*/ 2650363 w 3962400"/>
              <a:gd name="connsiteY5" fmla="*/ 30861 h 25400"/>
              <a:gd name="connsiteX6" fmla="*/ 1331595 w 3962400"/>
              <a:gd name="connsiteY6" fmla="*/ 30861 h 25400"/>
              <a:gd name="connsiteX7" fmla="*/ 12827 w 3962400"/>
              <a:gd name="connsiteY7" fmla="*/ 30861 h 25400"/>
              <a:gd name="connsiteX8" fmla="*/ 12827 w 3962400"/>
              <a:gd name="connsiteY8" fmla="*/ 15621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2400" h="25400">
                <a:moveTo>
                  <a:pt x="12827" y="15621"/>
                </a:moveTo>
                <a:lnTo>
                  <a:pt x="1331595" y="15621"/>
                </a:lnTo>
                <a:lnTo>
                  <a:pt x="2650363" y="15621"/>
                </a:lnTo>
                <a:lnTo>
                  <a:pt x="3969130" y="15621"/>
                </a:lnTo>
                <a:lnTo>
                  <a:pt x="3969130" y="30861"/>
                </a:lnTo>
                <a:lnTo>
                  <a:pt x="2650363" y="30861"/>
                </a:lnTo>
                <a:lnTo>
                  <a:pt x="1331595" y="30861"/>
                </a:lnTo>
                <a:lnTo>
                  <a:pt x="12827" y="30861"/>
                </a:lnTo>
                <a:lnTo>
                  <a:pt x="12827" y="15621"/>
                </a:lnTo>
                <a:close/>
              </a:path>
            </a:pathLst>
          </a:custGeom>
          <a:solidFill>
            <a:srgbClr val="8EA7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Freeform 141"/>
          <p:cNvSpPr/>
          <p:nvPr/>
        </p:nvSpPr>
        <p:spPr>
          <a:xfrm>
            <a:off x="2438400" y="2857500"/>
            <a:ext cx="6477000" cy="25400"/>
          </a:xfrm>
          <a:custGeom>
            <a:avLst/>
            <a:gdLst>
              <a:gd name="connsiteX0" fmla="*/ 12827 w 6477000"/>
              <a:gd name="connsiteY0" fmla="*/ 18161 h 25400"/>
              <a:gd name="connsiteX1" fmla="*/ 1631314 w 6477000"/>
              <a:gd name="connsiteY1" fmla="*/ 18161 h 25400"/>
              <a:gd name="connsiteX2" fmla="*/ 3249803 w 6477000"/>
              <a:gd name="connsiteY2" fmla="*/ 18161 h 25400"/>
              <a:gd name="connsiteX3" fmla="*/ 4868290 w 6477000"/>
              <a:gd name="connsiteY3" fmla="*/ 18161 h 25400"/>
              <a:gd name="connsiteX4" fmla="*/ 6486779 w 6477000"/>
              <a:gd name="connsiteY4" fmla="*/ 18161 h 25400"/>
              <a:gd name="connsiteX5" fmla="*/ 6486779 w 6477000"/>
              <a:gd name="connsiteY5" fmla="*/ 33401 h 25400"/>
              <a:gd name="connsiteX6" fmla="*/ 4868290 w 6477000"/>
              <a:gd name="connsiteY6" fmla="*/ 33401 h 25400"/>
              <a:gd name="connsiteX7" fmla="*/ 3249803 w 6477000"/>
              <a:gd name="connsiteY7" fmla="*/ 33401 h 25400"/>
              <a:gd name="connsiteX8" fmla="*/ 1631314 w 6477000"/>
              <a:gd name="connsiteY8" fmla="*/ 33401 h 25400"/>
              <a:gd name="connsiteX9" fmla="*/ 12827 w 6477000"/>
              <a:gd name="connsiteY9" fmla="*/ 33401 h 25400"/>
              <a:gd name="connsiteX10" fmla="*/ 12827 w 6477000"/>
              <a:gd name="connsiteY10" fmla="*/ 18161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7000" h="25400">
                <a:moveTo>
                  <a:pt x="12827" y="18161"/>
                </a:moveTo>
                <a:lnTo>
                  <a:pt x="1631314" y="18161"/>
                </a:lnTo>
                <a:lnTo>
                  <a:pt x="3249803" y="18161"/>
                </a:lnTo>
                <a:lnTo>
                  <a:pt x="4868290" y="18161"/>
                </a:lnTo>
                <a:lnTo>
                  <a:pt x="6486779" y="18161"/>
                </a:lnTo>
                <a:lnTo>
                  <a:pt x="6486779" y="33401"/>
                </a:lnTo>
                <a:lnTo>
                  <a:pt x="4868290" y="33401"/>
                </a:lnTo>
                <a:lnTo>
                  <a:pt x="3249803" y="33401"/>
                </a:lnTo>
                <a:lnTo>
                  <a:pt x="1631314" y="33401"/>
                </a:lnTo>
                <a:lnTo>
                  <a:pt x="12827" y="33401"/>
                </a:lnTo>
                <a:lnTo>
                  <a:pt x="12827" y="18161"/>
                </a:lnTo>
                <a:close/>
              </a:path>
            </a:pathLst>
          </a:custGeom>
          <a:solidFill>
            <a:srgbClr val="8EA7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TextBox 142"/>
          <p:cNvSpPr txBox="1"/>
          <p:nvPr/>
        </p:nvSpPr>
        <p:spPr>
          <a:xfrm>
            <a:off x="1664666" y="923042"/>
            <a:ext cx="8496910" cy="5924699"/>
          </a:xfrm>
          <a:prstGeom prst="rect">
            <a:avLst/>
          </a:prstGeom>
          <a:noFill/>
        </p:spPr>
        <p:txBody>
          <a:bodyPr wrap="square" lIns="0" tIns="0" rIns="0" bIns="0" rtlCol="0">
            <a:spAutoFit/>
          </a:bodyPr>
          <a:lstStyle/>
          <a:p>
            <a:pPr indent="222504"/>
            <a:r>
              <a:rPr lang="en-US" altLang="zh-CN" sz="2400" dirty="0" err="1">
                <a:solidFill>
                  <a:srgbClr val="000000"/>
                </a:solidFill>
                <a:latin typeface="Arial" panose="020B0604020202020204" pitchFamily="34" charset="0"/>
                <a:ea typeface="Arial"/>
                <a:cs typeface="Arial" panose="020B0604020202020204" pitchFamily="34" charset="0"/>
              </a:rPr>
              <a:t>Avez-vous</a:t>
            </a:r>
            <a:r>
              <a:rPr lang="en-US" altLang="zh-CN" sz="2400" dirty="0">
                <a:solidFill>
                  <a:srgbClr val="000000"/>
                </a:solidFill>
                <a:latin typeface="Arial" panose="020B0604020202020204" pitchFamily="34" charset="0"/>
                <a:ea typeface="Arial"/>
                <a:cs typeface="Arial" panose="020B0604020202020204" pitchFamily="34" charset="0"/>
              </a:rPr>
              <a:t> </a:t>
            </a:r>
            <a:r>
              <a:rPr lang="en-US" altLang="zh-CN" sz="2400" dirty="0" err="1">
                <a:solidFill>
                  <a:srgbClr val="000000"/>
                </a:solidFill>
                <a:latin typeface="Arial" panose="020B0604020202020204" pitchFamily="34" charset="0"/>
                <a:ea typeface="Arial"/>
                <a:cs typeface="Arial" panose="020B0604020202020204" pitchFamily="34" charset="0"/>
              </a:rPr>
              <a:t>besoin</a:t>
            </a:r>
            <a:r>
              <a:rPr lang="en-US" altLang="zh-CN" sz="2400" dirty="0">
                <a:solidFill>
                  <a:srgbClr val="000000"/>
                </a:solidFill>
                <a:latin typeface="Arial" panose="020B0604020202020204" pitchFamily="34" charset="0"/>
                <a:ea typeface="Arial"/>
                <a:cs typeface="Arial" panose="020B0604020202020204" pitchFamily="34" charset="0"/>
              </a:rPr>
              <a:t> </a:t>
            </a:r>
            <a:r>
              <a:rPr lang="en-US" altLang="zh-CN" sz="2400" dirty="0" err="1">
                <a:solidFill>
                  <a:srgbClr val="000000"/>
                </a:solidFill>
                <a:latin typeface="Arial" panose="020B0604020202020204" pitchFamily="34" charset="0"/>
                <a:ea typeface="Arial"/>
                <a:cs typeface="Arial" panose="020B0604020202020204" pitchFamily="34" charset="0"/>
              </a:rPr>
              <a:t>d’accès</a:t>
            </a:r>
            <a:r>
              <a:rPr lang="en-US" altLang="zh-CN" sz="2400" dirty="0">
                <a:solidFill>
                  <a:srgbClr val="000000"/>
                </a:solidFill>
                <a:latin typeface="Arial" panose="020B0604020202020204" pitchFamily="34" charset="0"/>
                <a:ea typeface="Arial"/>
                <a:cs typeface="Arial" panose="020B0604020202020204" pitchFamily="34" charset="0"/>
              </a:rPr>
              <a:t> au site VVI?</a:t>
            </a:r>
          </a:p>
          <a:p>
            <a:pPr>
              <a:lnSpc>
                <a:spcPts val="960"/>
              </a:lnSpc>
            </a:pPr>
            <a:endParaRPr lang="en-US" dirty="0"/>
          </a:p>
          <a:p>
            <a:pPr marL="509015" indent="-286511" hangingPunct="0"/>
            <a:r>
              <a:rPr lang="en-US" altLang="zh-CN" sz="1600" dirty="0">
                <a:solidFill>
                  <a:srgbClr val="000000"/>
                </a:solidFill>
                <a:latin typeface="Arial"/>
                <a:ea typeface="Arial"/>
              </a:rPr>
              <a:t>•</a:t>
            </a:r>
            <a:r>
              <a:rPr lang="en-US" altLang="zh-CN" sz="1600" spc="25" dirty="0">
                <a:solidFill>
                  <a:srgbClr val="000000"/>
                </a:solidFill>
                <a:latin typeface="Arial"/>
                <a:cs typeface="Arial"/>
              </a:rPr>
              <a:t>   </a:t>
            </a:r>
            <a:r>
              <a:rPr lang="fr-FR" altLang="zh-CN" sz="1600" dirty="0">
                <a:solidFill>
                  <a:srgbClr val="000000"/>
                </a:solidFill>
                <a:latin typeface="Arial"/>
                <a:ea typeface="Arial"/>
              </a:rPr>
              <a:t>Les fournisseurs peuvent demander l'accès en contactant le Contact Center ou auprès de leur équipe locale des services de comptabilité. Si vous ne savez pas quelle équipe contacter, veuillez copier le lien ci-dessous pour accéder à la page d'accueil du Contact Center</a:t>
            </a:r>
            <a:endParaRPr lang="en-US" dirty="0"/>
          </a:p>
          <a:p>
            <a:pPr indent="222504"/>
            <a:r>
              <a:rPr lang="en-US" altLang="zh-CN" sz="1600" dirty="0">
                <a:solidFill>
                  <a:srgbClr val="000000"/>
                </a:solidFill>
                <a:latin typeface="Arial"/>
                <a:ea typeface="Arial"/>
              </a:rPr>
              <a:t>•</a:t>
            </a:r>
            <a:r>
              <a:rPr lang="en-US" altLang="zh-CN" sz="1600" spc="100" dirty="0">
                <a:solidFill>
                  <a:srgbClr val="000000"/>
                </a:solidFill>
                <a:latin typeface="Arial"/>
                <a:cs typeface="Arial"/>
              </a:rPr>
              <a:t>   </a:t>
            </a:r>
            <a:r>
              <a:rPr lang="en-US" altLang="zh-CN" sz="1600" dirty="0">
                <a:solidFill>
                  <a:srgbClr val="8EA79E"/>
                </a:solidFill>
                <a:latin typeface="Arial"/>
                <a:ea typeface="Arial"/>
                <a:hlinkClick r:id="rId4"/>
              </a:rPr>
              <a:t>http://www.volvogroup.com/group/global/en</a:t>
            </a:r>
            <a:r>
              <a:rPr lang="en-US" altLang="zh-CN" sz="1600" dirty="0">
                <a:solidFill>
                  <a:srgbClr val="8EA79E"/>
                </a:solidFill>
                <a:latin typeface="Arial"/>
                <a:ea typeface="Arial"/>
              </a:rPr>
              <a:t>-</a:t>
            </a:r>
          </a:p>
          <a:p>
            <a:pPr indent="509015"/>
            <a:r>
              <a:rPr lang="en-US" altLang="zh-CN" sz="1600" spc="-5" dirty="0">
                <a:solidFill>
                  <a:srgbClr val="8EA79E"/>
                </a:solidFill>
                <a:latin typeface="Arial"/>
                <a:ea typeface="Arial"/>
                <a:hlinkClick r:id="" action="ppaction://noaction"/>
              </a:rPr>
              <a:t>gb/suppliers/existi</a:t>
            </a:r>
            <a:r>
              <a:rPr lang="en-US" altLang="zh-CN" sz="1600" dirty="0">
                <a:solidFill>
                  <a:srgbClr val="8EA79E"/>
                </a:solidFill>
                <a:latin typeface="Arial"/>
                <a:ea typeface="Arial"/>
                <a:hlinkClick r:id="" action="ppaction://noaction"/>
              </a:rPr>
              <a:t>ngsuppliers/PurchasetoPay/Pages/contactcenter.aspx</a:t>
            </a:r>
          </a:p>
          <a:p>
            <a:pPr>
              <a:lnSpc>
                <a:spcPts val="960"/>
              </a:lnSpc>
            </a:pPr>
            <a:endParaRPr lang="en-US" dirty="0"/>
          </a:p>
          <a:p>
            <a:pPr marL="509015" indent="-286511" hangingPunct="0"/>
            <a:r>
              <a:rPr lang="en-US" altLang="zh-CN" sz="1600" dirty="0">
                <a:solidFill>
                  <a:srgbClr val="000000"/>
                </a:solidFill>
                <a:latin typeface="Arial"/>
                <a:ea typeface="Arial"/>
              </a:rPr>
              <a:t>•</a:t>
            </a:r>
            <a:r>
              <a:rPr lang="en-US" altLang="zh-CN" sz="1600" spc="50" dirty="0">
                <a:solidFill>
                  <a:srgbClr val="000000"/>
                </a:solidFill>
                <a:latin typeface="Arial"/>
                <a:cs typeface="Arial"/>
              </a:rPr>
              <a:t>   </a:t>
            </a:r>
            <a:r>
              <a:rPr lang="fr-FR" altLang="zh-CN" sz="1600" dirty="0">
                <a:solidFill>
                  <a:srgbClr val="000000"/>
                </a:solidFill>
                <a:latin typeface="Arial"/>
                <a:ea typeface="Arial"/>
              </a:rPr>
              <a:t>Sélectionnez ensuite le pays de l'activité Volvo que vous soutenez. Les coordonnées de ce pays s'affichent. Vous devez nous fournir votre(vos) numéro(s) de fournisseur et une adresse e-mail afin que vos informations de nom d'utilisateur/mot de passe puissent vous être envoyées.</a:t>
            </a:r>
            <a:endParaRPr lang="en-US" dirty="0"/>
          </a:p>
          <a:p>
            <a:pPr marL="509015" indent="-286511" hangingPunct="0"/>
            <a:r>
              <a:rPr lang="en-US" altLang="zh-CN" sz="1600" dirty="0">
                <a:solidFill>
                  <a:srgbClr val="000000"/>
                </a:solidFill>
                <a:latin typeface="Arial"/>
                <a:ea typeface="Arial"/>
              </a:rPr>
              <a:t>•</a:t>
            </a:r>
            <a:r>
              <a:rPr lang="en-US" altLang="zh-CN" sz="1600" spc="25" dirty="0">
                <a:solidFill>
                  <a:srgbClr val="000000"/>
                </a:solidFill>
                <a:latin typeface="Arial"/>
                <a:cs typeface="Arial"/>
              </a:rPr>
              <a:t>   </a:t>
            </a:r>
            <a:r>
              <a:rPr lang="fr-FR" altLang="zh-CN" sz="1600" dirty="0">
                <a:solidFill>
                  <a:srgbClr val="000000"/>
                </a:solidFill>
                <a:latin typeface="Arial"/>
                <a:ea typeface="Arial"/>
              </a:rPr>
              <a:t>Les employés peuvent demander l'accès par FAROS. Veuillez utiliser: Applications professionnelles et recherchez VVI. Une fois que votre responsable aura approuvé, votre accès sera accordé. Vous utiliserez votre nom d'utilisateur et votre mot de passe Windows. Les employés ont accès à l'ensemble de VVI, pas seulement à leur code d'entreprise</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30"/>
              </a:lnSpc>
            </a:pPr>
            <a:endParaRPr lang="en-US" dirty="0"/>
          </a:p>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1280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2072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4"/>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6" name="Picture 16"/>
          <p:cNvPicPr>
            <a:picLocks noChangeAspect="1"/>
          </p:cNvPicPr>
          <p:nvPr/>
        </p:nvPicPr>
        <p:blipFill>
          <a:blip r:embed="rId2"/>
          <a:stretch>
            <a:fillRect/>
          </a:stretch>
        </p:blipFill>
        <p:spPr>
          <a:xfrm>
            <a:off x="5684521" y="6217920"/>
            <a:ext cx="4754879" cy="640080"/>
          </a:xfrm>
          <a:prstGeom prst="rect">
            <a:avLst/>
          </a:prstGeom>
        </p:spPr>
      </p:pic>
      <p:pic>
        <p:nvPicPr>
          <p:cNvPr id="17" name="Picture 17"/>
          <p:cNvPicPr>
            <a:picLocks noChangeAspect="1"/>
          </p:cNvPicPr>
          <p:nvPr/>
        </p:nvPicPr>
        <p:blipFill>
          <a:blip r:embed="rId3"/>
          <a:stretch>
            <a:fillRect/>
          </a:stretch>
        </p:blipFill>
        <p:spPr>
          <a:xfrm>
            <a:off x="2103120" y="0"/>
            <a:ext cx="8564880" cy="5273040"/>
          </a:xfrm>
          <a:prstGeom prst="rect">
            <a:avLst/>
          </a:prstGeom>
        </p:spPr>
      </p:pic>
      <p:sp>
        <p:nvSpPr>
          <p:cNvPr id="2" name="TextBox 17"/>
          <p:cNvSpPr txBox="1"/>
          <p:nvPr/>
        </p:nvSpPr>
        <p:spPr>
          <a:xfrm>
            <a:off x="1524000" y="328130"/>
            <a:ext cx="8720632" cy="6537687"/>
          </a:xfrm>
          <a:prstGeom prst="rect">
            <a:avLst/>
          </a:prstGeom>
          <a:noFill/>
        </p:spPr>
        <p:txBody>
          <a:bodyPr wrap="square" lIns="0" tIns="0" rIns="0" bIns="0" rtlCol="0">
            <a:spAutoFit/>
          </a:bodyPr>
          <a:lstStyle/>
          <a:p>
            <a:r>
              <a:rPr lang="en-US" sz="3200" b="1" dirty="0">
                <a:solidFill>
                  <a:schemeClr val="bg1">
                    <a:lumMod val="50000"/>
                  </a:schemeClr>
                </a:solidFill>
                <a:latin typeface="Arial" panose="020B0604020202020204" pitchFamily="34" charset="0"/>
                <a:cs typeface="Arial" panose="020B0604020202020204" pitchFamily="34" charset="0"/>
              </a:rPr>
              <a:t>Comment se connecter au portal VVI ?</a:t>
            </a:r>
            <a:endParaRPr lang="en-US" sz="3200" b="1" dirty="0">
              <a:solidFill>
                <a:schemeClr val="bg1">
                  <a:lumMod val="50000"/>
                </a:schemeClr>
              </a:solidFill>
            </a:endParaRPr>
          </a:p>
          <a:p>
            <a:endParaRPr lang="en-US" altLang="zh-CN" sz="3200" b="1" dirty="0">
              <a:solidFill>
                <a:srgbClr val="5F5F5F"/>
              </a:solidFill>
              <a:latin typeface="Arial"/>
              <a:ea typeface="Arial"/>
            </a:endParaRP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789"/>
              </a:lnSpc>
            </a:pPr>
            <a:endParaRPr lang="en-US" dirty="0"/>
          </a:p>
          <a:p>
            <a:pPr indent="223723"/>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236524"/>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244449">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8"/>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9"/>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1" name="Picture 21"/>
          <p:cNvPicPr>
            <a:picLocks noChangeAspect="1"/>
          </p:cNvPicPr>
          <p:nvPr/>
        </p:nvPicPr>
        <p:blipFill>
          <a:blip r:embed="rId2"/>
          <a:stretch>
            <a:fillRect/>
          </a:stretch>
        </p:blipFill>
        <p:spPr>
          <a:xfrm>
            <a:off x="5684521" y="6217920"/>
            <a:ext cx="4754879" cy="640080"/>
          </a:xfrm>
          <a:prstGeom prst="rect">
            <a:avLst/>
          </a:prstGeom>
        </p:spPr>
      </p:pic>
      <p:pic>
        <p:nvPicPr>
          <p:cNvPr id="22" name="Picture 22"/>
          <p:cNvPicPr>
            <a:picLocks noChangeAspect="1"/>
          </p:cNvPicPr>
          <p:nvPr/>
        </p:nvPicPr>
        <p:blipFill>
          <a:blip r:embed="rId3"/>
          <a:stretch>
            <a:fillRect/>
          </a:stretch>
        </p:blipFill>
        <p:spPr>
          <a:xfrm>
            <a:off x="2232660" y="81423"/>
            <a:ext cx="8435340" cy="5897880"/>
          </a:xfrm>
          <a:prstGeom prst="rect">
            <a:avLst/>
          </a:prstGeom>
        </p:spPr>
      </p:pic>
      <p:sp>
        <p:nvSpPr>
          <p:cNvPr id="2" name="TextBox 22"/>
          <p:cNvSpPr txBox="1"/>
          <p:nvPr/>
        </p:nvSpPr>
        <p:spPr>
          <a:xfrm>
            <a:off x="1191064" y="309496"/>
            <a:ext cx="5772443" cy="6650539"/>
          </a:xfrm>
          <a:prstGeom prst="rect">
            <a:avLst/>
          </a:prstGeom>
          <a:noFill/>
        </p:spPr>
        <p:txBody>
          <a:bodyPr wrap="square" lIns="0" tIns="0" rIns="0" bIns="0" rtlCol="0">
            <a:spAutoFit/>
          </a:bodyPr>
          <a:lstStyle/>
          <a:p>
            <a:r>
              <a:rPr lang="en-US" altLang="zh-CN" sz="3200" b="1" dirty="0" err="1">
                <a:solidFill>
                  <a:schemeClr val="bg1">
                    <a:lumMod val="50000"/>
                  </a:schemeClr>
                </a:solidFill>
                <a:latin typeface="Arial"/>
                <a:ea typeface="Arial"/>
              </a:rPr>
              <a:t>Allez</a:t>
            </a:r>
            <a:r>
              <a:rPr lang="en-US" altLang="zh-CN" sz="3200" b="1" dirty="0">
                <a:solidFill>
                  <a:schemeClr val="bg1">
                    <a:lumMod val="50000"/>
                  </a:schemeClr>
                </a:solidFill>
                <a:latin typeface="Arial"/>
                <a:ea typeface="Arial"/>
              </a:rPr>
              <a:t> au site </a:t>
            </a:r>
            <a:r>
              <a:rPr lang="en-US" sz="3200" dirty="0">
                <a:solidFill>
                  <a:schemeClr val="bg1">
                    <a:lumMod val="50000"/>
                  </a:schemeClr>
                </a:solidFill>
                <a:latin typeface="Arial" panose="020B0604020202020204" pitchFamily="34" charset="0"/>
                <a:cs typeface="Arial" panose="020B0604020202020204" pitchFamily="34" charset="0"/>
              </a:rPr>
              <a:t>« </a:t>
            </a:r>
            <a:r>
              <a:rPr lang="en-US" altLang="zh-CN" sz="3200" b="1" dirty="0">
                <a:solidFill>
                  <a:schemeClr val="bg1">
                    <a:lumMod val="50000"/>
                  </a:schemeClr>
                </a:solidFill>
                <a:latin typeface="Arial"/>
                <a:ea typeface="Arial"/>
              </a:rPr>
              <a:t>applications</a:t>
            </a:r>
            <a:r>
              <a:rPr lang="en-US" sz="3200" dirty="0">
                <a:solidFill>
                  <a:schemeClr val="bg1">
                    <a:lumMod val="50000"/>
                  </a:schemeClr>
                </a:solidFill>
                <a:latin typeface="Arial" panose="020B0604020202020204" pitchFamily="34" charset="0"/>
                <a:cs typeface="Arial" panose="020B0604020202020204" pitchFamily="34" charset="0"/>
              </a:rPr>
              <a:t> »</a:t>
            </a:r>
            <a:endParaRPr lang="en-US" altLang="zh-CN" sz="3200" b="1" dirty="0">
              <a:solidFill>
                <a:schemeClr val="bg1">
                  <a:lumMod val="50000"/>
                </a:schemeClr>
              </a:solidFill>
              <a:latin typeface="Arial"/>
              <a:ea typeface="Arial"/>
            </a:endParaRP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indent="327050"/>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339851"/>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34777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3"/>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4"/>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6" name="Picture 26"/>
          <p:cNvPicPr>
            <a:picLocks noChangeAspect="1"/>
          </p:cNvPicPr>
          <p:nvPr/>
        </p:nvPicPr>
        <p:blipFill>
          <a:blip r:embed="rId2"/>
          <a:stretch>
            <a:fillRect/>
          </a:stretch>
        </p:blipFill>
        <p:spPr>
          <a:xfrm>
            <a:off x="5684521" y="6217920"/>
            <a:ext cx="4754879" cy="640080"/>
          </a:xfrm>
          <a:prstGeom prst="rect">
            <a:avLst/>
          </a:prstGeom>
        </p:spPr>
      </p:pic>
      <p:pic>
        <p:nvPicPr>
          <p:cNvPr id="27" name="Picture 27"/>
          <p:cNvPicPr>
            <a:picLocks noChangeAspect="1"/>
          </p:cNvPicPr>
          <p:nvPr/>
        </p:nvPicPr>
        <p:blipFill>
          <a:blip r:embed="rId3"/>
          <a:stretch>
            <a:fillRect/>
          </a:stretch>
        </p:blipFill>
        <p:spPr>
          <a:xfrm>
            <a:off x="1645920" y="0"/>
            <a:ext cx="9022080" cy="6172200"/>
          </a:xfrm>
          <a:prstGeom prst="rect">
            <a:avLst/>
          </a:prstGeom>
        </p:spPr>
      </p:pic>
      <p:sp>
        <p:nvSpPr>
          <p:cNvPr id="2" name="TextBox 27"/>
          <p:cNvSpPr txBox="1"/>
          <p:nvPr/>
        </p:nvSpPr>
        <p:spPr>
          <a:xfrm>
            <a:off x="1524000" y="-517654"/>
            <a:ext cx="9530603" cy="7594387"/>
          </a:xfrm>
          <a:prstGeom prst="rect">
            <a:avLst/>
          </a:prstGeom>
          <a:noFill/>
        </p:spPr>
        <p:txBody>
          <a:bodyPr wrap="square" lIns="0" tIns="0" rIns="0" bIns="0" rtlCol="0">
            <a:spAutoFit/>
          </a:bodyPr>
          <a:lstStyle/>
          <a:p>
            <a:endParaRPr lang="en-US" dirty="0"/>
          </a:p>
          <a:p>
            <a:endParaRPr lang="en-US" dirty="0"/>
          </a:p>
          <a:p>
            <a:endParaRPr lang="en-US" dirty="0"/>
          </a:p>
          <a:p>
            <a:r>
              <a:rPr lang="fr-FR" sz="3200" b="1" dirty="0">
                <a:solidFill>
                  <a:schemeClr val="bg1">
                    <a:lumMod val="50000"/>
                  </a:schemeClr>
                </a:solidFill>
                <a:latin typeface="Arial" panose="020B0604020202020204" pitchFamily="34" charset="0"/>
                <a:cs typeface="Arial" panose="020B0604020202020204" pitchFamily="34" charset="0"/>
              </a:rPr>
              <a:t>Cliquez sur l’icône carrée </a:t>
            </a:r>
            <a:r>
              <a:rPr lang="en-US" sz="3200" dirty="0">
                <a:solidFill>
                  <a:schemeClr val="bg1">
                    <a:lumMod val="50000"/>
                  </a:schemeClr>
                </a:solidFill>
                <a:latin typeface="Arial" panose="020B0604020202020204" pitchFamily="34" charset="0"/>
                <a:cs typeface="Arial" panose="020B0604020202020204" pitchFamily="34" charset="0"/>
              </a:rPr>
              <a:t>« </a:t>
            </a:r>
            <a:r>
              <a:rPr lang="fr-FR" sz="3200" b="1" dirty="0">
                <a:solidFill>
                  <a:schemeClr val="bg1">
                    <a:lumMod val="50000"/>
                  </a:schemeClr>
                </a:solidFill>
                <a:latin typeface="Arial" panose="020B0604020202020204" pitchFamily="34" charset="0"/>
                <a:cs typeface="Arial" panose="020B0604020202020204" pitchFamily="34" charset="0"/>
              </a:rPr>
              <a:t>VVI</a:t>
            </a:r>
            <a:r>
              <a:rPr lang="en-US" sz="3200" dirty="0">
                <a:solidFill>
                  <a:schemeClr val="bg1">
                    <a:lumMod val="50000"/>
                  </a:schemeClr>
                </a:solidFill>
                <a:latin typeface="Arial" panose="020B0604020202020204" pitchFamily="34" charset="0"/>
                <a:cs typeface="Arial" panose="020B0604020202020204" pitchFamily="34" charset="0"/>
              </a:rPr>
              <a:t> »</a:t>
            </a:r>
            <a:r>
              <a:rPr lang="fr-FR" sz="3200" b="1" dirty="0">
                <a:solidFill>
                  <a:schemeClr val="bg1">
                    <a:lumMod val="50000"/>
                  </a:schemeClr>
                </a:solidFill>
                <a:latin typeface="Arial" panose="020B0604020202020204" pitchFamily="34" charset="0"/>
                <a:cs typeface="Arial" panose="020B0604020202020204" pitchFamily="34" charset="0"/>
              </a:rPr>
              <a:t> pour demander l’accès à l'outil : </a:t>
            </a:r>
            <a:endParaRPr lang="en-US" sz="3200" b="1" dirty="0">
              <a:solidFill>
                <a:schemeClr val="bg1">
                  <a:lumMod val="50000"/>
                </a:schemeClr>
              </a:solidFill>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20726"/>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50901">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8"/>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9"/>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1" name="Picture 31"/>
          <p:cNvPicPr>
            <a:picLocks noChangeAspect="1"/>
          </p:cNvPicPr>
          <p:nvPr/>
        </p:nvPicPr>
        <p:blipFill>
          <a:blip r:embed="rId2"/>
          <a:stretch>
            <a:fillRect/>
          </a:stretch>
        </p:blipFill>
        <p:spPr>
          <a:xfrm>
            <a:off x="5684521" y="6217920"/>
            <a:ext cx="4754879" cy="640080"/>
          </a:xfrm>
          <a:prstGeom prst="rect">
            <a:avLst/>
          </a:prstGeom>
        </p:spPr>
      </p:pic>
      <p:pic>
        <p:nvPicPr>
          <p:cNvPr id="32" name="Picture 32"/>
          <p:cNvPicPr>
            <a:picLocks noChangeAspect="1"/>
          </p:cNvPicPr>
          <p:nvPr/>
        </p:nvPicPr>
        <p:blipFill>
          <a:blip r:embed="rId3"/>
          <a:stretch>
            <a:fillRect/>
          </a:stretch>
        </p:blipFill>
        <p:spPr>
          <a:xfrm>
            <a:off x="2468880" y="0"/>
            <a:ext cx="8199120" cy="5196840"/>
          </a:xfrm>
          <a:prstGeom prst="rect">
            <a:avLst/>
          </a:prstGeom>
        </p:spPr>
      </p:pic>
      <p:sp>
        <p:nvSpPr>
          <p:cNvPr id="2" name="TextBox 32"/>
          <p:cNvSpPr txBox="1"/>
          <p:nvPr/>
        </p:nvSpPr>
        <p:spPr>
          <a:xfrm>
            <a:off x="1596227" y="425470"/>
            <a:ext cx="4016068" cy="6432530"/>
          </a:xfrm>
          <a:prstGeom prst="rect">
            <a:avLst/>
          </a:prstGeom>
          <a:noFill/>
        </p:spPr>
        <p:txBody>
          <a:bodyPr wrap="square" lIns="0" tIns="0" rIns="0" bIns="0" rtlCol="0">
            <a:spAutoFit/>
          </a:bodyPr>
          <a:lstStyle/>
          <a:p>
            <a:r>
              <a:rPr lang="fr-FR" sz="3200" b="1" dirty="0">
                <a:solidFill>
                  <a:schemeClr val="bg1">
                    <a:lumMod val="50000"/>
                  </a:schemeClr>
                </a:solidFill>
                <a:latin typeface="Arial" panose="020B0604020202020204" pitchFamily="34" charset="0"/>
                <a:cs typeface="Arial" panose="020B0604020202020204" pitchFamily="34" charset="0"/>
              </a:rPr>
              <a:t>Cliquez</a:t>
            </a:r>
            <a:r>
              <a:rPr lang="en-US" altLang="zh-CN" sz="3200" b="1" dirty="0">
                <a:solidFill>
                  <a:schemeClr val="bg1">
                    <a:lumMod val="50000"/>
                  </a:schemeClr>
                </a:solidFill>
                <a:latin typeface="Arial"/>
                <a:cs typeface="Arial"/>
              </a:rPr>
              <a:t> </a:t>
            </a:r>
            <a:r>
              <a:rPr lang="en-US" sz="3200" dirty="0">
                <a:solidFill>
                  <a:schemeClr val="bg1">
                    <a:lumMod val="50000"/>
                  </a:schemeClr>
                </a:solidFill>
                <a:latin typeface="Arial" panose="020B0604020202020204" pitchFamily="34" charset="0"/>
                <a:cs typeface="Arial" panose="020B0604020202020204" pitchFamily="34" charset="0"/>
              </a:rPr>
              <a:t>« </a:t>
            </a:r>
            <a:r>
              <a:rPr lang="en-US" altLang="zh-CN" sz="3200" b="1" dirty="0">
                <a:solidFill>
                  <a:schemeClr val="bg1">
                    <a:lumMod val="50000"/>
                  </a:schemeClr>
                </a:solidFill>
                <a:latin typeface="Arial" panose="020B0604020202020204" pitchFamily="34" charset="0"/>
                <a:ea typeface="Arial"/>
                <a:cs typeface="Arial" panose="020B0604020202020204" pitchFamily="34" charset="0"/>
              </a:rPr>
              <a:t>open</a:t>
            </a:r>
            <a:r>
              <a:rPr lang="en-US" altLang="zh-CN" sz="3200" b="1" spc="-34" dirty="0">
                <a:solidFill>
                  <a:schemeClr val="bg1">
                    <a:lumMod val="50000"/>
                  </a:schemeClr>
                </a:solidFill>
                <a:latin typeface="Arial" panose="020B0604020202020204" pitchFamily="34" charset="0"/>
                <a:cs typeface="Arial" panose="020B0604020202020204" pitchFamily="34" charset="0"/>
              </a:rPr>
              <a:t> </a:t>
            </a:r>
            <a:r>
              <a:rPr lang="en-US" altLang="zh-CN" sz="3200" b="1" dirty="0">
                <a:solidFill>
                  <a:schemeClr val="bg1">
                    <a:lumMod val="50000"/>
                  </a:schemeClr>
                </a:solidFill>
                <a:latin typeface="Arial" panose="020B0604020202020204" pitchFamily="34" charset="0"/>
                <a:ea typeface="Arial"/>
                <a:cs typeface="Arial" panose="020B0604020202020204" pitchFamily="34" charset="0"/>
              </a:rPr>
              <a:t>VVI</a:t>
            </a:r>
            <a:r>
              <a:rPr lang="en-US" sz="3200" dirty="0">
                <a:solidFill>
                  <a:schemeClr val="bg1">
                    <a:lumMod val="50000"/>
                  </a:schemeClr>
                </a:solidFill>
                <a:latin typeface="Arial" panose="020B0604020202020204" pitchFamily="34" charset="0"/>
                <a:cs typeface="Arial" panose="020B0604020202020204" pitchFamily="34" charset="0"/>
              </a:rPr>
              <a:t> »</a:t>
            </a:r>
            <a:endParaRPr lang="en-US" altLang="zh-CN" sz="3200" b="1" dirty="0">
              <a:solidFill>
                <a:schemeClr val="bg1">
                  <a:lumMod val="50000"/>
                </a:schemeClr>
              </a:solidFill>
              <a:latin typeface="Arial" panose="020B0604020202020204" pitchFamily="34" charset="0"/>
              <a:ea typeface="Arial"/>
              <a:cs typeface="Arial" panose="020B0604020202020204" pitchFamily="34" charset="0"/>
            </a:endParaRP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00"/>
              </a:lnSpc>
            </a:pPr>
            <a:endParaRPr lang="en-US" dirty="0"/>
          </a:p>
          <a:p>
            <a:r>
              <a:rPr lang="en-US" altLang="zh-CN" sz="1100" b="1" dirty="0">
                <a:solidFill>
                  <a:srgbClr val="000000"/>
                </a:solidFill>
                <a:latin typeface="Arial"/>
                <a:ea typeface="Arial"/>
              </a:rPr>
              <a:t>Volvo</a:t>
            </a:r>
            <a:r>
              <a:rPr lang="en-US" altLang="zh-CN" sz="1100" b="1" dirty="0">
                <a:solidFill>
                  <a:srgbClr val="000000"/>
                </a:solidFill>
                <a:latin typeface="Arial"/>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cs typeface="Arial"/>
              </a:rPr>
              <a:t> </a:t>
            </a:r>
            <a:r>
              <a:rPr lang="en-US" altLang="zh-CN" sz="1100" b="1" dirty="0">
                <a:solidFill>
                  <a:srgbClr val="000000"/>
                </a:solidFill>
                <a:latin typeface="Arial"/>
                <a:ea typeface="Arial"/>
              </a:rPr>
              <a:t>Headquarters</a:t>
            </a:r>
          </a:p>
          <a:p>
            <a:pPr indent="20726"/>
            <a:r>
              <a:rPr lang="en-US" altLang="zh-CN" sz="1000" dirty="0">
                <a:solidFill>
                  <a:srgbClr val="000000"/>
                </a:solidFill>
                <a:latin typeface="Arial"/>
                <a:ea typeface="Arial"/>
              </a:rPr>
              <a:t>Nancy</a:t>
            </a:r>
            <a:r>
              <a:rPr lang="en-US" altLang="zh-CN" sz="1000" dirty="0">
                <a:solidFill>
                  <a:srgbClr val="000000"/>
                </a:solidFill>
                <a:latin typeface="Arial"/>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cs typeface="Arial"/>
              </a:rPr>
              <a:t> </a:t>
            </a:r>
            <a:r>
              <a:rPr lang="en-US" altLang="zh-CN" sz="1000" dirty="0">
                <a:solidFill>
                  <a:srgbClr val="000000"/>
                </a:solidFill>
                <a:latin typeface="Arial"/>
                <a:ea typeface="Arial"/>
              </a:rPr>
              <a:t>IT,</a:t>
            </a:r>
            <a:r>
              <a:rPr lang="en-US" altLang="zh-CN" sz="1000" dirty="0">
                <a:solidFill>
                  <a:srgbClr val="000000"/>
                </a:solidFill>
                <a:latin typeface="Arial"/>
                <a:cs typeface="Arial"/>
              </a:rPr>
              <a:t> </a:t>
            </a:r>
            <a:r>
              <a:rPr lang="en-US" altLang="zh-CN" sz="1000" dirty="0">
                <a:solidFill>
                  <a:srgbClr val="000000"/>
                </a:solidFill>
                <a:latin typeface="Arial"/>
                <a:ea typeface="Arial"/>
              </a:rPr>
              <a:t>SC</a:t>
            </a:r>
            <a:r>
              <a:rPr lang="en-US" altLang="zh-CN" sz="1000" dirty="0">
                <a:solidFill>
                  <a:srgbClr val="000000"/>
                </a:solidFill>
                <a:latin typeface="Arial"/>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cs typeface="Arial"/>
              </a:rPr>
              <a:t> </a:t>
            </a:r>
            <a:r>
              <a:rPr lang="en-US" altLang="zh-CN" sz="1000" dirty="0">
                <a:solidFill>
                  <a:srgbClr val="000000"/>
                </a:solidFill>
                <a:latin typeface="Arial"/>
                <a:ea typeface="Arial"/>
              </a:rPr>
              <a:t>Finance</a:t>
            </a:r>
          </a:p>
          <a:p>
            <a:pPr indent="91440">
              <a:spcBef>
                <a:spcPts val="275"/>
              </a:spcBef>
            </a:pPr>
            <a:r>
              <a:rPr lang="en-US" altLang="zh-CN" sz="1000" spc="-5"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3"/>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34" name="Freeform 34"/>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36" name="Picture 36"/>
          <p:cNvPicPr>
            <a:picLocks noChangeAspect="1"/>
          </p:cNvPicPr>
          <p:nvPr/>
        </p:nvPicPr>
        <p:blipFill>
          <a:blip r:embed="rId2"/>
          <a:stretch>
            <a:fillRect/>
          </a:stretch>
        </p:blipFill>
        <p:spPr>
          <a:xfrm>
            <a:off x="5684521" y="6217920"/>
            <a:ext cx="4754879" cy="640080"/>
          </a:xfrm>
          <a:prstGeom prst="rect">
            <a:avLst/>
          </a:prstGeom>
        </p:spPr>
      </p:pic>
      <p:pic>
        <p:nvPicPr>
          <p:cNvPr id="37" name="Picture 37"/>
          <p:cNvPicPr>
            <a:picLocks noChangeAspect="1"/>
          </p:cNvPicPr>
          <p:nvPr/>
        </p:nvPicPr>
        <p:blipFill>
          <a:blip r:embed="rId3"/>
          <a:stretch>
            <a:fillRect/>
          </a:stretch>
        </p:blipFill>
        <p:spPr>
          <a:xfrm>
            <a:off x="1744979" y="0"/>
            <a:ext cx="8923020" cy="5196840"/>
          </a:xfrm>
          <a:prstGeom prst="rect">
            <a:avLst/>
          </a:prstGeom>
        </p:spPr>
      </p:pic>
      <p:sp>
        <p:nvSpPr>
          <p:cNvPr id="2" name="TextBox 37"/>
          <p:cNvSpPr txBox="1"/>
          <p:nvPr/>
        </p:nvSpPr>
        <p:spPr>
          <a:xfrm>
            <a:off x="1524000" y="361538"/>
            <a:ext cx="7998121" cy="6373540"/>
          </a:xfrm>
          <a:prstGeom prst="rect">
            <a:avLst/>
          </a:prstGeom>
          <a:noFill/>
        </p:spPr>
        <p:txBody>
          <a:bodyPr wrap="square" lIns="0" tIns="0" rIns="0" bIns="0" rtlCol="0">
            <a:spAutoFit/>
          </a:bodyPr>
          <a:lstStyle/>
          <a:p>
            <a:pPr>
              <a:lnSpc>
                <a:spcPts val="1000"/>
              </a:lnSpc>
            </a:pPr>
            <a:endParaRPr lang="en-US" dirty="0">
              <a:solidFill>
                <a:prstClr val="black"/>
              </a:solidFill>
              <a:latin typeface="Calibri"/>
            </a:endParaRPr>
          </a:p>
          <a:p>
            <a:endParaRPr lang="en-US" dirty="0">
              <a:solidFill>
                <a:prstClr val="black"/>
              </a:solidFill>
              <a:latin typeface="Arial" panose="020B0604020202020204" pitchFamily="34" charset="0"/>
              <a:cs typeface="Arial" panose="020B0604020202020204" pitchFamily="34" charset="0"/>
            </a:endParaRPr>
          </a:p>
          <a:p>
            <a:r>
              <a:rPr lang="fr-FR" dirty="0">
                <a:solidFill>
                  <a:prstClr val="black"/>
                </a:solidFill>
                <a:latin typeface="Arial" panose="020B0604020202020204" pitchFamily="34" charset="0"/>
                <a:cs typeface="Arial" panose="020B0604020202020204" pitchFamily="34" charset="0"/>
              </a:rPr>
              <a:t>Vous devez avoir le nom d'utilisateur et le mot de passe pour accéder au site VVI. Voyez la dernière page pour obtenir plus d’informations.</a:t>
            </a:r>
            <a:endParaRPr lang="en-US" dirty="0">
              <a:solidFill>
                <a:prstClr val="black"/>
              </a:solidFill>
              <a:latin typeface="Arial" panose="020B0604020202020204" pitchFamily="34" charset="0"/>
              <a:cs typeface="Arial" panose="020B0604020202020204" pitchFamily="34" charset="0"/>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464"/>
              </a:lnSpc>
            </a:pPr>
            <a:endParaRPr lang="en-US" dirty="0">
              <a:solidFill>
                <a:prstClr val="black"/>
              </a:solidFill>
              <a:latin typeface="Calibri"/>
            </a:endParaRPr>
          </a:p>
          <a:p>
            <a:r>
              <a:rPr lang="en-US" altLang="zh-CN" sz="1100" b="1" dirty="0">
                <a:solidFill>
                  <a:srgbClr val="000000"/>
                </a:solidFill>
                <a:latin typeface="Arial"/>
                <a:ea typeface="Arial"/>
              </a:rPr>
              <a:t>Volvo</a:t>
            </a:r>
            <a:r>
              <a:rPr lang="en-US" altLang="zh-CN" sz="1100" b="1"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Headquarters</a:t>
            </a:r>
          </a:p>
          <a:p>
            <a:pPr indent="20726"/>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305104"/>
            <a:r>
              <a:rPr lang="en-US" altLang="zh-CN" sz="1000" spc="-10" dirty="0">
                <a:solidFill>
                  <a:srgbClr val="000000"/>
                </a:solidFill>
                <a:latin typeface="Arial"/>
                <a:ea typeface="Arial"/>
              </a:rPr>
              <a:t>20</a:t>
            </a:r>
            <a:r>
              <a:rPr lang="en-US" altLang="zh-CN" sz="1000" dirty="0">
                <a:solidFill>
                  <a:srgbClr val="000000"/>
                </a:solidFill>
                <a:latin typeface="Arial"/>
                <a:ea typeface="Arial"/>
              </a:rPr>
              <a:t>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8"/>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39" name="Freeform 39"/>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41" name="Picture 41"/>
          <p:cNvPicPr>
            <a:picLocks noChangeAspect="1"/>
          </p:cNvPicPr>
          <p:nvPr/>
        </p:nvPicPr>
        <p:blipFill>
          <a:blip r:embed="rId2"/>
          <a:stretch>
            <a:fillRect/>
          </a:stretch>
        </p:blipFill>
        <p:spPr>
          <a:xfrm>
            <a:off x="5684521" y="6217920"/>
            <a:ext cx="4754879" cy="640080"/>
          </a:xfrm>
          <a:prstGeom prst="rect">
            <a:avLst/>
          </a:prstGeom>
        </p:spPr>
      </p:pic>
      <p:pic>
        <p:nvPicPr>
          <p:cNvPr id="42" name="Picture 42"/>
          <p:cNvPicPr>
            <a:picLocks noChangeAspect="1"/>
          </p:cNvPicPr>
          <p:nvPr/>
        </p:nvPicPr>
        <p:blipFill>
          <a:blip r:embed="rId3"/>
          <a:stretch>
            <a:fillRect/>
          </a:stretch>
        </p:blipFill>
        <p:spPr>
          <a:xfrm>
            <a:off x="2354580" y="0"/>
            <a:ext cx="8313420" cy="6057900"/>
          </a:xfrm>
          <a:prstGeom prst="rect">
            <a:avLst/>
          </a:prstGeom>
        </p:spPr>
      </p:pic>
      <p:sp>
        <p:nvSpPr>
          <p:cNvPr id="2" name="TextBox 42"/>
          <p:cNvSpPr txBox="1"/>
          <p:nvPr/>
        </p:nvSpPr>
        <p:spPr>
          <a:xfrm>
            <a:off x="1524000" y="453683"/>
            <a:ext cx="7624574" cy="6404317"/>
          </a:xfrm>
          <a:prstGeom prst="rect">
            <a:avLst/>
          </a:prstGeom>
          <a:noFill/>
        </p:spPr>
        <p:txBody>
          <a:bodyPr wrap="square" lIns="0" tIns="0" rIns="0" bIns="0" rtlCol="0">
            <a:spAutoFit/>
          </a:bodyPr>
          <a:lstStyle/>
          <a:p>
            <a:pPr>
              <a:spcAft>
                <a:spcPts val="800"/>
              </a:spcAft>
            </a:pPr>
            <a:r>
              <a:rPr lang="en-US" dirty="0" err="1">
                <a:latin typeface="Arial" panose="020B0604020202020204" pitchFamily="34" charset="0"/>
                <a:ea typeface="Calibri" panose="020F0502020204030204" pitchFamily="34" charset="0"/>
                <a:cs typeface="Arial" panose="020B0604020202020204" pitchFamily="34" charset="0"/>
              </a:rPr>
              <a:t>C’est</a:t>
            </a:r>
            <a:r>
              <a:rPr lang="en-US" dirty="0">
                <a:latin typeface="Arial" panose="020B0604020202020204" pitchFamily="34" charset="0"/>
                <a:ea typeface="Calibri" panose="020F0502020204030204" pitchFamily="34" charset="0"/>
                <a:cs typeface="Arial" panose="020B0604020202020204" pitchFamily="34" charset="0"/>
              </a:rPr>
              <a:t> la page </a:t>
            </a:r>
            <a:r>
              <a:rPr lang="en-US" dirty="0" err="1">
                <a:latin typeface="Arial" panose="020B0604020202020204" pitchFamily="34" charset="0"/>
                <a:ea typeface="Calibri" panose="020F0502020204030204" pitchFamily="34" charset="0"/>
                <a:cs typeface="Arial" panose="020B0604020202020204" pitchFamily="34" charset="0"/>
              </a:rPr>
              <a:t>d'accueil</a:t>
            </a:r>
            <a:r>
              <a:rPr lang="en-US" dirty="0">
                <a:latin typeface="Arial" panose="020B0604020202020204" pitchFamily="34" charset="0"/>
                <a:ea typeface="Calibri" panose="020F0502020204030204" pitchFamily="34" charset="0"/>
                <a:cs typeface="Arial" panose="020B0604020202020204" pitchFamily="34" charset="0"/>
              </a:rPr>
              <a:t> de VVI. Ce site </a:t>
            </a:r>
            <a:r>
              <a:rPr lang="en-US" dirty="0" err="1">
                <a:latin typeface="Arial" panose="020B0604020202020204" pitchFamily="34" charset="0"/>
                <a:ea typeface="Calibri" panose="020F0502020204030204" pitchFamily="34" charset="0"/>
                <a:cs typeface="Arial" panose="020B0604020202020204" pitchFamily="34" charset="0"/>
              </a:rPr>
              <a:t>changera</a:t>
            </a:r>
            <a:r>
              <a:rPr lang="en-US" dirty="0">
                <a:latin typeface="Arial" panose="020B0604020202020204" pitchFamily="34" charset="0"/>
                <a:ea typeface="Calibri" panose="020F0502020204030204" pitchFamily="34" charset="0"/>
                <a:cs typeface="Arial" panose="020B0604020202020204" pitchFamily="34" charset="0"/>
              </a:rPr>
              <a:t> pour </a:t>
            </a:r>
            <a:r>
              <a:rPr lang="en-US" dirty="0" err="1">
                <a:latin typeface="Arial" panose="020B0604020202020204" pitchFamily="34" charset="0"/>
                <a:ea typeface="Calibri" panose="020F0502020204030204" pitchFamily="34" charset="0"/>
                <a:cs typeface="Arial" panose="020B0604020202020204" pitchFamily="34" charset="0"/>
              </a:rPr>
              <a:t>vous</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fournir</a:t>
            </a:r>
            <a:r>
              <a:rPr lang="en-US" dirty="0">
                <a:latin typeface="Arial" panose="020B0604020202020204" pitchFamily="34" charset="0"/>
                <a:ea typeface="Calibri" panose="020F0502020204030204" pitchFamily="34" charset="0"/>
                <a:cs typeface="Arial" panose="020B0604020202020204" pitchFamily="34" charset="0"/>
              </a:rPr>
              <a:t> des </a:t>
            </a:r>
            <a:r>
              <a:rPr lang="en-US" dirty="0" err="1">
                <a:latin typeface="Arial" panose="020B0604020202020204" pitchFamily="34" charset="0"/>
                <a:ea typeface="Calibri" panose="020F0502020204030204" pitchFamily="34" charset="0"/>
                <a:cs typeface="Arial" panose="020B0604020202020204" pitchFamily="34" charset="0"/>
              </a:rPr>
              <a:t>informations</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nécessaires</a:t>
            </a:r>
            <a:r>
              <a:rPr lang="en-US" dirty="0">
                <a:latin typeface="Arial" panose="020B0604020202020204" pitchFamily="34" charset="0"/>
                <a:ea typeface="Calibri" panose="020F0502020204030204" pitchFamily="34" charset="0"/>
                <a:cs typeface="Arial" panose="020B0604020202020204" pitchFamily="34" charset="0"/>
              </a:rPr>
              <a:t>. La langue </a:t>
            </a:r>
            <a:r>
              <a:rPr lang="en-US" dirty="0" err="1">
                <a:latin typeface="Arial" panose="020B0604020202020204" pitchFamily="34" charset="0"/>
                <a:ea typeface="Calibri" panose="020F0502020204030204" pitchFamily="34" charset="0"/>
                <a:cs typeface="Arial" panose="020B0604020202020204" pitchFamily="34" charset="0"/>
              </a:rPr>
              <a:t>automatique</a:t>
            </a:r>
            <a:r>
              <a:rPr lang="en-US" dirty="0">
                <a:latin typeface="Arial" panose="020B0604020202020204" pitchFamily="34" charset="0"/>
                <a:ea typeface="Calibri" panose="020F0502020204030204" pitchFamily="34" charset="0"/>
                <a:cs typeface="Arial" panose="020B0604020202020204" pitchFamily="34" charset="0"/>
              </a:rPr>
              <a:t> du site </a:t>
            </a:r>
            <a:r>
              <a:rPr lang="en-US" dirty="0" err="1">
                <a:latin typeface="Arial" panose="020B0604020202020204" pitchFamily="34" charset="0"/>
                <a:ea typeface="Calibri" panose="020F0502020204030204" pitchFamily="34" charset="0"/>
                <a:cs typeface="Arial" panose="020B0604020202020204" pitchFamily="34" charset="0"/>
              </a:rPr>
              <a:t>est</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anglais</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Vous</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pouvez</a:t>
            </a:r>
            <a:r>
              <a:rPr lang="en-US" dirty="0">
                <a:latin typeface="Arial" panose="020B0604020202020204" pitchFamily="34" charset="0"/>
                <a:ea typeface="Calibri" panose="020F0502020204030204" pitchFamily="34" charset="0"/>
                <a:cs typeface="Arial" panose="020B0604020202020204" pitchFamily="34" charset="0"/>
              </a:rPr>
              <a:t> changer la langue </a:t>
            </a:r>
            <a:r>
              <a:rPr lang="en-US" dirty="0" err="1">
                <a:latin typeface="Arial" panose="020B0604020202020204" pitchFamily="34" charset="0"/>
                <a:ea typeface="Calibri" panose="020F0502020204030204" pitchFamily="34" charset="0"/>
                <a:cs typeface="Arial" panose="020B0604020202020204" pitchFamily="34" charset="0"/>
              </a:rPr>
              <a:t>en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cliquant</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ici</a:t>
            </a:r>
            <a:r>
              <a:rPr lang="en-US" dirty="0">
                <a:latin typeface="Arial" panose="020B0604020202020204" pitchFamily="34" charset="0"/>
                <a:ea typeface="Calibri" panose="020F0502020204030204" pitchFamily="34" charset="0"/>
                <a:cs typeface="Arial" panose="020B0604020202020204" pitchFamily="34" charset="0"/>
              </a:rPr>
              <a:t>.</a:t>
            </a: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endParaRPr lang="en-US" altLang="zh-CN" sz="1100" b="1" dirty="0">
              <a:solidFill>
                <a:srgbClr val="000000"/>
              </a:solidFill>
              <a:latin typeface="Arial"/>
              <a:ea typeface="Arial"/>
            </a:endParaRPr>
          </a:p>
          <a:p>
            <a:endParaRPr lang="en-US" altLang="zh-CN" sz="1100" b="1" dirty="0">
              <a:solidFill>
                <a:srgbClr val="000000"/>
              </a:solidFill>
              <a:latin typeface="Arial"/>
              <a:ea typeface="Arial"/>
            </a:endParaRPr>
          </a:p>
          <a:p>
            <a:r>
              <a:rPr lang="en-US" altLang="zh-CN" sz="1100" b="1" dirty="0">
                <a:solidFill>
                  <a:srgbClr val="000000"/>
                </a:solidFill>
                <a:latin typeface="Arial"/>
                <a:ea typeface="Arial"/>
              </a:rPr>
              <a:t>Volvo</a:t>
            </a:r>
            <a:r>
              <a:rPr lang="en-US" altLang="zh-CN" sz="1100" b="1"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Headquarters</a:t>
            </a:r>
          </a:p>
          <a:p>
            <a:pPr indent="12801"/>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2072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43"/>
          <p:cNvSpPr/>
          <p:nvPr/>
        </p:nvSpPr>
        <p:spPr>
          <a:xfrm>
            <a:off x="1524001" y="6227763"/>
            <a:ext cx="4245609" cy="630237"/>
          </a:xfrm>
          <a:custGeom>
            <a:avLst/>
            <a:gdLst>
              <a:gd name="connsiteX0" fmla="*/ 0 w 4245609"/>
              <a:gd name="connsiteY0" fmla="*/ 630237 h 630237"/>
              <a:gd name="connsiteX1" fmla="*/ 4245609 w 4245609"/>
              <a:gd name="connsiteY1" fmla="*/ 630237 h 630237"/>
              <a:gd name="connsiteX2" fmla="*/ 4245609 w 4245609"/>
              <a:gd name="connsiteY2" fmla="*/ 0 h 630237"/>
              <a:gd name="connsiteX3" fmla="*/ 0 w 4245609"/>
              <a:gd name="connsiteY3" fmla="*/ 0 h 630237"/>
              <a:gd name="connsiteX4" fmla="*/ 0 w 4245609"/>
              <a:gd name="connsiteY4" fmla="*/ 630237 h 6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609" h="630237">
                <a:moveTo>
                  <a:pt x="0" y="630237"/>
                </a:moveTo>
                <a:lnTo>
                  <a:pt x="4245609" y="630237"/>
                </a:lnTo>
                <a:lnTo>
                  <a:pt x="4245609" y="0"/>
                </a:lnTo>
                <a:lnTo>
                  <a:pt x="0" y="0"/>
                </a:lnTo>
                <a:lnTo>
                  <a:pt x="0" y="630237"/>
                </a:lnTo>
                <a:close/>
              </a:path>
            </a:pathLst>
          </a:custGeom>
          <a:solidFill>
            <a:srgbClr val="D5D6D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44" name="Freeform 44"/>
          <p:cNvSpPr/>
          <p:nvPr/>
        </p:nvSpPr>
        <p:spPr>
          <a:xfrm>
            <a:off x="1524000" y="6186487"/>
            <a:ext cx="9144000"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25400">
            <a:solidFill>
              <a:srgbClr val="000D5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46" name="Picture 46"/>
          <p:cNvPicPr>
            <a:picLocks noChangeAspect="1"/>
          </p:cNvPicPr>
          <p:nvPr/>
        </p:nvPicPr>
        <p:blipFill>
          <a:blip r:embed="rId2"/>
          <a:stretch>
            <a:fillRect/>
          </a:stretch>
        </p:blipFill>
        <p:spPr>
          <a:xfrm>
            <a:off x="5684521" y="6217920"/>
            <a:ext cx="4754879" cy="640080"/>
          </a:xfrm>
          <a:prstGeom prst="rect">
            <a:avLst/>
          </a:prstGeom>
        </p:spPr>
      </p:pic>
      <p:pic>
        <p:nvPicPr>
          <p:cNvPr id="47" name="Picture 47"/>
          <p:cNvPicPr>
            <a:picLocks noChangeAspect="1"/>
          </p:cNvPicPr>
          <p:nvPr/>
        </p:nvPicPr>
        <p:blipFill>
          <a:blip r:embed="rId3"/>
          <a:stretch>
            <a:fillRect/>
          </a:stretch>
        </p:blipFill>
        <p:spPr>
          <a:xfrm>
            <a:off x="2735580" y="0"/>
            <a:ext cx="7932420" cy="5196840"/>
          </a:xfrm>
          <a:prstGeom prst="rect">
            <a:avLst/>
          </a:prstGeom>
        </p:spPr>
      </p:pic>
      <p:sp>
        <p:nvSpPr>
          <p:cNvPr id="2" name="TextBox 47"/>
          <p:cNvSpPr txBox="1"/>
          <p:nvPr/>
        </p:nvSpPr>
        <p:spPr>
          <a:xfrm>
            <a:off x="1524000" y="3762281"/>
            <a:ext cx="7803970" cy="3095719"/>
          </a:xfrm>
          <a:prstGeom prst="rect">
            <a:avLst/>
          </a:prstGeom>
          <a:noFill/>
        </p:spPr>
        <p:txBody>
          <a:bodyPr wrap="square" lIns="0" tIns="0" rIns="0" bIns="0" rtlCol="0">
            <a:spAutoFit/>
          </a:bodyPr>
          <a:lstStyle/>
          <a:p>
            <a:pPr>
              <a:lnSpc>
                <a:spcPts val="1000"/>
              </a:lnSpc>
            </a:pPr>
            <a:endParaRPr lang="en-US" dirty="0">
              <a:solidFill>
                <a:prstClr val="black"/>
              </a:solidFill>
              <a:latin typeface="Calibri"/>
            </a:endParaRPr>
          </a:p>
          <a:p>
            <a:endParaRPr lang="en-US" dirty="0">
              <a:solidFill>
                <a:prstClr val="black"/>
              </a:solidFill>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Sélectionnez la langue de votre choix </a:t>
            </a:r>
            <a:r>
              <a:rPr lang="fr-FR" dirty="0">
                <a:solidFill>
                  <a:prstClr val="black"/>
                </a:solidFill>
                <a:latin typeface="Arial" panose="020B0604020202020204" pitchFamily="34" charset="0"/>
                <a:cs typeface="Arial" panose="020B0604020202020204" pitchFamily="34" charset="0"/>
              </a:rPr>
              <a:t>et cliquez </a:t>
            </a:r>
            <a:r>
              <a:rPr lang="en-US"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a:t>
            </a:r>
            <a:r>
              <a:rPr lang="fr-FR" dirty="0">
                <a:solidFill>
                  <a:prstClr val="black"/>
                </a:solidFill>
                <a:latin typeface="Arial" panose="020B0604020202020204" pitchFamily="34" charset="0"/>
                <a:cs typeface="Arial" panose="020B0604020202020204" pitchFamily="34" charset="0"/>
              </a:rPr>
              <a:t>. Une fois que vous choisissez la langue souhaitée, elle restera active jusqu’au moment quand vous déciderez de la modifier.</a:t>
            </a:r>
          </a:p>
          <a:p>
            <a:endParaRPr lang="fr-FR" dirty="0">
              <a:solidFill>
                <a:prstClr val="black"/>
              </a:solidFill>
              <a:latin typeface="Arial" panose="020B0604020202020204" pitchFamily="34" charset="0"/>
              <a:cs typeface="Arial" panose="020B0604020202020204" pitchFamily="34" charset="0"/>
            </a:endParaRPr>
          </a:p>
          <a:p>
            <a:r>
              <a:rPr lang="fr-FR" dirty="0">
                <a:solidFill>
                  <a:prstClr val="black"/>
                </a:solidFill>
                <a:latin typeface="Arial" panose="020B0604020202020204" pitchFamily="34" charset="0"/>
                <a:cs typeface="Arial" panose="020B0604020202020204" pitchFamily="34" charset="0"/>
              </a:rPr>
              <a:t>Maintenant nous disposons des langues suivantes : chinois, français, japonais, portugais, espagnol, italien, allemand et thaïlandais.</a:t>
            </a:r>
            <a:endParaRPr lang="en-US" dirty="0">
              <a:solidFill>
                <a:prstClr val="black"/>
              </a:solidFill>
              <a:latin typeface="Arial" panose="020B0604020202020204" pitchFamily="34" charset="0"/>
              <a:cs typeface="Arial" panose="020B0604020202020204" pitchFamily="34" charset="0"/>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pPr>
              <a:lnSpc>
                <a:spcPts val="1000"/>
              </a:lnSpc>
            </a:pPr>
            <a:endParaRPr lang="en-US" dirty="0">
              <a:solidFill>
                <a:prstClr val="black"/>
              </a:solidFill>
              <a:latin typeface="Calibri"/>
            </a:endParaRPr>
          </a:p>
          <a:p>
            <a:r>
              <a:rPr lang="en-US" altLang="zh-CN" sz="1100" b="1" dirty="0">
                <a:solidFill>
                  <a:srgbClr val="000000"/>
                </a:solidFill>
                <a:latin typeface="Arial"/>
                <a:ea typeface="Arial"/>
              </a:rPr>
              <a:t>Volvo</a:t>
            </a:r>
            <a:r>
              <a:rPr lang="en-US" altLang="zh-CN" sz="1100" b="1"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Group</a:t>
            </a:r>
            <a:r>
              <a:rPr lang="en-US" altLang="zh-CN" sz="1100" b="1" spc="10" dirty="0">
                <a:solidFill>
                  <a:srgbClr val="000000"/>
                </a:solidFill>
                <a:latin typeface="Arial"/>
                <a:ea typeface="宋体" panose="02010600030101010101" pitchFamily="2" charset="-122"/>
                <a:cs typeface="Arial"/>
              </a:rPr>
              <a:t> </a:t>
            </a:r>
            <a:r>
              <a:rPr lang="en-US" altLang="zh-CN" sz="1100" b="1" dirty="0">
                <a:solidFill>
                  <a:srgbClr val="000000"/>
                </a:solidFill>
                <a:latin typeface="Arial"/>
                <a:ea typeface="Arial"/>
              </a:rPr>
              <a:t>Headquarters</a:t>
            </a:r>
          </a:p>
          <a:p>
            <a:pPr indent="12801"/>
            <a:r>
              <a:rPr lang="en-US" altLang="zh-CN" sz="1000" dirty="0">
                <a:solidFill>
                  <a:srgbClr val="000000"/>
                </a:solidFill>
                <a:latin typeface="Arial"/>
                <a:ea typeface="Arial"/>
              </a:rPr>
              <a:t>Nancy</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Gilliam,</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Group</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IT,</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SC</a:t>
            </a:r>
            <a:r>
              <a:rPr lang="en-US" altLang="zh-CN" sz="1000"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a:t>
            </a:r>
            <a:r>
              <a:rPr lang="en-US" altLang="zh-CN" sz="1000" spc="-25" dirty="0">
                <a:solidFill>
                  <a:srgbClr val="000000"/>
                </a:solidFill>
                <a:latin typeface="Arial"/>
                <a:ea typeface="宋体" panose="02010600030101010101" pitchFamily="2" charset="-122"/>
                <a:cs typeface="Arial"/>
              </a:rPr>
              <a:t> </a:t>
            </a:r>
            <a:r>
              <a:rPr lang="en-US" altLang="zh-CN" sz="1000" dirty="0">
                <a:solidFill>
                  <a:srgbClr val="000000"/>
                </a:solidFill>
                <a:latin typeface="Arial"/>
                <a:ea typeface="Arial"/>
              </a:rPr>
              <a:t>Finance</a:t>
            </a:r>
          </a:p>
          <a:p>
            <a:pPr indent="20726">
              <a:spcBef>
                <a:spcPts val="275"/>
              </a:spcBef>
            </a:pPr>
            <a:r>
              <a:rPr lang="en-US" altLang="zh-CN" sz="1000" spc="-10" dirty="0">
                <a:solidFill>
                  <a:srgbClr val="000000"/>
                </a:solidFill>
                <a:latin typeface="Arial"/>
                <a:ea typeface="Arial"/>
              </a:rPr>
              <a:t>20</a:t>
            </a:r>
            <a:r>
              <a:rPr lang="en-US" altLang="zh-CN" sz="1000" dirty="0">
                <a:solidFill>
                  <a:srgbClr val="000000"/>
                </a:solidFill>
                <a:latin typeface="Arial"/>
                <a:ea typeface="Arial"/>
              </a:rPr>
              <a:t>18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TotalTime>
  <Words>2156</Words>
  <Application>Microsoft Office PowerPoint</Application>
  <PresentationFormat>Widescreen</PresentationFormat>
  <Paragraphs>765</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Kalicka Aleksandra</dc:creator>
  <cp:lastModifiedBy>Kalicka Aleksandra</cp:lastModifiedBy>
  <cp:revision>38</cp:revision>
  <dcterms:created xsi:type="dcterms:W3CDTF">2021-05-04T10:35:51Z</dcterms:created>
  <dcterms:modified xsi:type="dcterms:W3CDTF">2021-05-07T07:44:19Z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2021-05-04T10:35:51Z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431a22e9-b122-4c71-9b94-8d7bb6c02b0d</vt:lpwstr>
  </property>
  <property fmtid="{D5CDD505-2E9C-101B-9397-08002B2CF9AE}" pid="8" name="MSIP_Label_19540963-e559-4020-8a90-fe8a502c2801_ContentBits">
    <vt:lpwstr>0</vt:lpwstr>
  </property>
</Properties>
</file>